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8"/>
    <a:srgbClr val="7CB88D"/>
    <a:srgbClr val="E07B26"/>
    <a:srgbClr val="F1AA1E"/>
    <a:srgbClr val="A55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95"/>
    <p:restoredTop sz="94658"/>
  </p:normalViewPr>
  <p:slideViewPr>
    <p:cSldViewPr snapToGrid="0">
      <p:cViewPr varScale="1">
        <p:scale>
          <a:sx n="74" d="100"/>
          <a:sy n="74" d="100"/>
        </p:scale>
        <p:origin x="1435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6E199-CC11-134B-979E-8FE7CF5954D0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A2521-30A5-F641-B127-ECCD69B85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5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A2521-30A5-F641-B127-ECCD69B85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7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5B3B3-1CB2-E40E-DF8C-1854D2F73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2BB1B-2CBB-A61F-68BC-276F35200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2990E-2B08-700D-328C-980D09FA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1B47E-7FF5-C044-CC94-D6CC8A8FC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733EE-4C7D-C0C8-622D-6BB23D94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9A999-E5D6-8651-D1D0-3E041347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3C20D-3437-F5A1-F673-63DF387CB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336F7-25AB-ACA1-B935-58427743E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44275-112F-1C19-003A-07D28D52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47B48-3405-E5B5-D056-DEB1BDD5C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4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DB0CA-1942-2E42-BA41-E48A9B063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688AE-A402-81D7-B439-0F95A1D83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C58F9-80EE-AF19-4D34-1A24F5E9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DDEC5-E661-0626-B95E-B52D1FE8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7A826-7922-6B31-86A0-62080471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0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FB7F0-ABEB-352F-3540-D427C66F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6C16-0848-7D32-918A-0D3CB7232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077C1-0E4D-95ED-EC0D-06A193DB9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DABB2-2B95-0AA0-AFC4-84253858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DB41E-89D3-48AE-82FD-D80C66F8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EA4A2-E98F-213E-7794-9F060CAF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3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59AE-74D4-51EE-DCFB-A404A5D7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A25C1-3F0D-7419-6D1A-3F7C84C83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CD115-36EF-078B-37D1-224024F49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649D06-44B6-93B7-117F-329939F9E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16D2DB-B78D-A12B-C730-2ACD5D8C0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C0B2D4-FE5D-1633-03F6-8E3B38D6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95061C-0E58-6972-3048-D3AFAD17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2B8719-73C0-57A8-93C3-58C07DAF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0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33F59-D184-CCBA-16AE-0E47C7FC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53B675-7ACF-D77E-3ABE-1327F0A39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C7ED8B-4BE4-D247-72F8-CECB86FB0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A9437-700D-A7B2-982E-4A84DE84F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96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67970-4A09-9F33-8A4A-37CF1F707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F0AD98-5492-FC99-4B23-69D39832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FBE4C-56F2-8D61-B8DD-D1B2E28B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2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5DED-93E4-9A9F-634F-5F4B9C9B2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CC272-25A7-8F81-8D6C-692FA5590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14F66-C2E6-A0D2-FEC0-690FE747E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0952F-80C2-A3A2-315E-EF2FBF3AB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12D72-232B-4675-820A-4FBC1436F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905D6-277E-9E6C-50B5-E72A24F44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8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C457-18D3-3492-06A7-4A9CE5537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DBBD4-0A5E-426C-3A65-5274C51A3D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0EFFF-C1BE-CC76-F0BA-91FAD0D88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CBB53-C8D3-DD5B-5F87-4C574048C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AD850-01EC-E99A-1768-01D7BB41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0009C-45C9-329F-2402-A5A63977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1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B215-894A-0ACA-0AC8-DE0E3DEF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B11F6-2F8B-D96A-BF1F-B115E229C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E555C-F03B-FDAA-736D-673C235B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ACC8F-CEED-18E3-213D-0F99D5138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37CB8-C7E3-192D-EA52-2F18D58E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5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975804-C793-924C-0946-D7FFF97B3C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EBD2C-C24B-B05D-5C38-692FF5529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FE526-99B5-2934-2634-0ED67D999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B9627-BDDD-0410-BE5B-22EE3947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6C3A6-5602-A027-96D0-447B3E710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6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6BBFC-0B87-76F7-F280-A87747888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B1306-09F8-7D7A-E8B3-79EAE32ED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69B0B-D2DA-CF63-237A-79509053E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2F021-6830-2345-AEF5-8320C28D40D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65D73-6E7C-06A4-2F77-A1EF3F7FC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4AF55-FAF9-7EE9-7525-AB5DFBB1F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8AC43-254E-1D49-A3B8-C58EE24DC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0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emf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jpg"/><Relationship Id="rId9" Type="http://schemas.openxmlformats.org/officeDocument/2006/relationships/image" Target="../media/image17.emf"/><Relationship Id="rId1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png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0" Type="http://schemas.openxmlformats.org/officeDocument/2006/relationships/image" Target="../media/image40.emf"/><Relationship Id="rId4" Type="http://schemas.openxmlformats.org/officeDocument/2006/relationships/image" Target="../media/image34.jpg"/><Relationship Id="rId9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B07080-1ACF-912E-573D-F344FEE39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_Engagement_vs_Profit" descr="A graph of a house and a line&#10;&#10;AI-generated content may be incorrect." hidden="1">
            <a:extLst>
              <a:ext uri="{FF2B5EF4-FFF2-40B4-BE49-F238E27FC236}">
                <a16:creationId xmlns:a16="http://schemas.microsoft.com/office/drawing/2014/main" id="{D1506C7F-1DB7-3649-C590-57DED44696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" y="0"/>
            <a:ext cx="12183770" cy="6858000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 hidden="1">
            <a:extLst>
              <a:ext uri="{FF2B5EF4-FFF2-40B4-BE49-F238E27FC236}">
                <a16:creationId xmlns:a16="http://schemas.microsoft.com/office/drawing/2014/main" id="{5ED33346-19FE-698A-94BA-56B531EE93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 t="71914" r="79116"/>
          <a:stretch/>
        </p:blipFill>
        <p:spPr>
          <a:xfrm>
            <a:off x="4109" y="4931860"/>
            <a:ext cx="2544412" cy="1926139"/>
          </a:xfrm>
          <a:prstGeom prst="rect">
            <a:avLst/>
          </a:prstGeom>
        </p:spPr>
      </p:pic>
      <p:pic>
        <p:nvPicPr>
          <p:cNvPr id="11" name="Picture 10" descr="A diagram of a graph showing the growth of a company&#10;&#10;AI-generated content may be incorrect." hidden="1">
            <a:extLst>
              <a:ext uri="{FF2B5EF4-FFF2-40B4-BE49-F238E27FC236}">
                <a16:creationId xmlns:a16="http://schemas.microsoft.com/office/drawing/2014/main" id="{CB9E81B0-7B99-4FB3-6E80-9ADEE9501E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grpSp>
        <p:nvGrpSpPr>
          <p:cNvPr id="43" name="Graph">
            <a:extLst>
              <a:ext uri="{FF2B5EF4-FFF2-40B4-BE49-F238E27FC236}">
                <a16:creationId xmlns:a16="http://schemas.microsoft.com/office/drawing/2014/main" id="{07251295-DF91-DC6D-B90C-0C9C6DB43624}"/>
              </a:ext>
            </a:extLst>
          </p:cNvPr>
          <p:cNvGrpSpPr/>
          <p:nvPr/>
        </p:nvGrpSpPr>
        <p:grpSpPr>
          <a:xfrm>
            <a:off x="2965580" y="1870788"/>
            <a:ext cx="7358741" cy="3713583"/>
            <a:chOff x="2965580" y="1870788"/>
            <a:chExt cx="7358741" cy="371358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EA3E87-FEB1-DC1C-41C2-CF101E09CCDF}"/>
                </a:ext>
              </a:extLst>
            </p:cNvPr>
            <p:cNvCxnSpPr/>
            <p:nvPr/>
          </p:nvCxnSpPr>
          <p:spPr>
            <a:xfrm>
              <a:off x="2967134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3A6C071-496A-A4D2-2829-5678DCC301D9}"/>
                </a:ext>
              </a:extLst>
            </p:cNvPr>
            <p:cNvCxnSpPr/>
            <p:nvPr/>
          </p:nvCxnSpPr>
          <p:spPr>
            <a:xfrm>
              <a:off x="4837920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1C961D-4F39-076F-02DD-77171B18BAE2}"/>
                </a:ext>
              </a:extLst>
            </p:cNvPr>
            <p:cNvCxnSpPr>
              <a:cxnSpLocks/>
            </p:cNvCxnSpPr>
            <p:nvPr/>
          </p:nvCxnSpPr>
          <p:spPr>
            <a:xfrm>
              <a:off x="6662056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35BE2F9-5A02-6050-F502-AE05C18E6FDE}"/>
                </a:ext>
              </a:extLst>
            </p:cNvPr>
            <p:cNvCxnSpPr>
              <a:cxnSpLocks/>
            </p:cNvCxnSpPr>
            <p:nvPr/>
          </p:nvCxnSpPr>
          <p:spPr>
            <a:xfrm>
              <a:off x="8512628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A9722F-CE63-6379-72EB-44EDDD6994EE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321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E6336B-04BC-8C62-9683-669657FC5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5580" y="5581263"/>
              <a:ext cx="73540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994E38A-8AB2-905B-714E-1B2AA9EB2A83}"/>
              </a:ext>
            </a:extLst>
          </p:cNvPr>
          <p:cNvSpPr/>
          <p:nvPr/>
        </p:nvSpPr>
        <p:spPr>
          <a:xfrm>
            <a:off x="3037113" y="1894113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2799D58-D25C-3F32-97FA-839BA173DA72}"/>
              </a:ext>
            </a:extLst>
          </p:cNvPr>
          <p:cNvSpPr/>
          <p:nvPr/>
        </p:nvSpPr>
        <p:spPr>
          <a:xfrm>
            <a:off x="4985656" y="1894113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63378D-01E5-1C36-68A8-8EFC54FD0053}"/>
              </a:ext>
            </a:extLst>
          </p:cNvPr>
          <p:cNvSpPr/>
          <p:nvPr/>
        </p:nvSpPr>
        <p:spPr>
          <a:xfrm>
            <a:off x="6871995" y="1894113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82062F4-FA5A-AC3C-0B9E-CFE99BEB983B}"/>
              </a:ext>
            </a:extLst>
          </p:cNvPr>
          <p:cNvSpPr/>
          <p:nvPr/>
        </p:nvSpPr>
        <p:spPr>
          <a:xfrm>
            <a:off x="8710126" y="1894113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191A7EB-F39B-C09C-57B5-956465D0A3CE}"/>
              </a:ext>
            </a:extLst>
          </p:cNvPr>
          <p:cNvGrpSpPr/>
          <p:nvPr/>
        </p:nvGrpSpPr>
        <p:grpSpPr>
          <a:xfrm>
            <a:off x="4013718" y="2831841"/>
            <a:ext cx="177281" cy="2841170"/>
            <a:chOff x="4013718" y="2831841"/>
            <a:chExt cx="177281" cy="284117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212D088-FAE1-838C-1626-54D3EEDF5E38}"/>
                </a:ext>
              </a:extLst>
            </p:cNvPr>
            <p:cNvSpPr/>
            <p:nvPr/>
          </p:nvSpPr>
          <p:spPr>
            <a:xfrm>
              <a:off x="4013718" y="54957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0214C27-40EE-D952-40FA-080CE2935A26}"/>
                </a:ext>
              </a:extLst>
            </p:cNvPr>
            <p:cNvCxnSpPr>
              <a:cxnSpLocks/>
            </p:cNvCxnSpPr>
            <p:nvPr/>
          </p:nvCxnSpPr>
          <p:spPr>
            <a:xfrm>
              <a:off x="4100805" y="2831841"/>
              <a:ext cx="0" cy="2752530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09F789-8297-B9F6-82A7-97976C8AA98B}"/>
              </a:ext>
            </a:extLst>
          </p:cNvPr>
          <p:cNvGrpSpPr/>
          <p:nvPr/>
        </p:nvGrpSpPr>
        <p:grpSpPr>
          <a:xfrm>
            <a:off x="5576595" y="2561253"/>
            <a:ext cx="177281" cy="3111758"/>
            <a:chOff x="5576595" y="2561253"/>
            <a:chExt cx="177281" cy="311175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1FCF778-E919-AC68-55CD-CFE52E0841D6}"/>
                </a:ext>
              </a:extLst>
            </p:cNvPr>
            <p:cNvSpPr/>
            <p:nvPr/>
          </p:nvSpPr>
          <p:spPr>
            <a:xfrm>
              <a:off x="5576595" y="54957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55193E-9B00-9A60-5F2E-0E967B21FB58}"/>
                </a:ext>
              </a:extLst>
            </p:cNvPr>
            <p:cNvCxnSpPr>
              <a:cxnSpLocks/>
            </p:cNvCxnSpPr>
            <p:nvPr/>
          </p:nvCxnSpPr>
          <p:spPr>
            <a:xfrm>
              <a:off x="5666790" y="2561253"/>
              <a:ext cx="0" cy="3023118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F378B9E-37F9-A6EF-FB3F-685B5FA9F6E4}"/>
              </a:ext>
            </a:extLst>
          </p:cNvPr>
          <p:cNvGrpSpPr/>
          <p:nvPr/>
        </p:nvGrpSpPr>
        <p:grpSpPr>
          <a:xfrm>
            <a:off x="7329195" y="2561253"/>
            <a:ext cx="177281" cy="3111758"/>
            <a:chOff x="7329195" y="2561253"/>
            <a:chExt cx="177281" cy="311175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D6F6067-0750-6CDA-C1F7-F31D8C2CB286}"/>
                </a:ext>
              </a:extLst>
            </p:cNvPr>
            <p:cNvSpPr/>
            <p:nvPr/>
          </p:nvSpPr>
          <p:spPr>
            <a:xfrm>
              <a:off x="7329195" y="54957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C2BE2AD-8A36-F433-1B9A-984330ED35D8}"/>
                </a:ext>
              </a:extLst>
            </p:cNvPr>
            <p:cNvCxnSpPr>
              <a:cxnSpLocks/>
            </p:cNvCxnSpPr>
            <p:nvPr/>
          </p:nvCxnSpPr>
          <p:spPr>
            <a:xfrm>
              <a:off x="7414726" y="2561253"/>
              <a:ext cx="0" cy="3023118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A7EABE-F7FD-87A9-B1DD-40691E3D3524}"/>
              </a:ext>
            </a:extLst>
          </p:cNvPr>
          <p:cNvGrpSpPr/>
          <p:nvPr/>
        </p:nvGrpSpPr>
        <p:grpSpPr>
          <a:xfrm>
            <a:off x="9157995" y="2351314"/>
            <a:ext cx="177281" cy="3321697"/>
            <a:chOff x="9157995" y="2351314"/>
            <a:chExt cx="177281" cy="3321697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BB58A15-CA35-B905-BC3C-782DFEAF6F8B}"/>
                </a:ext>
              </a:extLst>
            </p:cNvPr>
            <p:cNvSpPr/>
            <p:nvPr/>
          </p:nvSpPr>
          <p:spPr>
            <a:xfrm>
              <a:off x="9157995" y="54957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4525E5A-FDB5-D5AA-0448-4062C42EF4A1}"/>
                </a:ext>
              </a:extLst>
            </p:cNvPr>
            <p:cNvCxnSpPr>
              <a:cxnSpLocks/>
            </p:cNvCxnSpPr>
            <p:nvPr/>
          </p:nvCxnSpPr>
          <p:spPr>
            <a:xfrm>
              <a:off x="9248191" y="2351314"/>
              <a:ext cx="0" cy="3233057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99EA552-040E-A333-700C-FD2A603F409E}"/>
              </a:ext>
            </a:extLst>
          </p:cNvPr>
          <p:cNvSpPr txBox="1"/>
          <p:nvPr/>
        </p:nvSpPr>
        <p:spPr>
          <a:xfrm>
            <a:off x="2778968" y="5671457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7132CA-C435-1485-89D3-E44F3C0F48AF}"/>
              </a:ext>
            </a:extLst>
          </p:cNvPr>
          <p:cNvSpPr txBox="1"/>
          <p:nvPr/>
        </p:nvSpPr>
        <p:spPr>
          <a:xfrm>
            <a:off x="4595326" y="5671457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FCE33B-501F-84DF-8934-889572AB8882}"/>
              </a:ext>
            </a:extLst>
          </p:cNvPr>
          <p:cNvSpPr txBox="1"/>
          <p:nvPr/>
        </p:nvSpPr>
        <p:spPr>
          <a:xfrm>
            <a:off x="6444344" y="5671457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F3BC2-C645-0119-EB1B-C93307D0CAE6}"/>
              </a:ext>
            </a:extLst>
          </p:cNvPr>
          <p:cNvSpPr txBox="1"/>
          <p:nvPr/>
        </p:nvSpPr>
        <p:spPr>
          <a:xfrm>
            <a:off x="8305800" y="5671457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Q4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5F1F26D-B570-48A4-CC83-A6DBACBB4B5E}"/>
              </a:ext>
            </a:extLst>
          </p:cNvPr>
          <p:cNvCxnSpPr>
            <a:cxnSpLocks/>
          </p:cNvCxnSpPr>
          <p:nvPr/>
        </p:nvCxnSpPr>
        <p:spPr>
          <a:xfrm>
            <a:off x="2971800" y="5080518"/>
            <a:ext cx="1119673" cy="0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AEEAD36-4315-4A44-BC14-B62B26CB1985}"/>
              </a:ext>
            </a:extLst>
          </p:cNvPr>
          <p:cNvCxnSpPr>
            <a:cxnSpLocks/>
          </p:cNvCxnSpPr>
          <p:nvPr/>
        </p:nvCxnSpPr>
        <p:spPr>
          <a:xfrm flipV="1">
            <a:off x="4114800" y="4884576"/>
            <a:ext cx="727788" cy="195942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6C867CF-939C-E34B-E21B-C4D6794B253C}"/>
              </a:ext>
            </a:extLst>
          </p:cNvPr>
          <p:cNvCxnSpPr>
            <a:cxnSpLocks/>
          </p:cNvCxnSpPr>
          <p:nvPr/>
        </p:nvCxnSpPr>
        <p:spPr>
          <a:xfrm flipV="1">
            <a:off x="4839479" y="4669971"/>
            <a:ext cx="833533" cy="217716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2303C14-8862-3D44-8D76-AF7AEB409CEB}"/>
              </a:ext>
            </a:extLst>
          </p:cNvPr>
          <p:cNvCxnSpPr>
            <a:cxnSpLocks/>
          </p:cNvCxnSpPr>
          <p:nvPr/>
        </p:nvCxnSpPr>
        <p:spPr>
          <a:xfrm flipV="1">
            <a:off x="5662127" y="4365122"/>
            <a:ext cx="995202" cy="304851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4BF421B-5B72-8F0F-2B71-9350129AD7FC}"/>
              </a:ext>
            </a:extLst>
          </p:cNvPr>
          <p:cNvCxnSpPr>
            <a:cxnSpLocks/>
          </p:cNvCxnSpPr>
          <p:nvPr/>
        </p:nvCxnSpPr>
        <p:spPr>
          <a:xfrm flipV="1">
            <a:off x="6653191" y="4121006"/>
            <a:ext cx="761310" cy="244116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BD63373-6D87-BD1F-102D-CA9A01B3EB96}"/>
              </a:ext>
            </a:extLst>
          </p:cNvPr>
          <p:cNvCxnSpPr>
            <a:cxnSpLocks/>
          </p:cNvCxnSpPr>
          <p:nvPr/>
        </p:nvCxnSpPr>
        <p:spPr>
          <a:xfrm flipV="1">
            <a:off x="7418639" y="3653462"/>
            <a:ext cx="1096452" cy="467544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25C8D00-617E-E735-E080-F193A42FCDB4}"/>
              </a:ext>
            </a:extLst>
          </p:cNvPr>
          <p:cNvCxnSpPr>
            <a:cxnSpLocks/>
          </p:cNvCxnSpPr>
          <p:nvPr/>
        </p:nvCxnSpPr>
        <p:spPr>
          <a:xfrm flipV="1">
            <a:off x="8509572" y="3314183"/>
            <a:ext cx="737867" cy="341347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228713B-72DE-312F-3990-B35F45B88070}"/>
              </a:ext>
            </a:extLst>
          </p:cNvPr>
          <p:cNvCxnSpPr>
            <a:cxnSpLocks/>
          </p:cNvCxnSpPr>
          <p:nvPr/>
        </p:nvCxnSpPr>
        <p:spPr>
          <a:xfrm flipV="1">
            <a:off x="9246747" y="2482534"/>
            <a:ext cx="1088869" cy="830614"/>
          </a:xfrm>
          <a:prstGeom prst="line">
            <a:avLst/>
          </a:prstGeom>
          <a:ln w="76200" cap="rnd">
            <a:solidFill>
              <a:srgbClr val="E07B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DE282C4-757F-07C1-766D-14E36E9BA746}"/>
              </a:ext>
            </a:extLst>
          </p:cNvPr>
          <p:cNvCxnSpPr>
            <a:cxnSpLocks/>
          </p:cNvCxnSpPr>
          <p:nvPr/>
        </p:nvCxnSpPr>
        <p:spPr>
          <a:xfrm>
            <a:off x="2971800" y="4820198"/>
            <a:ext cx="1119673" cy="0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E0F0B8D-7E14-8675-B114-8A86BF54D81E}"/>
              </a:ext>
            </a:extLst>
          </p:cNvPr>
          <p:cNvCxnSpPr>
            <a:cxnSpLocks/>
          </p:cNvCxnSpPr>
          <p:nvPr/>
        </p:nvCxnSpPr>
        <p:spPr>
          <a:xfrm flipV="1">
            <a:off x="4114800" y="4567862"/>
            <a:ext cx="722004" cy="252336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D076C1F-7030-079E-B559-B72F0F3046E7}"/>
              </a:ext>
            </a:extLst>
          </p:cNvPr>
          <p:cNvCxnSpPr>
            <a:cxnSpLocks/>
          </p:cNvCxnSpPr>
          <p:nvPr/>
        </p:nvCxnSpPr>
        <p:spPr>
          <a:xfrm flipV="1">
            <a:off x="4839479" y="4303059"/>
            <a:ext cx="833111" cy="262244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2815A0F-92C1-3A10-0D47-79A614B53BC6}"/>
              </a:ext>
            </a:extLst>
          </p:cNvPr>
          <p:cNvCxnSpPr>
            <a:cxnSpLocks/>
          </p:cNvCxnSpPr>
          <p:nvPr/>
        </p:nvCxnSpPr>
        <p:spPr>
          <a:xfrm flipV="1">
            <a:off x="5668452" y="3876890"/>
            <a:ext cx="997152" cy="426169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348A092-3CAD-FF6B-9627-987CDFBCC54D}"/>
              </a:ext>
            </a:extLst>
          </p:cNvPr>
          <p:cNvCxnSpPr>
            <a:cxnSpLocks/>
          </p:cNvCxnSpPr>
          <p:nvPr/>
        </p:nvCxnSpPr>
        <p:spPr>
          <a:xfrm flipV="1">
            <a:off x="6665604" y="3554161"/>
            <a:ext cx="748897" cy="322729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DE88991-108D-DAC8-0534-8429F9487AE4}"/>
              </a:ext>
            </a:extLst>
          </p:cNvPr>
          <p:cNvCxnSpPr>
            <a:cxnSpLocks/>
          </p:cNvCxnSpPr>
          <p:nvPr/>
        </p:nvCxnSpPr>
        <p:spPr>
          <a:xfrm flipV="1">
            <a:off x="7414501" y="3065929"/>
            <a:ext cx="1104728" cy="492370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5C76B2D-1693-CEE6-4791-29AB3EAE7547}"/>
              </a:ext>
            </a:extLst>
          </p:cNvPr>
          <p:cNvCxnSpPr>
            <a:cxnSpLocks/>
          </p:cNvCxnSpPr>
          <p:nvPr/>
        </p:nvCxnSpPr>
        <p:spPr>
          <a:xfrm flipV="1">
            <a:off x="8510954" y="2710100"/>
            <a:ext cx="740622" cy="364105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C35B9216-CEA4-B792-EF22-D7BB0834BAB1}"/>
              </a:ext>
            </a:extLst>
          </p:cNvPr>
          <p:cNvCxnSpPr>
            <a:cxnSpLocks/>
          </p:cNvCxnSpPr>
          <p:nvPr/>
        </p:nvCxnSpPr>
        <p:spPr>
          <a:xfrm flipV="1">
            <a:off x="9251576" y="1973614"/>
            <a:ext cx="1067490" cy="736486"/>
          </a:xfrm>
          <a:prstGeom prst="line">
            <a:avLst/>
          </a:prstGeom>
          <a:ln w="76200" cap="rnd">
            <a:solidFill>
              <a:srgbClr val="7CB8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Down Arrow 100">
            <a:extLst>
              <a:ext uri="{FF2B5EF4-FFF2-40B4-BE49-F238E27FC236}">
                <a16:creationId xmlns:a16="http://schemas.microsoft.com/office/drawing/2014/main" id="{7D72A727-5C76-C164-9635-D76B991E5416}"/>
              </a:ext>
            </a:extLst>
          </p:cNvPr>
          <p:cNvSpPr/>
          <p:nvPr/>
        </p:nvSpPr>
        <p:spPr>
          <a:xfrm rot="10800000">
            <a:off x="2180492" y="1849488"/>
            <a:ext cx="641321" cy="3727938"/>
          </a:xfrm>
          <a:prstGeom prst="downArrow">
            <a:avLst>
              <a:gd name="adj1" fmla="val 52581"/>
              <a:gd name="adj2" fmla="val 8741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99C8CD-6EA7-BD3B-C8C3-513DF3BF7421}"/>
              </a:ext>
            </a:extLst>
          </p:cNvPr>
          <p:cNvSpPr txBox="1"/>
          <p:nvPr/>
        </p:nvSpPr>
        <p:spPr>
          <a:xfrm>
            <a:off x="3175329" y="1824065"/>
            <a:ext cx="1142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of Employee Recognition Program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50E31D-81E8-008D-58E6-15A73C2F0CCE}"/>
              </a:ext>
            </a:extLst>
          </p:cNvPr>
          <p:cNvSpPr txBox="1"/>
          <p:nvPr/>
        </p:nvSpPr>
        <p:spPr>
          <a:xfrm>
            <a:off x="5105400" y="1824065"/>
            <a:ext cx="11429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Implement mentorship program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A8C5F6-52A0-21BE-47CD-94053AF40495}"/>
              </a:ext>
            </a:extLst>
          </p:cNvPr>
          <p:cNvSpPr txBox="1"/>
          <p:nvPr/>
        </p:nvSpPr>
        <p:spPr>
          <a:xfrm>
            <a:off x="7010400" y="1824065"/>
            <a:ext cx="11429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Launch wellness initiatives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E48FB1-C4AE-DDAC-546C-AF5C1B1DB445}"/>
              </a:ext>
            </a:extLst>
          </p:cNvPr>
          <p:cNvSpPr txBox="1"/>
          <p:nvPr/>
        </p:nvSpPr>
        <p:spPr>
          <a:xfrm>
            <a:off x="8839200" y="1824065"/>
            <a:ext cx="13253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Launch affinity groups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807134-2D4D-9181-AEE8-EAABF83FD41A}"/>
              </a:ext>
            </a:extLst>
          </p:cNvPr>
          <p:cNvSpPr txBox="1"/>
          <p:nvPr/>
        </p:nvSpPr>
        <p:spPr>
          <a:xfrm rot="20122092">
            <a:off x="6664796" y="2839556"/>
            <a:ext cx="3169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PROFITABILITY METRICS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4D15A7-F58F-A999-259C-569A03DAD664}"/>
              </a:ext>
            </a:extLst>
          </p:cNvPr>
          <p:cNvSpPr txBox="1"/>
          <p:nvPr/>
        </p:nvSpPr>
        <p:spPr>
          <a:xfrm rot="20122092">
            <a:off x="7317236" y="3494889"/>
            <a:ext cx="3169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EMPLOYEE ENGAGEMENT SCORES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EA2F65-1798-B8B0-2127-06D297579AFE}"/>
              </a:ext>
            </a:extLst>
          </p:cNvPr>
          <p:cNvSpPr txBox="1"/>
          <p:nvPr/>
        </p:nvSpPr>
        <p:spPr>
          <a:xfrm rot="16200000">
            <a:off x="1513677" y="3390701"/>
            <a:ext cx="19787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PROFITABILITY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10879F-386F-5267-ED3F-D926FD865209}"/>
              </a:ext>
            </a:extLst>
          </p:cNvPr>
          <p:cNvSpPr txBox="1"/>
          <p:nvPr/>
        </p:nvSpPr>
        <p:spPr>
          <a:xfrm>
            <a:off x="623858" y="1196937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Demonstrates how engagement initiatives directly influence financial success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F628EC-44A7-39E7-1A2B-106E37CE99F8}"/>
              </a:ext>
            </a:extLst>
          </p:cNvPr>
          <p:cNvSpPr txBox="1"/>
          <p:nvPr/>
        </p:nvSpPr>
        <p:spPr>
          <a:xfrm>
            <a:off x="632177" y="137496"/>
            <a:ext cx="73377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The Correlation Between Employee Engagement and Profitability</a:t>
            </a:r>
          </a:p>
        </p:txBody>
      </p:sp>
    </p:spTree>
    <p:extLst>
      <p:ext uri="{BB962C8B-B14F-4D97-AF65-F5344CB8AC3E}">
        <p14:creationId xmlns:p14="http://schemas.microsoft.com/office/powerpoint/2010/main" val="1911377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2E8EF-8FC9-8A76-25C2-490D23885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_Absenteeism_pie" descr="A group of circles with different colored circles&#10;&#10;AI-generated content may be incorrect.">
            <a:extLst>
              <a:ext uri="{FF2B5EF4-FFF2-40B4-BE49-F238E27FC236}">
                <a16:creationId xmlns:a16="http://schemas.microsoft.com/office/drawing/2014/main" id="{9B053AB6-EAE1-0E46-044E-063B5CC32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3782" cy="6858000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B15CA8F-68C5-37FA-7C34-549C85A9A7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323" r="85362"/>
          <a:stretch/>
        </p:blipFill>
        <p:spPr>
          <a:xfrm>
            <a:off x="4109" y="5097042"/>
            <a:ext cx="1783396" cy="1760957"/>
          </a:xfrm>
          <a:prstGeom prst="rect">
            <a:avLst/>
          </a:prstGeom>
        </p:spPr>
      </p:pic>
      <p:pic>
        <p:nvPicPr>
          <p:cNvPr id="9" name="Picture 8" descr="A diagram of a company's work arrangement&#10;&#10;AI-generated content may be incorrect." hidden="1">
            <a:extLst>
              <a:ext uri="{FF2B5EF4-FFF2-40B4-BE49-F238E27FC236}">
                <a16:creationId xmlns:a16="http://schemas.microsoft.com/office/drawing/2014/main" id="{C4964482-A145-E1E9-BF64-19579428EA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B63064-B567-CCC7-D13B-E47DFB89E178}"/>
              </a:ext>
            </a:extLst>
          </p:cNvPr>
          <p:cNvSpPr txBox="1"/>
          <p:nvPr/>
        </p:nvSpPr>
        <p:spPr>
          <a:xfrm>
            <a:off x="802313" y="1697851"/>
            <a:ext cx="2795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1B533-EE5F-BE43-C8B2-395E2088C094}"/>
              </a:ext>
            </a:extLst>
          </p:cNvPr>
          <p:cNvSpPr txBox="1"/>
          <p:nvPr/>
        </p:nvSpPr>
        <p:spPr>
          <a:xfrm>
            <a:off x="8500969" y="1638859"/>
            <a:ext cx="30086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AFTER ADOPTING EMPLOYEE FEEDBACK CHANNELS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9BC630-FEBE-CB40-C90F-9B4FAD5C95E5}"/>
              </a:ext>
            </a:extLst>
          </p:cNvPr>
          <p:cNvSpPr txBox="1"/>
          <p:nvPr/>
        </p:nvSpPr>
        <p:spPr>
          <a:xfrm>
            <a:off x="4570033" y="1627060"/>
            <a:ext cx="2795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AFTER ADOPTING FLEXIBLE WORK ARRANGEMENTS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3C5D06-CC4A-7185-148C-A236B77F2DD3}"/>
              </a:ext>
            </a:extLst>
          </p:cNvPr>
          <p:cNvSpPr txBox="1"/>
          <p:nvPr/>
        </p:nvSpPr>
        <p:spPr>
          <a:xfrm>
            <a:off x="914857" y="2921856"/>
            <a:ext cx="1331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ABSENTEESIM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LOST PRODUCTIVITY &amp; REVENUE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510BF6-3B17-BA61-5EE5-2D757B5EF620}"/>
              </a:ext>
            </a:extLst>
          </p:cNvPr>
          <p:cNvSpPr txBox="1"/>
          <p:nvPr/>
        </p:nvSpPr>
        <p:spPr>
          <a:xfrm>
            <a:off x="2267172" y="2921856"/>
            <a:ext cx="13317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PROFIT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E18DD3-AD3F-4962-6551-527C4B8BA6D1}"/>
              </a:ext>
            </a:extLst>
          </p:cNvPr>
          <p:cNvSpPr txBox="1"/>
          <p:nvPr/>
        </p:nvSpPr>
        <p:spPr>
          <a:xfrm>
            <a:off x="4681596" y="2887990"/>
            <a:ext cx="1331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ABSENTEESIM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LOST PRODUCTIVITY &amp; REVENUE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C6DF9-8F34-BE9B-D227-0F52E0CE9AB6}"/>
              </a:ext>
            </a:extLst>
          </p:cNvPr>
          <p:cNvSpPr txBox="1"/>
          <p:nvPr/>
        </p:nvSpPr>
        <p:spPr>
          <a:xfrm>
            <a:off x="6033911" y="2887990"/>
            <a:ext cx="13317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PROFIT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380173-5915-C175-F1E4-D8AF8EC81F55}"/>
              </a:ext>
            </a:extLst>
          </p:cNvPr>
          <p:cNvSpPr txBox="1"/>
          <p:nvPr/>
        </p:nvSpPr>
        <p:spPr>
          <a:xfrm>
            <a:off x="8720196" y="2887990"/>
            <a:ext cx="1331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ABSENTEESIM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LOST PRODUCTIVITY &amp; REVENUE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EC81B8-C912-7AD5-81FB-EF1D39C506EA}"/>
              </a:ext>
            </a:extLst>
          </p:cNvPr>
          <p:cNvSpPr txBox="1"/>
          <p:nvPr/>
        </p:nvSpPr>
        <p:spPr>
          <a:xfrm>
            <a:off x="10072511" y="2887990"/>
            <a:ext cx="13317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PROFIT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DBE3B5-2204-E777-A617-6D21CBFD392F}"/>
              </a:ext>
            </a:extLst>
          </p:cNvPr>
          <p:cNvSpPr txBox="1"/>
          <p:nvPr/>
        </p:nvSpPr>
        <p:spPr>
          <a:xfrm>
            <a:off x="623858" y="1117915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Prioritizing employee well being strategically leads to financial well being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D0284-FBC8-7881-46BB-C20337DC12CF}"/>
              </a:ext>
            </a:extLst>
          </p:cNvPr>
          <p:cNvSpPr txBox="1"/>
          <p:nvPr/>
        </p:nvSpPr>
        <p:spPr>
          <a:xfrm>
            <a:off x="632177" y="543896"/>
            <a:ext cx="11398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Impact of Culture Programs on Profit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68C5D9-C9F9-A8CC-6423-F4AC670D8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139" y="4247444"/>
            <a:ext cx="13843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D6ABDF-503D-C85F-4209-4ABFA9782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247444"/>
            <a:ext cx="13843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8A9F45-2E3D-7E7B-27B3-D6C720E87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4088" y="3777608"/>
            <a:ext cx="1245305" cy="7654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DEBC6F-B7D6-CCD6-BCC9-35B49ABA84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9239" y="3247672"/>
            <a:ext cx="800100" cy="9271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EA5B94-E819-A4E5-1A52-414609DE8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3247672"/>
            <a:ext cx="800100" cy="9271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8FA12B-0E6C-D912-5939-5D5963DA2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3200" y="3247672"/>
            <a:ext cx="8001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53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85ABC-9501-761E-9967-1FAAC0D59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C0344BD3-7BDA-FA92-D12D-9100360B1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066" y="1763542"/>
            <a:ext cx="7892771" cy="4716280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7CBD98B-6DA6-BC96-F4CF-EEC5D2A9A1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677" r="85992"/>
          <a:stretch/>
        </p:blipFill>
        <p:spPr>
          <a:xfrm>
            <a:off x="4109" y="5327116"/>
            <a:ext cx="1706704" cy="1530883"/>
          </a:xfrm>
          <a:prstGeom prst="rect">
            <a:avLst/>
          </a:prstGeom>
        </p:spPr>
      </p:pic>
      <p:pic>
        <p:nvPicPr>
          <p:cNvPr id="11" name="Picture 10" descr="A diagram of a diagram of a company engagement&#10;&#10;AI-generated content may be incorrect." hidden="1">
            <a:extLst>
              <a:ext uri="{FF2B5EF4-FFF2-40B4-BE49-F238E27FC236}">
                <a16:creationId xmlns:a16="http://schemas.microsoft.com/office/drawing/2014/main" id="{C4F431A5-74FC-0636-2BEA-36D255FA53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BD601D-2A6B-AE06-E6CD-B6566DFB092B}"/>
              </a:ext>
            </a:extLst>
          </p:cNvPr>
          <p:cNvSpPr txBox="1"/>
          <p:nvPr/>
        </p:nvSpPr>
        <p:spPr>
          <a:xfrm>
            <a:off x="3980589" y="2531987"/>
            <a:ext cx="1783080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INFORMATION TECHNOLOGY</a:t>
            </a:r>
            <a:endParaRPr lang="en-US" sz="132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76CD8E-969C-628E-FE53-C14F4F9310F3}"/>
              </a:ext>
            </a:extLst>
          </p:cNvPr>
          <p:cNvSpPr txBox="1"/>
          <p:nvPr/>
        </p:nvSpPr>
        <p:spPr>
          <a:xfrm>
            <a:off x="6752795" y="2368099"/>
            <a:ext cx="1406013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HUMAN RESOURCES</a:t>
            </a:r>
            <a:endParaRPr lang="en-US" sz="132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0D6F06-013B-E7BA-B78C-11776FF31E26}"/>
              </a:ext>
            </a:extLst>
          </p:cNvPr>
          <p:cNvSpPr txBox="1"/>
          <p:nvPr/>
        </p:nvSpPr>
        <p:spPr>
          <a:xfrm>
            <a:off x="8797904" y="1817001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PROJECT 921</a:t>
            </a:r>
            <a:endParaRPr lang="en-US" sz="132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8E3874-1270-59DD-FB72-555CC6D31025}"/>
              </a:ext>
            </a:extLst>
          </p:cNvPr>
          <p:cNvSpPr txBox="1"/>
          <p:nvPr/>
        </p:nvSpPr>
        <p:spPr>
          <a:xfrm>
            <a:off x="8001000" y="3382295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OPERATIONS</a:t>
            </a:r>
            <a:endParaRPr lang="en-US" sz="132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E1AA1A-647F-93C7-A1CE-29BBB178F58B}"/>
              </a:ext>
            </a:extLst>
          </p:cNvPr>
          <p:cNvSpPr txBox="1"/>
          <p:nvPr/>
        </p:nvSpPr>
        <p:spPr>
          <a:xfrm>
            <a:off x="7092499" y="3933393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PROJECT 623</a:t>
            </a:r>
            <a:endParaRPr lang="en-US" sz="132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14ABFD-FA6C-9CA0-135E-8840F390A28E}"/>
              </a:ext>
            </a:extLst>
          </p:cNvPr>
          <p:cNvSpPr txBox="1"/>
          <p:nvPr/>
        </p:nvSpPr>
        <p:spPr>
          <a:xfrm>
            <a:off x="5280907" y="4601495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PROJECT 789</a:t>
            </a:r>
            <a:endParaRPr lang="en-US" sz="132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D0EF65-BAA9-4046-2B1A-B0CDF9D7FA89}"/>
              </a:ext>
            </a:extLst>
          </p:cNvPr>
          <p:cNvSpPr txBox="1"/>
          <p:nvPr/>
        </p:nvSpPr>
        <p:spPr>
          <a:xfrm>
            <a:off x="4495800" y="5334000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PROJECT 456</a:t>
            </a:r>
            <a:endParaRPr lang="en-US" sz="132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F1BBD1-D6E6-7EAF-7988-F401864164E2}"/>
              </a:ext>
            </a:extLst>
          </p:cNvPr>
          <p:cNvSpPr txBox="1"/>
          <p:nvPr/>
        </p:nvSpPr>
        <p:spPr>
          <a:xfrm>
            <a:off x="2854795" y="4695393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PROJECT 123</a:t>
            </a:r>
            <a:endParaRPr lang="en-US" sz="132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2BF086-2A65-E5D1-312E-05D131A3A8BF}"/>
              </a:ext>
            </a:extLst>
          </p:cNvPr>
          <p:cNvSpPr txBox="1"/>
          <p:nvPr/>
        </p:nvSpPr>
        <p:spPr>
          <a:xfrm>
            <a:off x="4080387" y="4115292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endParaRPr lang="en-US" sz="132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2E1734-4E97-EDD2-4C9B-BDFE2A301DFC}"/>
              </a:ext>
            </a:extLst>
          </p:cNvPr>
          <p:cNvSpPr txBox="1"/>
          <p:nvPr/>
        </p:nvSpPr>
        <p:spPr>
          <a:xfrm>
            <a:off x="5028708" y="3511099"/>
            <a:ext cx="1406013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endParaRPr lang="en-US" sz="132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8D7ACB-B2AB-0E8C-2448-A071AF368B87}"/>
              </a:ext>
            </a:extLst>
          </p:cNvPr>
          <p:cNvSpPr txBox="1"/>
          <p:nvPr/>
        </p:nvSpPr>
        <p:spPr>
          <a:xfrm>
            <a:off x="5055748" y="6236784"/>
            <a:ext cx="279531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EMPLOYEE ENGAGEMENT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583B11-9BC7-E219-AF98-79CFB6A50059}"/>
              </a:ext>
            </a:extLst>
          </p:cNvPr>
          <p:cNvSpPr txBox="1"/>
          <p:nvPr/>
        </p:nvSpPr>
        <p:spPr>
          <a:xfrm rot="16200000">
            <a:off x="1060563" y="3780810"/>
            <a:ext cx="253999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CUSTOMER SATISFACTION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0982B3-73E3-4F49-FEB0-7F52008CEC1A}"/>
              </a:ext>
            </a:extLst>
          </p:cNvPr>
          <p:cNvSpPr txBox="1"/>
          <p:nvPr/>
        </p:nvSpPr>
        <p:spPr>
          <a:xfrm>
            <a:off x="2021513" y="1723595"/>
            <a:ext cx="698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537F0C-3F53-493C-6A3D-C7A28B7857F1}"/>
              </a:ext>
            </a:extLst>
          </p:cNvPr>
          <p:cNvSpPr txBox="1"/>
          <p:nvPr/>
        </p:nvSpPr>
        <p:spPr>
          <a:xfrm>
            <a:off x="2021513" y="5914105"/>
            <a:ext cx="650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31AE47-6D2A-1DF7-CE88-3A50211F0925}"/>
              </a:ext>
            </a:extLst>
          </p:cNvPr>
          <p:cNvSpPr txBox="1"/>
          <p:nvPr/>
        </p:nvSpPr>
        <p:spPr>
          <a:xfrm>
            <a:off x="9536798" y="6236602"/>
            <a:ext cx="698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87C5F2-47BD-9DEC-227A-79D4DABE70B9}"/>
              </a:ext>
            </a:extLst>
          </p:cNvPr>
          <p:cNvSpPr txBox="1"/>
          <p:nvPr/>
        </p:nvSpPr>
        <p:spPr>
          <a:xfrm>
            <a:off x="2503293" y="6236602"/>
            <a:ext cx="698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28F4A7-82AC-E700-522A-F31C31651EF5}"/>
              </a:ext>
            </a:extLst>
          </p:cNvPr>
          <p:cNvSpPr txBox="1"/>
          <p:nvPr/>
        </p:nvSpPr>
        <p:spPr>
          <a:xfrm>
            <a:off x="623858" y="1174359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Demonstrates how improved employee engagement leads to better customer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A720FD-1F83-B241-CDC0-F4464E0DA41D}"/>
              </a:ext>
            </a:extLst>
          </p:cNvPr>
          <p:cNvSpPr txBox="1"/>
          <p:nvPr/>
        </p:nvSpPr>
        <p:spPr>
          <a:xfrm>
            <a:off x="632177" y="126207"/>
            <a:ext cx="85344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The Connection Between Employee Engagement and Customer Satisfaction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5A182-023B-7E6D-4956-ECEDD3ED9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2708095" y="4730923"/>
            <a:ext cx="209550" cy="209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BCD01B-94B2-25E1-A925-CA018DABC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3905956" y="4167717"/>
            <a:ext cx="209550" cy="209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FD2032-5D81-6BD1-88AF-BF8B6BE18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 flipV="1">
            <a:off x="4323645" y="5375628"/>
            <a:ext cx="209550" cy="209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7B2B24-4D55-01EF-120F-EFFC2E91C4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 flipV="1">
            <a:off x="5113866" y="4619273"/>
            <a:ext cx="209550" cy="2095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835A05-1D02-06A7-7C69-E3C9337462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 flipV="1">
            <a:off x="4831645" y="3546828"/>
            <a:ext cx="209550" cy="2095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2C6392-EC0A-445F-AA46-CE6FC1F36F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 flipV="1">
            <a:off x="3815645" y="2575983"/>
            <a:ext cx="209550" cy="2095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0404E89-AEC0-DB35-1838-5C1E15F9A1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 flipV="1">
            <a:off x="6897511" y="3941938"/>
            <a:ext cx="209550" cy="2095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B7B76C7-B055-A475-000A-833EDBF3E8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 flipV="1">
            <a:off x="7811910" y="3422650"/>
            <a:ext cx="209550" cy="2095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9A2F33B-1CA3-CB96-DBD9-9C62B3C929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 flipV="1">
            <a:off x="6592711" y="2440517"/>
            <a:ext cx="209550" cy="2095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9A034E-7E44-D90F-E684-898ADC0D96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 flipV="1">
            <a:off x="8613422" y="1842205"/>
            <a:ext cx="209550" cy="209550"/>
          </a:xfrm>
          <a:prstGeom prst="rect">
            <a:avLst/>
          </a:prstGeom>
        </p:spPr>
      </p:pic>
      <p:grpSp>
        <p:nvGrpSpPr>
          <p:cNvPr id="5" name="Graph">
            <a:extLst>
              <a:ext uri="{FF2B5EF4-FFF2-40B4-BE49-F238E27FC236}">
                <a16:creationId xmlns:a16="http://schemas.microsoft.com/office/drawing/2014/main" id="{6FA1867A-6623-BE39-75F7-8C0D77296655}"/>
              </a:ext>
            </a:extLst>
          </p:cNvPr>
          <p:cNvGrpSpPr/>
          <p:nvPr/>
        </p:nvGrpSpPr>
        <p:grpSpPr>
          <a:xfrm>
            <a:off x="2662245" y="1767254"/>
            <a:ext cx="7506059" cy="4353448"/>
            <a:chOff x="2965580" y="1230923"/>
            <a:chExt cx="7506059" cy="435344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C50AB16-2979-260E-7886-39250D92E4BD}"/>
                </a:ext>
              </a:extLst>
            </p:cNvPr>
            <p:cNvCxnSpPr>
              <a:cxnSpLocks/>
            </p:cNvCxnSpPr>
            <p:nvPr/>
          </p:nvCxnSpPr>
          <p:spPr>
            <a:xfrm>
              <a:off x="2967134" y="1230923"/>
              <a:ext cx="0" cy="435344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8576B9E-9324-88F0-D5D2-71ABB6D9E649}"/>
                </a:ext>
              </a:extLst>
            </p:cNvPr>
            <p:cNvCxnSpPr>
              <a:cxnSpLocks/>
            </p:cNvCxnSpPr>
            <p:nvPr/>
          </p:nvCxnSpPr>
          <p:spPr>
            <a:xfrm>
              <a:off x="10460602" y="1230923"/>
              <a:ext cx="0" cy="435344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94E13F-92D9-5539-3945-6A35861B1C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5580" y="5581263"/>
              <a:ext cx="750605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C8D4629-0C0B-7F6E-B3E8-732DBE2355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3830" y="1630973"/>
              <a:ext cx="6991963" cy="3294393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EFB8CFB-F346-7ED5-0F98-424DE7D2BD2F}"/>
              </a:ext>
            </a:extLst>
          </p:cNvPr>
          <p:cNvCxnSpPr>
            <a:cxnSpLocks/>
          </p:cNvCxnSpPr>
          <p:nvPr/>
        </p:nvCxnSpPr>
        <p:spPr>
          <a:xfrm>
            <a:off x="7746023" y="6422781"/>
            <a:ext cx="18156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36CEE54-BF64-3110-E9A1-C318AB6C79CA}"/>
              </a:ext>
            </a:extLst>
          </p:cNvPr>
          <p:cNvCxnSpPr>
            <a:cxnSpLocks/>
          </p:cNvCxnSpPr>
          <p:nvPr/>
        </p:nvCxnSpPr>
        <p:spPr>
          <a:xfrm flipH="1">
            <a:off x="3084635" y="6422781"/>
            <a:ext cx="21819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96B7C2B-7C09-38D6-AE87-1E5A4B18C4BF}"/>
              </a:ext>
            </a:extLst>
          </p:cNvPr>
          <p:cNvCxnSpPr>
            <a:cxnSpLocks/>
          </p:cNvCxnSpPr>
          <p:nvPr/>
        </p:nvCxnSpPr>
        <p:spPr>
          <a:xfrm flipV="1">
            <a:off x="2320437" y="2008310"/>
            <a:ext cx="0" cy="6997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6660FD6-1FC9-0F35-5932-3E110A355CE2}"/>
              </a:ext>
            </a:extLst>
          </p:cNvPr>
          <p:cNvCxnSpPr>
            <a:cxnSpLocks/>
          </p:cNvCxnSpPr>
          <p:nvPr/>
        </p:nvCxnSpPr>
        <p:spPr>
          <a:xfrm>
            <a:off x="2323368" y="5191858"/>
            <a:ext cx="0" cy="73342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30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5E397-8E1D-928C-7650-3A2AE917C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ntension Savings" descr="A graph of a house and a building&#10;&#10;AI-generated content may be incorrect." hidden="1">
            <a:extLst>
              <a:ext uri="{FF2B5EF4-FFF2-40B4-BE49-F238E27FC236}">
                <a16:creationId xmlns:a16="http://schemas.microsoft.com/office/drawing/2014/main" id="{F72B59E0-712B-DCA2-55CB-B836451125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 hidden="1">
            <a:extLst>
              <a:ext uri="{FF2B5EF4-FFF2-40B4-BE49-F238E27FC236}">
                <a16:creationId xmlns:a16="http://schemas.microsoft.com/office/drawing/2014/main" id="{44523A85-C328-046B-E46F-0367781643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946" r="84249"/>
          <a:stretch/>
        </p:blipFill>
        <p:spPr>
          <a:xfrm>
            <a:off x="4109" y="5002652"/>
            <a:ext cx="1919081" cy="1855347"/>
          </a:xfrm>
          <a:prstGeom prst="rect">
            <a:avLst/>
          </a:prstGeom>
        </p:spPr>
      </p:pic>
      <p:pic>
        <p:nvPicPr>
          <p:cNvPr id="8" name="Picture 7" hidden="1">
            <a:extLst>
              <a:ext uri="{FF2B5EF4-FFF2-40B4-BE49-F238E27FC236}">
                <a16:creationId xmlns:a16="http://schemas.microsoft.com/office/drawing/2014/main" id="{66339167-F58D-3BAE-AE27-80AEA40FAC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145607C-CBC6-AC10-4FDA-7020E6BA55D1}"/>
              </a:ext>
            </a:extLst>
          </p:cNvPr>
          <p:cNvSpPr/>
          <p:nvPr/>
        </p:nvSpPr>
        <p:spPr>
          <a:xfrm>
            <a:off x="3101546" y="3818238"/>
            <a:ext cx="477795" cy="2067697"/>
          </a:xfrm>
          <a:prstGeom prst="rect">
            <a:avLst/>
          </a:prstGeom>
          <a:solidFill>
            <a:srgbClr val="7CB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F449EF1-EEB3-BDDE-CA4B-9EBB2294FC78}"/>
              </a:ext>
            </a:extLst>
          </p:cNvPr>
          <p:cNvSpPr/>
          <p:nvPr/>
        </p:nvSpPr>
        <p:spPr>
          <a:xfrm>
            <a:off x="3686433" y="3225114"/>
            <a:ext cx="477795" cy="2660821"/>
          </a:xfrm>
          <a:prstGeom prst="rect">
            <a:avLst/>
          </a:prstGeom>
          <a:solidFill>
            <a:srgbClr val="E07B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AFA25B0-BD60-92BE-F939-EE389B979926}"/>
              </a:ext>
            </a:extLst>
          </p:cNvPr>
          <p:cNvSpPr/>
          <p:nvPr/>
        </p:nvSpPr>
        <p:spPr>
          <a:xfrm>
            <a:off x="4267200" y="3101546"/>
            <a:ext cx="477795" cy="2784389"/>
          </a:xfrm>
          <a:prstGeom prst="rect">
            <a:avLst/>
          </a:prstGeom>
          <a:solidFill>
            <a:srgbClr val="2F55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73D5158-F01F-4260-3D7A-7586A1DB03A8}"/>
              </a:ext>
            </a:extLst>
          </p:cNvPr>
          <p:cNvSpPr/>
          <p:nvPr/>
        </p:nvSpPr>
        <p:spPr>
          <a:xfrm>
            <a:off x="4928286" y="4073611"/>
            <a:ext cx="477795" cy="1812323"/>
          </a:xfrm>
          <a:prstGeom prst="rect">
            <a:avLst/>
          </a:prstGeom>
          <a:solidFill>
            <a:srgbClr val="7CB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82E30A5-58AE-07F7-470D-56DAF04CE126}"/>
              </a:ext>
            </a:extLst>
          </p:cNvPr>
          <p:cNvSpPr/>
          <p:nvPr/>
        </p:nvSpPr>
        <p:spPr>
          <a:xfrm>
            <a:off x="5513173" y="3472249"/>
            <a:ext cx="477795" cy="2413685"/>
          </a:xfrm>
          <a:prstGeom prst="rect">
            <a:avLst/>
          </a:prstGeom>
          <a:solidFill>
            <a:srgbClr val="E07B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10D30DE-9923-DA30-FCB8-FB00E652C839}"/>
              </a:ext>
            </a:extLst>
          </p:cNvPr>
          <p:cNvSpPr/>
          <p:nvPr/>
        </p:nvSpPr>
        <p:spPr>
          <a:xfrm>
            <a:off x="6093940" y="3220995"/>
            <a:ext cx="477795" cy="2664939"/>
          </a:xfrm>
          <a:prstGeom prst="rect">
            <a:avLst/>
          </a:prstGeom>
          <a:solidFill>
            <a:srgbClr val="2F55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2D367A5-A64A-FBBC-28DA-877D453BD183}"/>
              </a:ext>
            </a:extLst>
          </p:cNvPr>
          <p:cNvSpPr/>
          <p:nvPr/>
        </p:nvSpPr>
        <p:spPr>
          <a:xfrm>
            <a:off x="6775622" y="4386649"/>
            <a:ext cx="477795" cy="1499285"/>
          </a:xfrm>
          <a:prstGeom prst="rect">
            <a:avLst/>
          </a:prstGeom>
          <a:solidFill>
            <a:srgbClr val="7CB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9AA6FF-ECF3-0E4D-C26A-D645F5748D25}"/>
              </a:ext>
            </a:extLst>
          </p:cNvPr>
          <p:cNvSpPr/>
          <p:nvPr/>
        </p:nvSpPr>
        <p:spPr>
          <a:xfrm>
            <a:off x="7360509" y="3777049"/>
            <a:ext cx="477795" cy="2108885"/>
          </a:xfrm>
          <a:prstGeom prst="rect">
            <a:avLst/>
          </a:prstGeom>
          <a:solidFill>
            <a:srgbClr val="E07B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187FE5D-9A23-561A-F501-0D2FA1E269CD}"/>
              </a:ext>
            </a:extLst>
          </p:cNvPr>
          <p:cNvSpPr/>
          <p:nvPr/>
        </p:nvSpPr>
        <p:spPr>
          <a:xfrm>
            <a:off x="7941276" y="3558747"/>
            <a:ext cx="477795" cy="2327188"/>
          </a:xfrm>
          <a:prstGeom prst="rect">
            <a:avLst/>
          </a:prstGeom>
          <a:solidFill>
            <a:srgbClr val="2F55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2E7E002-B75C-CCBC-14C5-A42FEBA28EB9}"/>
              </a:ext>
            </a:extLst>
          </p:cNvPr>
          <p:cNvSpPr/>
          <p:nvPr/>
        </p:nvSpPr>
        <p:spPr>
          <a:xfrm>
            <a:off x="8612660" y="4662617"/>
            <a:ext cx="477795" cy="1223318"/>
          </a:xfrm>
          <a:prstGeom prst="rect">
            <a:avLst/>
          </a:prstGeom>
          <a:solidFill>
            <a:srgbClr val="7CB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2B867F7-F1E8-35BB-7D14-2CC900B98005}"/>
              </a:ext>
            </a:extLst>
          </p:cNvPr>
          <p:cNvSpPr/>
          <p:nvPr/>
        </p:nvSpPr>
        <p:spPr>
          <a:xfrm>
            <a:off x="9197547" y="4810897"/>
            <a:ext cx="477795" cy="1075037"/>
          </a:xfrm>
          <a:prstGeom prst="rect">
            <a:avLst/>
          </a:prstGeom>
          <a:solidFill>
            <a:srgbClr val="E07B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6E26310E-D82C-A197-14B5-5A3AC0360458}"/>
              </a:ext>
            </a:extLst>
          </p:cNvPr>
          <p:cNvSpPr/>
          <p:nvPr/>
        </p:nvSpPr>
        <p:spPr>
          <a:xfrm rot="10800000">
            <a:off x="2188729" y="2146049"/>
            <a:ext cx="641321" cy="3739885"/>
          </a:xfrm>
          <a:prstGeom prst="downArrow">
            <a:avLst>
              <a:gd name="adj1" fmla="val 59004"/>
              <a:gd name="adj2" fmla="val 899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4072C1E-9A67-E97B-D82F-1191E8B22170}"/>
              </a:ext>
            </a:extLst>
          </p:cNvPr>
          <p:cNvSpPr/>
          <p:nvPr/>
        </p:nvSpPr>
        <p:spPr>
          <a:xfrm>
            <a:off x="9778314" y="3991233"/>
            <a:ext cx="477795" cy="1894702"/>
          </a:xfrm>
          <a:prstGeom prst="rect">
            <a:avLst/>
          </a:prstGeom>
          <a:solidFill>
            <a:srgbClr val="2F55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aph">
            <a:extLst>
              <a:ext uri="{FF2B5EF4-FFF2-40B4-BE49-F238E27FC236}">
                <a16:creationId xmlns:a16="http://schemas.microsoft.com/office/drawing/2014/main" id="{D7BDFCC0-306C-8848-AB33-00400B63959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73818" y="2187945"/>
            <a:ext cx="7358741" cy="3713583"/>
            <a:chOff x="2965580" y="1870788"/>
            <a:chExt cx="7358741" cy="3713583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9992ABF-A813-5C80-7B85-C80C1D51A5A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967134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E352838-C8D4-CBD5-B925-2203B71CBB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837920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879FBCB-8496-5F7B-8616-99524A11A96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662056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4F2C9D-0A80-4005-2B70-EED3D7C1BA0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512628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22405C9-B1B0-59D7-1760-5EACB30BFE6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324321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C274F4F-78A4-ADC0-1EAC-59173A3D76A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flipH="1">
              <a:off x="2965580" y="5581263"/>
              <a:ext cx="73540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FF6E8E0-3D7A-7E52-D373-91D79AD632F2}"/>
              </a:ext>
            </a:extLst>
          </p:cNvPr>
          <p:cNvSpPr txBox="1"/>
          <p:nvPr/>
        </p:nvSpPr>
        <p:spPr>
          <a:xfrm>
            <a:off x="632177" y="543896"/>
            <a:ext cx="11398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Cost Savings from Improved Retention Rates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CAEF6D-CA33-0E0D-337A-8EBA8B48E23F}"/>
              </a:ext>
            </a:extLst>
          </p:cNvPr>
          <p:cNvGrpSpPr/>
          <p:nvPr/>
        </p:nvGrpSpPr>
        <p:grpSpPr>
          <a:xfrm>
            <a:off x="7520441" y="3086934"/>
            <a:ext cx="177281" cy="2890877"/>
            <a:chOff x="5554343" y="3086934"/>
            <a:chExt cx="177281" cy="289087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58DE49-98A7-E644-FA52-292FEAA8EC3A}"/>
                </a:ext>
              </a:extLst>
            </p:cNvPr>
            <p:cNvCxnSpPr>
              <a:cxnSpLocks/>
            </p:cNvCxnSpPr>
            <p:nvPr/>
          </p:nvCxnSpPr>
          <p:spPr>
            <a:xfrm>
              <a:off x="5638659" y="3086934"/>
              <a:ext cx="0" cy="280500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E16A7C1-40CB-9157-4E07-B8A622FCFF12}"/>
                </a:ext>
              </a:extLst>
            </p:cNvPr>
            <p:cNvCxnSpPr>
              <a:cxnSpLocks/>
            </p:cNvCxnSpPr>
            <p:nvPr/>
          </p:nvCxnSpPr>
          <p:spPr>
            <a:xfrm>
              <a:off x="5638093" y="3086934"/>
              <a:ext cx="0" cy="2805574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A63E0A7-F8D8-344E-DA94-9F98F118C5D2}"/>
                </a:ext>
              </a:extLst>
            </p:cNvPr>
            <p:cNvSpPr/>
            <p:nvPr/>
          </p:nvSpPr>
          <p:spPr>
            <a:xfrm>
              <a:off x="5554343" y="58005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ACCFEF7-7762-B0DA-5F85-9FCBC73469C8}"/>
              </a:ext>
            </a:extLst>
          </p:cNvPr>
          <p:cNvGrpSpPr/>
          <p:nvPr/>
        </p:nvGrpSpPr>
        <p:grpSpPr>
          <a:xfrm>
            <a:off x="9167359" y="3086934"/>
            <a:ext cx="177281" cy="2890877"/>
            <a:chOff x="5554343" y="3086934"/>
            <a:chExt cx="177281" cy="289087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5BFFCC-8484-B9F4-732A-8C9FEF3C41D3}"/>
                </a:ext>
              </a:extLst>
            </p:cNvPr>
            <p:cNvCxnSpPr>
              <a:cxnSpLocks/>
            </p:cNvCxnSpPr>
            <p:nvPr/>
          </p:nvCxnSpPr>
          <p:spPr>
            <a:xfrm>
              <a:off x="5638659" y="3086934"/>
              <a:ext cx="0" cy="280500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736729-E70B-B52C-F445-0113FDAF9DF6}"/>
                </a:ext>
              </a:extLst>
            </p:cNvPr>
            <p:cNvCxnSpPr>
              <a:cxnSpLocks/>
            </p:cNvCxnSpPr>
            <p:nvPr/>
          </p:nvCxnSpPr>
          <p:spPr>
            <a:xfrm>
              <a:off x="5638093" y="3086934"/>
              <a:ext cx="0" cy="2805574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713CA5F-8E55-D93D-5EB3-E080CAADE2A9}"/>
                </a:ext>
              </a:extLst>
            </p:cNvPr>
            <p:cNvSpPr/>
            <p:nvPr/>
          </p:nvSpPr>
          <p:spPr>
            <a:xfrm>
              <a:off x="5554343" y="58005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367DC28-45B1-76EA-F7C5-C7DA36DF2A87}"/>
              </a:ext>
            </a:extLst>
          </p:cNvPr>
          <p:cNvSpPr txBox="1"/>
          <p:nvPr/>
        </p:nvSpPr>
        <p:spPr>
          <a:xfrm rot="16200000">
            <a:off x="1108097" y="3835589"/>
            <a:ext cx="2795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TURNOVER COST ($)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1A242-BE35-12EA-B2DA-22618E1E5CA9}"/>
              </a:ext>
            </a:extLst>
          </p:cNvPr>
          <p:cNvSpPr txBox="1"/>
          <p:nvPr/>
        </p:nvSpPr>
        <p:spPr>
          <a:xfrm rot="16200000">
            <a:off x="2434093" y="4852355"/>
            <a:ext cx="17921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RECRUITMENT COSTS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E0F64A-B658-6543-29D4-8D756A3404E5}"/>
              </a:ext>
            </a:extLst>
          </p:cNvPr>
          <p:cNvSpPr txBox="1"/>
          <p:nvPr/>
        </p:nvSpPr>
        <p:spPr>
          <a:xfrm rot="16200000">
            <a:off x="3011121" y="4856973"/>
            <a:ext cx="1782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ONBOARDING COSTS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1889BC-1073-1282-3668-2A57350A261A}"/>
              </a:ext>
            </a:extLst>
          </p:cNvPr>
          <p:cNvSpPr txBox="1"/>
          <p:nvPr/>
        </p:nvSpPr>
        <p:spPr>
          <a:xfrm rot="16200000">
            <a:off x="3608905" y="4880064"/>
            <a:ext cx="17367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LOST PRODUCTIVITY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E6FFA2-9516-B252-981B-FD74FCA28C04}"/>
              </a:ext>
            </a:extLst>
          </p:cNvPr>
          <p:cNvSpPr txBox="1"/>
          <p:nvPr/>
        </p:nvSpPr>
        <p:spPr>
          <a:xfrm>
            <a:off x="5128015" y="2130831"/>
            <a:ext cx="11884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Implement professional development program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402F8A-404C-8B81-F8B5-862EAC14E698}"/>
              </a:ext>
            </a:extLst>
          </p:cNvPr>
          <p:cNvSpPr txBox="1"/>
          <p:nvPr/>
        </p:nvSpPr>
        <p:spPr>
          <a:xfrm>
            <a:off x="7063004" y="2130831"/>
            <a:ext cx="12550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of community engagement program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31CA7E-F40D-8236-9400-1D8C0CE027A3}"/>
              </a:ext>
            </a:extLst>
          </p:cNvPr>
          <p:cNvSpPr txBox="1"/>
          <p:nvPr/>
        </p:nvSpPr>
        <p:spPr>
          <a:xfrm>
            <a:off x="8915400" y="2130831"/>
            <a:ext cx="111529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Launch team building program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F28DFE-249B-577A-F693-674739E535BB}"/>
              </a:ext>
            </a:extLst>
          </p:cNvPr>
          <p:cNvSpPr txBox="1"/>
          <p:nvPr/>
        </p:nvSpPr>
        <p:spPr>
          <a:xfrm>
            <a:off x="623858" y="1117915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Visualizes financial savings from reduced turnover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71D789-C5CD-5BB1-5A78-C4BD7FD61413}"/>
              </a:ext>
            </a:extLst>
          </p:cNvPr>
          <p:cNvSpPr txBox="1"/>
          <p:nvPr/>
        </p:nvSpPr>
        <p:spPr>
          <a:xfrm>
            <a:off x="2785642" y="5978482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321598B-19A1-40DB-DD1A-84519699857F}"/>
              </a:ext>
            </a:extLst>
          </p:cNvPr>
          <p:cNvSpPr txBox="1"/>
          <p:nvPr/>
        </p:nvSpPr>
        <p:spPr>
          <a:xfrm>
            <a:off x="4618686" y="5978482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E2234A-4B4A-E604-CBB9-21F99977F1FD}"/>
              </a:ext>
            </a:extLst>
          </p:cNvPr>
          <p:cNvSpPr txBox="1"/>
          <p:nvPr/>
        </p:nvSpPr>
        <p:spPr>
          <a:xfrm>
            <a:off x="6451018" y="5978482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1226F19-BFE1-7484-1556-E875B6940499}"/>
              </a:ext>
            </a:extLst>
          </p:cNvPr>
          <p:cNvSpPr txBox="1"/>
          <p:nvPr/>
        </p:nvSpPr>
        <p:spPr>
          <a:xfrm>
            <a:off x="8312474" y="5978482"/>
            <a:ext cx="1325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Q4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9F5E322-128D-D653-2CDE-F0F5BEBCAF64}"/>
              </a:ext>
            </a:extLst>
          </p:cNvPr>
          <p:cNvSpPr/>
          <p:nvPr/>
        </p:nvSpPr>
        <p:spPr>
          <a:xfrm>
            <a:off x="4966937" y="2194218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CF31518-6DEB-7953-F3D8-293DE4D33212}"/>
              </a:ext>
            </a:extLst>
          </p:cNvPr>
          <p:cNvSpPr/>
          <p:nvPr/>
        </p:nvSpPr>
        <p:spPr>
          <a:xfrm>
            <a:off x="6858000" y="2194218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372A2AC-83FC-CB24-D344-FE031F1E920D}"/>
              </a:ext>
            </a:extLst>
          </p:cNvPr>
          <p:cNvSpPr/>
          <p:nvPr/>
        </p:nvSpPr>
        <p:spPr>
          <a:xfrm>
            <a:off x="8763000" y="2194218"/>
            <a:ext cx="177281" cy="177281"/>
          </a:xfrm>
          <a:prstGeom prst="ellipse">
            <a:avLst/>
          </a:prstGeom>
          <a:solidFill>
            <a:srgbClr val="F1AA1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7BBF8BF-F3DD-CCB0-9BA9-6766F8FA2564}"/>
              </a:ext>
            </a:extLst>
          </p:cNvPr>
          <p:cNvGrpSpPr/>
          <p:nvPr/>
        </p:nvGrpSpPr>
        <p:grpSpPr>
          <a:xfrm>
            <a:off x="5724541" y="3086934"/>
            <a:ext cx="177281" cy="2890877"/>
            <a:chOff x="5554343" y="3086934"/>
            <a:chExt cx="177281" cy="289087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69893FC-9017-1C80-2315-131D85BD14D2}"/>
                </a:ext>
              </a:extLst>
            </p:cNvPr>
            <p:cNvCxnSpPr>
              <a:cxnSpLocks/>
            </p:cNvCxnSpPr>
            <p:nvPr/>
          </p:nvCxnSpPr>
          <p:spPr>
            <a:xfrm>
              <a:off x="5638659" y="3086934"/>
              <a:ext cx="0" cy="280500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36EC1B-373E-7C70-0FB0-E287478D746B}"/>
                </a:ext>
              </a:extLst>
            </p:cNvPr>
            <p:cNvCxnSpPr>
              <a:cxnSpLocks/>
            </p:cNvCxnSpPr>
            <p:nvPr/>
          </p:nvCxnSpPr>
          <p:spPr>
            <a:xfrm>
              <a:off x="5638093" y="3086934"/>
              <a:ext cx="0" cy="2805574"/>
            </a:xfrm>
            <a:prstGeom prst="line">
              <a:avLst/>
            </a:prstGeom>
            <a:ln w="6350">
              <a:solidFill>
                <a:srgbClr val="F1AA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86F5E92-3888-2754-6CEF-B75810CB58C5}"/>
                </a:ext>
              </a:extLst>
            </p:cNvPr>
            <p:cNvSpPr/>
            <p:nvPr/>
          </p:nvSpPr>
          <p:spPr>
            <a:xfrm>
              <a:off x="5554343" y="5800530"/>
              <a:ext cx="177281" cy="177281"/>
            </a:xfrm>
            <a:prstGeom prst="ellipse">
              <a:avLst/>
            </a:prstGeom>
            <a:solidFill>
              <a:srgbClr val="F1AA1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67341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8D8A4-07B4-2A96-E0E6-75BE9FE9C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ductivity Trends" descr="A colorful chart with dots&#10;&#10;AI-generated content may be incorrect.">
            <a:extLst>
              <a:ext uri="{FF2B5EF4-FFF2-40B4-BE49-F238E27FC236}">
                <a16:creationId xmlns:a16="http://schemas.microsoft.com/office/drawing/2014/main" id="{C91623FF-037C-D552-43CB-90B5C4A55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0" y="-1"/>
            <a:ext cx="12152080" cy="6858000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FA20982-0BA2-1F5C-98EF-A0D8FF9069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80" r="86863"/>
          <a:stretch/>
        </p:blipFill>
        <p:spPr>
          <a:xfrm>
            <a:off x="19960" y="5368413"/>
            <a:ext cx="1596463" cy="1489586"/>
          </a:xfrm>
          <a:prstGeom prst="rect">
            <a:avLst/>
          </a:prstGeom>
        </p:spPr>
      </p:pic>
      <p:pic>
        <p:nvPicPr>
          <p:cNvPr id="8" name="Picture 7" descr="A chart of a team performance&#10;&#10;AI-generated content may be incorrect." hidden="1">
            <a:extLst>
              <a:ext uri="{FF2B5EF4-FFF2-40B4-BE49-F238E27FC236}">
                <a16:creationId xmlns:a16="http://schemas.microsoft.com/office/drawing/2014/main" id="{CE6EC28F-BD62-DF7D-D32D-75E35096D7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22825" y="0"/>
            <a:ext cx="12146351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0EA13B-DA58-4DE1-4344-A348409CF568}"/>
              </a:ext>
            </a:extLst>
          </p:cNvPr>
          <p:cNvSpPr txBox="1"/>
          <p:nvPr/>
        </p:nvSpPr>
        <p:spPr>
          <a:xfrm>
            <a:off x="4779953" y="1747373"/>
            <a:ext cx="11429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Host an employee retreat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D38C4F-15D5-009E-9C25-6D1FC2E3F657}"/>
              </a:ext>
            </a:extLst>
          </p:cNvPr>
          <p:cNvSpPr txBox="1"/>
          <p:nvPr/>
        </p:nvSpPr>
        <p:spPr>
          <a:xfrm>
            <a:off x="6406699" y="1747373"/>
            <a:ext cx="16754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of cross-collaboration team building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B419D-B93B-4D17-5055-6178883898DB}"/>
              </a:ext>
            </a:extLst>
          </p:cNvPr>
          <p:cNvSpPr txBox="1"/>
          <p:nvPr/>
        </p:nvSpPr>
        <p:spPr>
          <a:xfrm>
            <a:off x="8499006" y="1747373"/>
            <a:ext cx="16655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Launch clarification of roles and responsibilities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3F9138-A78E-9456-C002-C56270AD14D1}"/>
              </a:ext>
            </a:extLst>
          </p:cNvPr>
          <p:cNvSpPr txBox="1"/>
          <p:nvPr/>
        </p:nvSpPr>
        <p:spPr>
          <a:xfrm>
            <a:off x="936522" y="2856452"/>
            <a:ext cx="1783080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endParaRPr lang="en-US" sz="132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5A202-15F4-E7A7-B444-72E856091965}"/>
              </a:ext>
            </a:extLst>
          </p:cNvPr>
          <p:cNvSpPr txBox="1"/>
          <p:nvPr/>
        </p:nvSpPr>
        <p:spPr>
          <a:xfrm>
            <a:off x="901126" y="3458495"/>
            <a:ext cx="1783080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OPERATIONS</a:t>
            </a:r>
            <a:endParaRPr lang="en-US" sz="132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A6E726-4F37-EB46-C3C9-5861CC204602}"/>
              </a:ext>
            </a:extLst>
          </p:cNvPr>
          <p:cNvSpPr txBox="1"/>
          <p:nvPr/>
        </p:nvSpPr>
        <p:spPr>
          <a:xfrm>
            <a:off x="936522" y="3944703"/>
            <a:ext cx="1783080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</a:p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endParaRPr lang="en-US" sz="132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636F71-CD27-B302-BEFE-F95F258E02AB}"/>
              </a:ext>
            </a:extLst>
          </p:cNvPr>
          <p:cNvSpPr txBox="1"/>
          <p:nvPr/>
        </p:nvSpPr>
        <p:spPr>
          <a:xfrm>
            <a:off x="936522" y="4695394"/>
            <a:ext cx="1783080" cy="29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endParaRPr lang="en-US" sz="132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3FE9DC-6422-55B2-0837-4E8BBDA5F054}"/>
              </a:ext>
            </a:extLst>
          </p:cNvPr>
          <p:cNvSpPr txBox="1"/>
          <p:nvPr/>
        </p:nvSpPr>
        <p:spPr>
          <a:xfrm>
            <a:off x="936522" y="5140796"/>
            <a:ext cx="1783080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20" dirty="0">
                <a:latin typeface="Calibri" panose="020F0502020204030204" pitchFamily="34" charset="0"/>
                <a:cs typeface="Calibri" panose="020F0502020204030204" pitchFamily="34" charset="0"/>
              </a:rPr>
              <a:t>INFORMATION TECHNOLOGY</a:t>
            </a:r>
            <a:endParaRPr lang="en-US" sz="132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F526A7-9B24-A8B8-D87E-8349135ABEFF}"/>
              </a:ext>
            </a:extLst>
          </p:cNvPr>
          <p:cNvSpPr txBox="1"/>
          <p:nvPr/>
        </p:nvSpPr>
        <p:spPr>
          <a:xfrm>
            <a:off x="5079345" y="6012609"/>
            <a:ext cx="279531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PRODUCTIVITY LEVELS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C77E48-DCF8-90B4-B0FD-8CC8959BA33F}"/>
              </a:ext>
            </a:extLst>
          </p:cNvPr>
          <p:cNvSpPr txBox="1"/>
          <p:nvPr/>
        </p:nvSpPr>
        <p:spPr>
          <a:xfrm>
            <a:off x="2457573" y="6012609"/>
            <a:ext cx="8578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30DA07-2643-6F54-BEE6-7FB42DA102CD}"/>
              </a:ext>
            </a:extLst>
          </p:cNvPr>
          <p:cNvSpPr txBox="1"/>
          <p:nvPr/>
        </p:nvSpPr>
        <p:spPr>
          <a:xfrm>
            <a:off x="9525000" y="6012609"/>
            <a:ext cx="8578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2D0AE1-AD42-54BB-BEF7-A48551B80035}"/>
              </a:ext>
            </a:extLst>
          </p:cNvPr>
          <p:cNvSpPr txBox="1"/>
          <p:nvPr/>
        </p:nvSpPr>
        <p:spPr>
          <a:xfrm>
            <a:off x="623858" y="1117915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Links cultural initiatives to increased team performance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89F38B-DC0B-6946-5E50-031296043D77}"/>
              </a:ext>
            </a:extLst>
          </p:cNvPr>
          <p:cNvSpPr txBox="1"/>
          <p:nvPr/>
        </p:nvSpPr>
        <p:spPr>
          <a:xfrm>
            <a:off x="632177" y="543896"/>
            <a:ext cx="11398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Team Productivity Trends Over Time</a:t>
            </a:r>
          </a:p>
        </p:txBody>
      </p:sp>
    </p:spTree>
    <p:extLst>
      <p:ext uri="{BB962C8B-B14F-4D97-AF65-F5344CB8AC3E}">
        <p14:creationId xmlns:p14="http://schemas.microsoft.com/office/powerpoint/2010/main" val="2061821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785A-2860-13D2-CFBD-1C5E8841C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ltural Benchmarks" descr="A diagram of a hexagon with arrows and circles&#10;&#10;AI-generated content may be incorrect.">
            <a:extLst>
              <a:ext uri="{FF2B5EF4-FFF2-40B4-BE49-F238E27FC236}">
                <a16:creationId xmlns:a16="http://schemas.microsoft.com/office/drawing/2014/main" id="{40349B4C-E2D1-7D64-55EF-8A24DF8C0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24DEF63-00EC-F5E7-C1EF-AD465774A3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355" r="83571"/>
          <a:stretch/>
        </p:blipFill>
        <p:spPr>
          <a:xfrm>
            <a:off x="4109" y="5167834"/>
            <a:ext cx="2001672" cy="1690165"/>
          </a:xfrm>
          <a:prstGeom prst="rect">
            <a:avLst/>
          </a:prstGeom>
        </p:spPr>
      </p:pic>
      <p:pic>
        <p:nvPicPr>
          <p:cNvPr id="8" name="Picture 7" descr="A diagram of a cultural metrics company&#10;&#10;AI-generated content may be incorrect." hidden="1">
            <a:extLst>
              <a:ext uri="{FF2B5EF4-FFF2-40B4-BE49-F238E27FC236}">
                <a16:creationId xmlns:a16="http://schemas.microsoft.com/office/drawing/2014/main" id="{22996DCD-03CD-1ADF-C6E6-A17FFB8C2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A7095A-B55E-A960-EF95-7BDE41B5009F}"/>
              </a:ext>
            </a:extLst>
          </p:cNvPr>
          <p:cNvSpPr txBox="1"/>
          <p:nvPr/>
        </p:nvSpPr>
        <p:spPr>
          <a:xfrm>
            <a:off x="2400088" y="1957728"/>
            <a:ext cx="2824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WORK/LIFE BALANCE FEEDBACK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143BC3-B7B8-2B70-9DA3-B4E29F6E0115}"/>
              </a:ext>
            </a:extLst>
          </p:cNvPr>
          <p:cNvSpPr txBox="1"/>
          <p:nvPr/>
        </p:nvSpPr>
        <p:spPr>
          <a:xfrm>
            <a:off x="1125303" y="2555406"/>
            <a:ext cx="17063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COMPANY CULTURE SCORES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5D47E7-0111-37E6-B171-06F9FC5262AF}"/>
              </a:ext>
            </a:extLst>
          </p:cNvPr>
          <p:cNvSpPr txBox="1"/>
          <p:nvPr/>
        </p:nvSpPr>
        <p:spPr>
          <a:xfrm>
            <a:off x="1101705" y="3276600"/>
            <a:ext cx="16237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INDUSTRY AVERAGE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4722C0-FDA0-3E06-65EB-EFF486C93F47}"/>
              </a:ext>
            </a:extLst>
          </p:cNvPr>
          <p:cNvSpPr txBox="1"/>
          <p:nvPr/>
        </p:nvSpPr>
        <p:spPr>
          <a:xfrm>
            <a:off x="7965606" y="2608497"/>
            <a:ext cx="33847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EMPLOYEE NET PROMOTER SCORE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413F29-BB24-B86B-8C76-0C0DD141F2FB}"/>
              </a:ext>
            </a:extLst>
          </p:cNvPr>
          <p:cNvSpPr txBox="1"/>
          <p:nvPr/>
        </p:nvSpPr>
        <p:spPr>
          <a:xfrm>
            <a:off x="7725207" y="5152593"/>
            <a:ext cx="2824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182D16-1282-1495-73E9-178112579612}"/>
              </a:ext>
            </a:extLst>
          </p:cNvPr>
          <p:cNvSpPr txBox="1"/>
          <p:nvPr/>
        </p:nvSpPr>
        <p:spPr>
          <a:xfrm>
            <a:off x="6149093" y="6218903"/>
            <a:ext cx="2824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LEADERSHIP EFFECTIVENESS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44E365-C9CF-2C82-8D34-B03E5464DD98}"/>
              </a:ext>
            </a:extLst>
          </p:cNvPr>
          <p:cNvSpPr txBox="1"/>
          <p:nvPr/>
        </p:nvSpPr>
        <p:spPr>
          <a:xfrm>
            <a:off x="2802193" y="5310403"/>
            <a:ext cx="2824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ENGAGEMENT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E5ECBF-68D3-943C-9A9D-BA642EACCFD2}"/>
              </a:ext>
            </a:extLst>
          </p:cNvPr>
          <p:cNvSpPr txBox="1"/>
          <p:nvPr/>
        </p:nvSpPr>
        <p:spPr>
          <a:xfrm>
            <a:off x="3757397" y="3932904"/>
            <a:ext cx="19544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CULTURAL INITIATIVES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21C78-FBC7-E22F-CA15-FA904FB30CFE}"/>
              </a:ext>
            </a:extLst>
          </p:cNvPr>
          <p:cNvSpPr txBox="1"/>
          <p:nvPr/>
        </p:nvSpPr>
        <p:spPr>
          <a:xfrm>
            <a:off x="3394095" y="3991897"/>
            <a:ext cx="5289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0CAA00-AD6D-CDA9-CCC9-B45F8C092B71}"/>
              </a:ext>
            </a:extLst>
          </p:cNvPr>
          <p:cNvSpPr txBox="1"/>
          <p:nvPr/>
        </p:nvSpPr>
        <p:spPr>
          <a:xfrm>
            <a:off x="5627002" y="3991897"/>
            <a:ext cx="5289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FF8858-0FCA-9325-B1BA-58C695683A8F}"/>
              </a:ext>
            </a:extLst>
          </p:cNvPr>
          <p:cNvCxnSpPr/>
          <p:nvPr/>
        </p:nvCxnSpPr>
        <p:spPr>
          <a:xfrm>
            <a:off x="2652665" y="2969537"/>
            <a:ext cx="2163779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E5D9EE-5280-7975-7F11-393BAAC1A952}"/>
              </a:ext>
            </a:extLst>
          </p:cNvPr>
          <p:cNvCxnSpPr/>
          <p:nvPr/>
        </p:nvCxnSpPr>
        <p:spPr>
          <a:xfrm>
            <a:off x="2046083" y="3675707"/>
            <a:ext cx="3322622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67A426D-B534-8AA1-2BF3-FD03566C11F0}"/>
              </a:ext>
            </a:extLst>
          </p:cNvPr>
          <p:cNvSpPr txBox="1"/>
          <p:nvPr/>
        </p:nvSpPr>
        <p:spPr>
          <a:xfrm>
            <a:off x="623858" y="1117915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Positions your company’s culture as a strategic advantage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3E3ED6-D3F5-4AF6-DC72-D04687EBEDB5}"/>
              </a:ext>
            </a:extLst>
          </p:cNvPr>
          <p:cNvSpPr txBox="1"/>
          <p:nvPr/>
        </p:nvSpPr>
        <p:spPr>
          <a:xfrm>
            <a:off x="632177" y="543896"/>
            <a:ext cx="11398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Cultural Metrics Compared to Industry Benchmarks</a:t>
            </a:r>
          </a:p>
        </p:txBody>
      </p:sp>
    </p:spTree>
    <p:extLst>
      <p:ext uri="{BB962C8B-B14F-4D97-AF65-F5344CB8AC3E}">
        <p14:creationId xmlns:p14="http://schemas.microsoft.com/office/powerpoint/2010/main" val="232485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B251-C9DF-3FE7-D986-922A521A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hidden="1">
            <a:extLst>
              <a:ext uri="{FF2B5EF4-FFF2-40B4-BE49-F238E27FC236}">
                <a16:creationId xmlns:a16="http://schemas.microsoft.com/office/drawing/2014/main" id="{D396536D-DF09-AAEF-FB99-3B97743F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822" y="1830127"/>
            <a:ext cx="7592496" cy="4740008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CB55AD4-09BE-6634-7DF1-5106509900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48" r="85266"/>
          <a:stretch/>
        </p:blipFill>
        <p:spPr>
          <a:xfrm>
            <a:off x="4109" y="5043948"/>
            <a:ext cx="1795194" cy="1814052"/>
          </a:xfrm>
          <a:prstGeom prst="rect">
            <a:avLst/>
          </a:prstGeom>
        </p:spPr>
      </p:pic>
      <p:pic>
        <p:nvPicPr>
          <p:cNvPr id="8" name="Picture 7" descr="A diagram of a step-by-step graph&#10;&#10;AI-generated content may be incorrect." hidden="1">
            <a:extLst>
              <a:ext uri="{FF2B5EF4-FFF2-40B4-BE49-F238E27FC236}">
                <a16:creationId xmlns:a16="http://schemas.microsoft.com/office/drawing/2014/main" id="{762336E4-AC70-9C67-B2B9-2DEFD649F8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109" y="0"/>
            <a:ext cx="12183782" cy="6858000"/>
          </a:xfrm>
          <a:prstGeom prst="rect">
            <a:avLst/>
          </a:prstGeom>
        </p:spPr>
      </p:pic>
      <p:grpSp>
        <p:nvGrpSpPr>
          <p:cNvPr id="2" name="Graph">
            <a:extLst>
              <a:ext uri="{FF2B5EF4-FFF2-40B4-BE49-F238E27FC236}">
                <a16:creationId xmlns:a16="http://schemas.microsoft.com/office/drawing/2014/main" id="{A13D3DB3-9A40-7A1D-6B26-7447F962F68D}"/>
              </a:ext>
            </a:extLst>
          </p:cNvPr>
          <p:cNvGrpSpPr/>
          <p:nvPr/>
        </p:nvGrpSpPr>
        <p:grpSpPr>
          <a:xfrm>
            <a:off x="2455984" y="1837592"/>
            <a:ext cx="7529833" cy="4717073"/>
            <a:chOff x="2794488" y="870438"/>
            <a:chExt cx="7529833" cy="471707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882926B-99F3-A9A8-EDA8-38B6500B7FB3}"/>
                </a:ext>
              </a:extLst>
            </p:cNvPr>
            <p:cNvCxnSpPr>
              <a:cxnSpLocks/>
            </p:cNvCxnSpPr>
            <p:nvPr/>
          </p:nvCxnSpPr>
          <p:spPr>
            <a:xfrm>
              <a:off x="2967134" y="870438"/>
              <a:ext cx="0" cy="471393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CB6C98-7D31-F41A-A35D-07416F1A73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5954" y="4132029"/>
              <a:ext cx="752182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D17FD2E-7AFF-A285-8EAB-FF28998F8EBD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321" y="1870788"/>
              <a:ext cx="0" cy="37135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1349122-88AD-6FF7-1B22-9547439137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5580" y="5581263"/>
              <a:ext cx="73540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0745814-7134-06B9-EC60-0128E5ACD2D9}"/>
                </a:ext>
              </a:extLst>
            </p:cNvPr>
            <p:cNvCxnSpPr>
              <a:cxnSpLocks/>
            </p:cNvCxnSpPr>
            <p:nvPr/>
          </p:nvCxnSpPr>
          <p:spPr>
            <a:xfrm>
              <a:off x="2794488" y="870438"/>
              <a:ext cx="0" cy="1274885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41D66F-46DE-DA04-84BF-0F4DBAE4128E}"/>
                </a:ext>
              </a:extLst>
            </p:cNvPr>
            <p:cNvCxnSpPr>
              <a:cxnSpLocks/>
            </p:cNvCxnSpPr>
            <p:nvPr/>
          </p:nvCxnSpPr>
          <p:spPr>
            <a:xfrm>
              <a:off x="2794488" y="2368062"/>
              <a:ext cx="0" cy="2414953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C0B683E-9F0F-ABD5-98C8-C1A1618956EB}"/>
                </a:ext>
              </a:extLst>
            </p:cNvPr>
            <p:cNvCxnSpPr>
              <a:cxnSpLocks/>
            </p:cNvCxnSpPr>
            <p:nvPr/>
          </p:nvCxnSpPr>
          <p:spPr>
            <a:xfrm>
              <a:off x="2794488" y="4936881"/>
              <a:ext cx="0" cy="650630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5177F4E-8B95-70F1-6B32-2B7E3DF95B5F}"/>
              </a:ext>
            </a:extLst>
          </p:cNvPr>
          <p:cNvSpPr txBox="1"/>
          <p:nvPr/>
        </p:nvSpPr>
        <p:spPr>
          <a:xfrm>
            <a:off x="623858" y="1117915"/>
            <a:ext cx="11568142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40" i="1" dirty="0">
                <a:solidFill>
                  <a:srgbClr val="A554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Shows the financial benefit of culture investments step-by-step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E3660-338C-E7FB-18DE-73F1D144D399}"/>
              </a:ext>
            </a:extLst>
          </p:cNvPr>
          <p:cNvSpPr txBox="1"/>
          <p:nvPr/>
        </p:nvSpPr>
        <p:spPr>
          <a:xfrm>
            <a:off x="632177" y="543896"/>
            <a:ext cx="11398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cs typeface="David" panose="020E0502060401010101" pitchFamily="34" charset="-79"/>
              </a:rPr>
              <a:t>Return on Investment for Cultural Initiatives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79AD10-09D9-373E-7A6C-C4100150424E}"/>
              </a:ext>
            </a:extLst>
          </p:cNvPr>
          <p:cNvSpPr txBox="1"/>
          <p:nvPr/>
        </p:nvSpPr>
        <p:spPr>
          <a:xfrm>
            <a:off x="2803321" y="4457738"/>
            <a:ext cx="10692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Work environment improvements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649C0B-758A-D934-BB94-046942DE6AA5}"/>
              </a:ext>
            </a:extLst>
          </p:cNvPr>
          <p:cNvSpPr txBox="1"/>
          <p:nvPr/>
        </p:nvSpPr>
        <p:spPr>
          <a:xfrm>
            <a:off x="3722255" y="5459467"/>
            <a:ext cx="81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Streamline onboarding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CB20F1-7F93-EAD7-ED03-E911A8C277F1}"/>
              </a:ext>
            </a:extLst>
          </p:cNvPr>
          <p:cNvSpPr txBox="1"/>
          <p:nvPr/>
        </p:nvSpPr>
        <p:spPr>
          <a:xfrm>
            <a:off x="4553527" y="4310590"/>
            <a:ext cx="7132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Lower recruiting costs</a:t>
            </a:r>
            <a:endParaRPr lang="en-US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23F58A-09E1-51E8-26E1-006B7375393F}"/>
              </a:ext>
            </a:extLst>
          </p:cNvPr>
          <p:cNvSpPr txBox="1"/>
          <p:nvPr/>
        </p:nvSpPr>
        <p:spPr>
          <a:xfrm>
            <a:off x="5375563" y="3329770"/>
            <a:ext cx="683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Improved efficiency</a:t>
            </a:r>
            <a:endParaRPr lang="en-US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4F90AF-7AE9-AC5F-7672-48D5D6D90B40}"/>
              </a:ext>
            </a:extLst>
          </p:cNvPr>
          <p:cNvSpPr txBox="1"/>
          <p:nvPr/>
        </p:nvSpPr>
        <p:spPr>
          <a:xfrm>
            <a:off x="6160654" y="3159451"/>
            <a:ext cx="8580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Update engagement survey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3561A8-EB1C-FBA5-0571-B6E6ED8AB829}"/>
              </a:ext>
            </a:extLst>
          </p:cNvPr>
          <p:cNvSpPr txBox="1"/>
          <p:nvPr/>
        </p:nvSpPr>
        <p:spPr>
          <a:xfrm>
            <a:off x="7006341" y="2714465"/>
            <a:ext cx="9285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Revenue &amp; profit growth</a:t>
            </a:r>
            <a:endParaRPr 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182921-9C45-DB07-880E-EC543F5069DB}"/>
              </a:ext>
            </a:extLst>
          </p:cNvPr>
          <p:cNvSpPr txBox="1"/>
          <p:nvPr/>
        </p:nvSpPr>
        <p:spPr>
          <a:xfrm>
            <a:off x="7779174" y="1625292"/>
            <a:ext cx="10692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Lower </a:t>
            </a:r>
          </a:p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turnover</a:t>
            </a:r>
            <a:endParaRPr 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D35E8-841C-A195-583B-D97FD49ED041}"/>
              </a:ext>
            </a:extLst>
          </p:cNvPr>
          <p:cNvSpPr txBox="1"/>
          <p:nvPr/>
        </p:nvSpPr>
        <p:spPr>
          <a:xfrm rot="16200000">
            <a:off x="705432" y="3888819"/>
            <a:ext cx="2795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FINANCIAL RETURN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11AA7C-D6C5-F93E-C0DB-B9A2291DC835}"/>
              </a:ext>
            </a:extLst>
          </p:cNvPr>
          <p:cNvSpPr txBox="1"/>
          <p:nvPr/>
        </p:nvSpPr>
        <p:spPr>
          <a:xfrm rot="16200000">
            <a:off x="7064192" y="4091785"/>
            <a:ext cx="40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RETURN ON INVESTMENT = 300%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5B41D-D84B-8CA3-8943-4D27D6645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162" y="5022827"/>
            <a:ext cx="704916" cy="848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54D79D-7BA0-F09D-6D0B-6E45F64887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5358" y="5860520"/>
            <a:ext cx="704916" cy="5397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4B64D6-603D-FED5-B1CD-28A618DD64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4816" y="4830618"/>
            <a:ext cx="704916" cy="15779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A1F4E9-703E-100B-3321-BDA0CFC6F3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7617" y="3717806"/>
            <a:ext cx="704916" cy="11234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C90C291-1BA2-3BA8-FE19-78822EA6D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6598" y="3712087"/>
            <a:ext cx="704916" cy="5286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BADB23-A1B0-45AA-6C97-BA4E9D2F5C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5342" y="3112312"/>
            <a:ext cx="704916" cy="11234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004F6CF-FCE5-E03C-20A3-993DA85DD3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9192" y="1993685"/>
            <a:ext cx="704916" cy="11234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15764FC-5A68-8E89-857D-D3E3983D6A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50488" y="1964266"/>
            <a:ext cx="704916" cy="447181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9A567FD-4BA9-70B4-D729-39DE01759A3B}"/>
              </a:ext>
            </a:extLst>
          </p:cNvPr>
          <p:cNvSpPr txBox="1"/>
          <p:nvPr/>
        </p:nvSpPr>
        <p:spPr>
          <a:xfrm rot="16200000">
            <a:off x="6962099" y="3982478"/>
            <a:ext cx="44591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RETURN INVESTMENT =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BC9C11-0712-3F8E-1784-E52B62A04AAA}"/>
              </a:ext>
            </a:extLst>
          </p:cNvPr>
          <p:cNvSpPr txBox="1"/>
          <p:nvPr/>
        </p:nvSpPr>
        <p:spPr>
          <a:xfrm>
            <a:off x="2283069" y="3026019"/>
            <a:ext cx="350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0983D7-5FB5-938A-9B07-0BDADDDCF45C}"/>
              </a:ext>
            </a:extLst>
          </p:cNvPr>
          <p:cNvSpPr txBox="1"/>
          <p:nvPr/>
        </p:nvSpPr>
        <p:spPr>
          <a:xfrm>
            <a:off x="2283069" y="5616819"/>
            <a:ext cx="350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6401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290</Words>
  <Application>Microsoft Office PowerPoint</Application>
  <PresentationFormat>Widescreen</PresentationFormat>
  <Paragraphs>97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Raoul Ranoa</dc:creator>
  <cp:lastModifiedBy>Tara Re</cp:lastModifiedBy>
  <cp:revision>17</cp:revision>
  <dcterms:created xsi:type="dcterms:W3CDTF">2025-04-04T15:39:10Z</dcterms:created>
  <dcterms:modified xsi:type="dcterms:W3CDTF">2025-04-04T23:31:01Z</dcterms:modified>
</cp:coreProperties>
</file>