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7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9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8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9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3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7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1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4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2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82DE5-7FB1-4E77-8E54-E48019180202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11E11-DA2F-4408-A6CA-6B504B185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0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10800000">
            <a:off x="3657599" y="1981201"/>
            <a:ext cx="3657600" cy="3657600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10000"/>
                </a:schemeClr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1828800" y="1981202"/>
            <a:ext cx="3657600" cy="3657600"/>
          </a:xfrm>
          <a:prstGeom prst="ellipse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1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40610" y="685800"/>
            <a:ext cx="3657600" cy="3657600"/>
          </a:xfrm>
          <a:prstGeom prst="ellipse">
            <a:avLst/>
          </a:prstGeom>
          <a:gradFill>
            <a:gsLst>
              <a:gs pos="0">
                <a:schemeClr val="accent6">
                  <a:shade val="51000"/>
                  <a:satMod val="130000"/>
                  <a:alpha val="1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87528" y="2886672"/>
            <a:ext cx="12109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An</a:t>
            </a:r>
          </a:p>
          <a:p>
            <a:pPr algn="ctr"/>
            <a:r>
              <a:rPr lang="en-US" sz="2000" dirty="0" smtClean="0"/>
              <a:t>Engaged</a:t>
            </a:r>
          </a:p>
          <a:p>
            <a:pPr algn="ctr"/>
            <a:r>
              <a:rPr lang="en-US" sz="2000" dirty="0" smtClean="0"/>
              <a:t>Employee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272868" y="4260909"/>
            <a:ext cx="1758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What the employee </a:t>
            </a:r>
            <a:r>
              <a:rPr lang="en-US" sz="2000" i="1" dirty="0" smtClean="0"/>
              <a:t>wants</a:t>
            </a:r>
            <a:r>
              <a:rPr lang="en-US" sz="2000" dirty="0" smtClean="0"/>
              <a:t> to do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217282" y="4260909"/>
            <a:ext cx="1734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What the employee is </a:t>
            </a:r>
            <a:r>
              <a:rPr lang="en-US" sz="2000" i="1" dirty="0" smtClean="0"/>
              <a:t>good</a:t>
            </a:r>
            <a:r>
              <a:rPr lang="en-US" sz="2000" dirty="0" smtClean="0"/>
              <a:t> at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801916" y="914400"/>
            <a:ext cx="1734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What the company </a:t>
            </a:r>
            <a:r>
              <a:rPr lang="en-US" sz="2000" i="1" dirty="0" smtClean="0"/>
              <a:t>needs</a:t>
            </a:r>
            <a:endParaRPr lang="en-US" sz="2000" i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3666273" y="2234153"/>
            <a:ext cx="1830308" cy="2109247"/>
            <a:chOff x="3666273" y="2234153"/>
            <a:chExt cx="1830308" cy="2102233"/>
          </a:xfrm>
        </p:grpSpPr>
        <p:sp>
          <p:nvSpPr>
            <p:cNvPr id="12" name="Freeform 11"/>
            <p:cNvSpPr/>
            <p:nvPr/>
          </p:nvSpPr>
          <p:spPr>
            <a:xfrm>
              <a:off x="3666273" y="2234153"/>
              <a:ext cx="915154" cy="1819373"/>
            </a:xfrm>
            <a:custGeom>
              <a:avLst/>
              <a:gdLst>
                <a:gd name="connsiteX0" fmla="*/ 915154 w 915154"/>
                <a:gd name="connsiteY0" fmla="*/ 0 h 1819373"/>
                <a:gd name="connsiteX1" fmla="*/ 594642 w 915154"/>
                <a:gd name="connsiteY1" fmla="*/ 235670 h 1819373"/>
                <a:gd name="connsiteX2" fmla="*/ 406106 w 915154"/>
                <a:gd name="connsiteY2" fmla="*/ 433633 h 1819373"/>
                <a:gd name="connsiteX3" fmla="*/ 208143 w 915154"/>
                <a:gd name="connsiteY3" fmla="*/ 716437 h 1819373"/>
                <a:gd name="connsiteX4" fmla="*/ 85595 w 915154"/>
                <a:gd name="connsiteY4" fmla="*/ 1008668 h 1819373"/>
                <a:gd name="connsiteX5" fmla="*/ 10181 w 915154"/>
                <a:gd name="connsiteY5" fmla="*/ 1319752 h 1819373"/>
                <a:gd name="connsiteX6" fmla="*/ 754 w 915154"/>
                <a:gd name="connsiteY6" fmla="*/ 1574276 h 1819373"/>
                <a:gd name="connsiteX7" fmla="*/ 10181 w 915154"/>
                <a:gd name="connsiteY7" fmla="*/ 1819373 h 1819373"/>
                <a:gd name="connsiteX8" fmla="*/ 10181 w 915154"/>
                <a:gd name="connsiteY8" fmla="*/ 1819373 h 181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5154" h="1819373">
                  <a:moveTo>
                    <a:pt x="915154" y="0"/>
                  </a:moveTo>
                  <a:cubicBezTo>
                    <a:pt x="797318" y="81699"/>
                    <a:pt x="679483" y="163398"/>
                    <a:pt x="594642" y="235670"/>
                  </a:cubicBezTo>
                  <a:cubicBezTo>
                    <a:pt x="509801" y="307942"/>
                    <a:pt x="470522" y="353505"/>
                    <a:pt x="406106" y="433633"/>
                  </a:cubicBezTo>
                  <a:cubicBezTo>
                    <a:pt x="341690" y="513761"/>
                    <a:pt x="261561" y="620598"/>
                    <a:pt x="208143" y="716437"/>
                  </a:cubicBezTo>
                  <a:cubicBezTo>
                    <a:pt x="154725" y="812276"/>
                    <a:pt x="118589" y="908116"/>
                    <a:pt x="85595" y="1008668"/>
                  </a:cubicBezTo>
                  <a:cubicBezTo>
                    <a:pt x="52601" y="1109220"/>
                    <a:pt x="24321" y="1225484"/>
                    <a:pt x="10181" y="1319752"/>
                  </a:cubicBezTo>
                  <a:cubicBezTo>
                    <a:pt x="-3959" y="1414020"/>
                    <a:pt x="754" y="1491006"/>
                    <a:pt x="754" y="1574276"/>
                  </a:cubicBezTo>
                  <a:cubicBezTo>
                    <a:pt x="754" y="1657546"/>
                    <a:pt x="10181" y="1819373"/>
                    <a:pt x="10181" y="1819373"/>
                  </a:cubicBezTo>
                  <a:lnTo>
                    <a:pt x="10181" y="1819373"/>
                  </a:ln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 flipH="1">
              <a:off x="4581427" y="2234153"/>
              <a:ext cx="915154" cy="1946662"/>
            </a:xfrm>
            <a:custGeom>
              <a:avLst/>
              <a:gdLst>
                <a:gd name="connsiteX0" fmla="*/ 915154 w 915154"/>
                <a:gd name="connsiteY0" fmla="*/ 0 h 1819373"/>
                <a:gd name="connsiteX1" fmla="*/ 594642 w 915154"/>
                <a:gd name="connsiteY1" fmla="*/ 235670 h 1819373"/>
                <a:gd name="connsiteX2" fmla="*/ 406106 w 915154"/>
                <a:gd name="connsiteY2" fmla="*/ 433633 h 1819373"/>
                <a:gd name="connsiteX3" fmla="*/ 208143 w 915154"/>
                <a:gd name="connsiteY3" fmla="*/ 716437 h 1819373"/>
                <a:gd name="connsiteX4" fmla="*/ 85595 w 915154"/>
                <a:gd name="connsiteY4" fmla="*/ 1008668 h 1819373"/>
                <a:gd name="connsiteX5" fmla="*/ 10181 w 915154"/>
                <a:gd name="connsiteY5" fmla="*/ 1319752 h 1819373"/>
                <a:gd name="connsiteX6" fmla="*/ 754 w 915154"/>
                <a:gd name="connsiteY6" fmla="*/ 1574276 h 1819373"/>
                <a:gd name="connsiteX7" fmla="*/ 10181 w 915154"/>
                <a:gd name="connsiteY7" fmla="*/ 1819373 h 1819373"/>
                <a:gd name="connsiteX8" fmla="*/ 10181 w 915154"/>
                <a:gd name="connsiteY8" fmla="*/ 1819373 h 181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5154" h="1819373">
                  <a:moveTo>
                    <a:pt x="915154" y="0"/>
                  </a:moveTo>
                  <a:cubicBezTo>
                    <a:pt x="797318" y="81699"/>
                    <a:pt x="679483" y="163398"/>
                    <a:pt x="594642" y="235670"/>
                  </a:cubicBezTo>
                  <a:cubicBezTo>
                    <a:pt x="509801" y="307942"/>
                    <a:pt x="470522" y="353505"/>
                    <a:pt x="406106" y="433633"/>
                  </a:cubicBezTo>
                  <a:cubicBezTo>
                    <a:pt x="341690" y="513761"/>
                    <a:pt x="261561" y="620598"/>
                    <a:pt x="208143" y="716437"/>
                  </a:cubicBezTo>
                  <a:cubicBezTo>
                    <a:pt x="154725" y="812276"/>
                    <a:pt x="118589" y="908116"/>
                    <a:pt x="85595" y="1008668"/>
                  </a:cubicBezTo>
                  <a:cubicBezTo>
                    <a:pt x="52601" y="1109220"/>
                    <a:pt x="24321" y="1225484"/>
                    <a:pt x="10181" y="1319752"/>
                  </a:cubicBezTo>
                  <a:cubicBezTo>
                    <a:pt x="-3959" y="1414020"/>
                    <a:pt x="754" y="1491006"/>
                    <a:pt x="754" y="1574276"/>
                  </a:cubicBezTo>
                  <a:cubicBezTo>
                    <a:pt x="754" y="1657546"/>
                    <a:pt x="10181" y="1819373"/>
                    <a:pt x="10181" y="1819373"/>
                  </a:cubicBezTo>
                  <a:lnTo>
                    <a:pt x="10181" y="1819373"/>
                  </a:ln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685880" y="4025245"/>
              <a:ext cx="1809947" cy="311141"/>
            </a:xfrm>
            <a:custGeom>
              <a:avLst/>
              <a:gdLst>
                <a:gd name="connsiteX0" fmla="*/ 0 w 1809947"/>
                <a:gd name="connsiteY0" fmla="*/ 0 h 311141"/>
                <a:gd name="connsiteX1" fmla="*/ 282805 w 1809947"/>
                <a:gd name="connsiteY1" fmla="*/ 150829 h 311141"/>
                <a:gd name="connsiteX2" fmla="*/ 612743 w 1809947"/>
                <a:gd name="connsiteY2" fmla="*/ 254524 h 311141"/>
                <a:gd name="connsiteX3" fmla="*/ 989815 w 1809947"/>
                <a:gd name="connsiteY3" fmla="*/ 311085 h 311141"/>
                <a:gd name="connsiteX4" fmla="*/ 1461155 w 1809947"/>
                <a:gd name="connsiteY4" fmla="*/ 245097 h 311141"/>
                <a:gd name="connsiteX5" fmla="*/ 1809947 w 1809947"/>
                <a:gd name="connsiteY5" fmla="*/ 113122 h 311141"/>
                <a:gd name="connsiteX6" fmla="*/ 1809947 w 1809947"/>
                <a:gd name="connsiteY6" fmla="*/ 113122 h 31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9947" h="311141">
                  <a:moveTo>
                    <a:pt x="0" y="0"/>
                  </a:moveTo>
                  <a:cubicBezTo>
                    <a:pt x="90340" y="54204"/>
                    <a:pt x="180681" y="108408"/>
                    <a:pt x="282805" y="150829"/>
                  </a:cubicBezTo>
                  <a:cubicBezTo>
                    <a:pt x="384929" y="193250"/>
                    <a:pt x="494908" y="227815"/>
                    <a:pt x="612743" y="254524"/>
                  </a:cubicBezTo>
                  <a:cubicBezTo>
                    <a:pt x="730578" y="281233"/>
                    <a:pt x="848413" y="312656"/>
                    <a:pt x="989815" y="311085"/>
                  </a:cubicBezTo>
                  <a:cubicBezTo>
                    <a:pt x="1131217" y="309514"/>
                    <a:pt x="1324466" y="278091"/>
                    <a:pt x="1461155" y="245097"/>
                  </a:cubicBezTo>
                  <a:cubicBezTo>
                    <a:pt x="1597844" y="212103"/>
                    <a:pt x="1809947" y="113122"/>
                    <a:pt x="1809947" y="113122"/>
                  </a:cubicBezTo>
                  <a:lnTo>
                    <a:pt x="1809947" y="113122"/>
                  </a:ln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04800" y="6400800"/>
            <a:ext cx="230383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>
                <a:latin typeface="Times New Roman" pitchFamily="18" charset="0"/>
                <a:cs typeface="Times New Roman" pitchFamily="18" charset="0"/>
              </a:rPr>
              <a:t>© The Employee Engagement Group  All Rights Reserved</a:t>
            </a:r>
            <a:endParaRPr lang="en-US" sz="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629400" y="457200"/>
            <a:ext cx="2133600" cy="1524000"/>
          </a:xfrm>
          <a:prstGeom prst="wedgeRoundRectCallout">
            <a:avLst>
              <a:gd name="adj1" fmla="val -78566"/>
              <a:gd name="adj2" fmla="val 23620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The company employs people to  complete specific job functions and duties.  Setting clear expectations is key to an engaged employee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73324" y="914400"/>
            <a:ext cx="2341276" cy="1319753"/>
          </a:xfrm>
          <a:prstGeom prst="wedgeRoundRectCallout">
            <a:avLst>
              <a:gd name="adj1" fmla="val 35231"/>
              <a:gd name="adj2" fmla="val 108429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Engaged employees sincerely </a:t>
            </a:r>
            <a:r>
              <a:rPr lang="en-US" sz="1400" i="1" dirty="0" smtClean="0">
                <a:solidFill>
                  <a:schemeClr val="tx1"/>
                </a:solidFill>
              </a:rPr>
              <a:t>like</a:t>
            </a:r>
            <a:r>
              <a:rPr lang="en-US" sz="1400" dirty="0" smtClean="0">
                <a:solidFill>
                  <a:schemeClr val="tx1"/>
                </a:solidFill>
              </a:rPr>
              <a:t> the job they are doing.  They </a:t>
            </a:r>
            <a:r>
              <a:rPr lang="en-US" sz="1400" i="1" dirty="0" smtClean="0">
                <a:solidFill>
                  <a:schemeClr val="tx1"/>
                </a:solidFill>
              </a:rPr>
              <a:t>want</a:t>
            </a:r>
            <a:r>
              <a:rPr lang="en-US" sz="1400" dirty="0" smtClean="0">
                <a:solidFill>
                  <a:schemeClr val="tx1"/>
                </a:solidFill>
              </a:rPr>
              <a:t> to do a good job and grow with the position they have.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7315198" y="4343400"/>
            <a:ext cx="1720730" cy="2057400"/>
          </a:xfrm>
          <a:prstGeom prst="wedgeRoundRectCallout">
            <a:avLst>
              <a:gd name="adj1" fmla="val -73683"/>
              <a:gd name="adj2" fmla="val -25778"/>
              <a:gd name="adj3" fmla="val 1666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Beyond the </a:t>
            </a:r>
            <a:r>
              <a:rPr lang="en-US" sz="1400" i="1" dirty="0" smtClean="0">
                <a:solidFill>
                  <a:schemeClr val="tx1"/>
                </a:solidFill>
              </a:rPr>
              <a:t>need</a:t>
            </a:r>
            <a:r>
              <a:rPr lang="en-US" sz="1400" dirty="0" smtClean="0">
                <a:solidFill>
                  <a:schemeClr val="tx1"/>
                </a:solidFill>
              </a:rPr>
              <a:t>  for and </a:t>
            </a:r>
            <a:r>
              <a:rPr lang="en-US" sz="1400" i="1" dirty="0" smtClean="0">
                <a:solidFill>
                  <a:schemeClr val="tx1"/>
                </a:solidFill>
              </a:rPr>
              <a:t>desire</a:t>
            </a:r>
            <a:r>
              <a:rPr lang="en-US" sz="1400" dirty="0" smtClean="0">
                <a:solidFill>
                  <a:schemeClr val="tx1"/>
                </a:solidFill>
              </a:rPr>
              <a:t> to do a particular job, an engaged employee has or obtains, then continuously improves the necessary skills.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99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Konselman</dc:creator>
  <cp:lastModifiedBy>John Konselman</cp:lastModifiedBy>
  <cp:revision>7</cp:revision>
  <dcterms:created xsi:type="dcterms:W3CDTF">2012-01-24T13:31:02Z</dcterms:created>
  <dcterms:modified xsi:type="dcterms:W3CDTF">2014-06-24T15:52:00Z</dcterms:modified>
</cp:coreProperties>
</file>