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 id="2147483858" r:id="rId2"/>
  </p:sldMasterIdLst>
  <p:notesMasterIdLst>
    <p:notesMasterId r:id="rId40"/>
  </p:notesMasterIdLst>
  <p:handoutMasterIdLst>
    <p:handoutMasterId r:id="rId41"/>
  </p:handoutMasterIdLst>
  <p:sldIdLst>
    <p:sldId id="306" r:id="rId3"/>
    <p:sldId id="311" r:id="rId4"/>
    <p:sldId id="312"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303" r:id="rId26"/>
    <p:sldId id="290" r:id="rId27"/>
    <p:sldId id="304" r:id="rId28"/>
    <p:sldId id="292" r:id="rId29"/>
    <p:sldId id="293" r:id="rId30"/>
    <p:sldId id="294" r:id="rId31"/>
    <p:sldId id="295" r:id="rId32"/>
    <p:sldId id="305" r:id="rId33"/>
    <p:sldId id="297" r:id="rId34"/>
    <p:sldId id="298" r:id="rId35"/>
    <p:sldId id="299" r:id="rId36"/>
    <p:sldId id="300" r:id="rId37"/>
    <p:sldId id="301" r:id="rId38"/>
    <p:sldId id="302" r:id="rId39"/>
  </p:sldIdLst>
  <p:sldSz cx="9144000" cy="6858000" type="screen4x3"/>
  <p:notesSz cx="6954838" cy="9240838"/>
  <p:defaultTextStyle>
    <a:defPPr>
      <a:defRPr lang="en-US"/>
    </a:defPPr>
    <a:lvl1pPr algn="ctr" rtl="0" fontAlgn="base">
      <a:lnSpc>
        <a:spcPct val="90000"/>
      </a:lnSpc>
      <a:spcBef>
        <a:spcPct val="0"/>
      </a:spcBef>
      <a:spcAft>
        <a:spcPct val="0"/>
      </a:spcAft>
      <a:defRPr sz="2000" kern="1200">
        <a:solidFill>
          <a:schemeClr val="tx2"/>
        </a:solidFill>
        <a:latin typeface="Arial" charset="0"/>
        <a:ea typeface="+mn-ea"/>
        <a:cs typeface="+mn-cs"/>
      </a:defRPr>
    </a:lvl1pPr>
    <a:lvl2pPr marL="457200" algn="ctr" rtl="0" fontAlgn="base">
      <a:lnSpc>
        <a:spcPct val="90000"/>
      </a:lnSpc>
      <a:spcBef>
        <a:spcPct val="0"/>
      </a:spcBef>
      <a:spcAft>
        <a:spcPct val="0"/>
      </a:spcAft>
      <a:defRPr sz="2000" kern="1200">
        <a:solidFill>
          <a:schemeClr val="tx2"/>
        </a:solidFill>
        <a:latin typeface="Arial" charset="0"/>
        <a:ea typeface="+mn-ea"/>
        <a:cs typeface="+mn-cs"/>
      </a:defRPr>
    </a:lvl2pPr>
    <a:lvl3pPr marL="914400" algn="ctr" rtl="0" fontAlgn="base">
      <a:lnSpc>
        <a:spcPct val="90000"/>
      </a:lnSpc>
      <a:spcBef>
        <a:spcPct val="0"/>
      </a:spcBef>
      <a:spcAft>
        <a:spcPct val="0"/>
      </a:spcAft>
      <a:defRPr sz="2000" kern="1200">
        <a:solidFill>
          <a:schemeClr val="tx2"/>
        </a:solidFill>
        <a:latin typeface="Arial" charset="0"/>
        <a:ea typeface="+mn-ea"/>
        <a:cs typeface="+mn-cs"/>
      </a:defRPr>
    </a:lvl3pPr>
    <a:lvl4pPr marL="1371600" algn="ctr" rtl="0" fontAlgn="base">
      <a:lnSpc>
        <a:spcPct val="90000"/>
      </a:lnSpc>
      <a:spcBef>
        <a:spcPct val="0"/>
      </a:spcBef>
      <a:spcAft>
        <a:spcPct val="0"/>
      </a:spcAft>
      <a:defRPr sz="2000" kern="1200">
        <a:solidFill>
          <a:schemeClr val="tx2"/>
        </a:solidFill>
        <a:latin typeface="Arial" charset="0"/>
        <a:ea typeface="+mn-ea"/>
        <a:cs typeface="+mn-cs"/>
      </a:defRPr>
    </a:lvl4pPr>
    <a:lvl5pPr marL="1828800" algn="ctr" rtl="0" fontAlgn="base">
      <a:lnSpc>
        <a:spcPct val="90000"/>
      </a:lnSpc>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p:defaultTextStyle>
  <p:extLst>
    <p:ext uri="{EFAFB233-063F-42B5-8137-9DF3F51BA10A}">
      <p15:sldGuideLst xmlns:p15="http://schemas.microsoft.com/office/powerpoint/2012/main">
        <p15:guide id="1" orient="horz">
          <p15:clr>
            <a:srgbClr val="A4A3A4"/>
          </p15:clr>
        </p15:guide>
        <p15:guide id="2" orient="horz" pos="911">
          <p15:clr>
            <a:srgbClr val="A4A3A4"/>
          </p15:clr>
        </p15:guide>
        <p15:guide id="3" orient="horz" pos="3784">
          <p15:clr>
            <a:srgbClr val="A4A3A4"/>
          </p15:clr>
        </p15:guide>
        <p15:guide id="4" pos="288">
          <p15:clr>
            <a:srgbClr val="A4A3A4"/>
          </p15:clr>
        </p15:guide>
        <p15:guide id="5" pos="1651">
          <p15:clr>
            <a:srgbClr val="A4A3A4"/>
          </p15:clr>
        </p15:guide>
        <p15:guide id="6" pos="2767">
          <p15:clr>
            <a:srgbClr val="A4A3A4"/>
          </p15:clr>
        </p15:guide>
        <p15:guide id="7" pos="5471">
          <p15:clr>
            <a:srgbClr val="A4A3A4"/>
          </p15:clr>
        </p15:guide>
        <p15:guide id="8" pos="1418">
          <p15:clr>
            <a:srgbClr val="A4A3A4"/>
          </p15:clr>
        </p15:guide>
        <p15:guide id="9" pos="4107">
          <p15:clr>
            <a:srgbClr val="A4A3A4"/>
          </p15:clr>
        </p15:guide>
        <p15:guide id="10" pos="2993">
          <p15:clr>
            <a:srgbClr val="A4A3A4"/>
          </p15:clr>
        </p15:guide>
        <p15:guide id="11" pos="4345">
          <p15:clr>
            <a:srgbClr val="A4A3A4"/>
          </p15:clr>
        </p15:guide>
      </p15:sldGuideLst>
    </p:ext>
    <p:ext uri="{2D200454-40CA-4A62-9FC3-DE9A4176ACB9}">
      <p15:notesGuideLst xmlns:p15="http://schemas.microsoft.com/office/powerpoint/2012/main">
        <p15:guide id="1" orient="horz" pos="2911">
          <p15:clr>
            <a:srgbClr val="A4A3A4"/>
          </p15:clr>
        </p15:guide>
        <p15:guide id="2" pos="219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C0880"/>
    <a:srgbClr val="FC9F1A"/>
    <a:srgbClr val="7DDC1E"/>
    <a:srgbClr val="988F86"/>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12" autoAdjust="0"/>
    <p:restoredTop sz="84991" autoAdjust="0"/>
  </p:normalViewPr>
  <p:slideViewPr>
    <p:cSldViewPr snapToGrid="0" snapToObjects="1">
      <p:cViewPr varScale="1">
        <p:scale>
          <a:sx n="66" d="100"/>
          <a:sy n="66" d="100"/>
        </p:scale>
        <p:origin x="595" y="43"/>
      </p:cViewPr>
      <p:guideLst>
        <p:guide orient="horz"/>
        <p:guide orient="horz" pos="911"/>
        <p:guide orient="horz" pos="3784"/>
        <p:guide pos="288"/>
        <p:guide pos="1651"/>
        <p:guide pos="2767"/>
        <p:guide pos="5471"/>
        <p:guide pos="1418"/>
        <p:guide pos="4107"/>
        <p:guide pos="2993"/>
        <p:guide pos="434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3" d="100"/>
          <a:sy n="53" d="100"/>
        </p:scale>
        <p:origin x="-2850" y="-108"/>
      </p:cViewPr>
      <p:guideLst>
        <p:guide orient="horz" pos="2911"/>
        <p:guide pos="2191"/>
      </p:guideLst>
    </p:cSldViewPr>
  </p:notesViewPr>
  <p:gridSpacing cx="75895" cy="7589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3013763" cy="462042"/>
          </a:xfrm>
          <a:prstGeom prst="rect">
            <a:avLst/>
          </a:prstGeom>
          <a:noFill/>
          <a:ln w="9525">
            <a:noFill/>
            <a:miter lim="800000"/>
            <a:headEnd/>
            <a:tailEnd/>
          </a:ln>
          <a:effectLst/>
        </p:spPr>
        <p:txBody>
          <a:bodyPr vert="horz" wrap="square" lIns="92546" tIns="46273" rIns="92546" bIns="46273" numCol="1" anchor="t" anchorCtr="0" compatLnSpc="1">
            <a:prstTxWarp prst="textNoShape">
              <a:avLst/>
            </a:prstTxWarp>
          </a:bodyPr>
          <a:lstStyle>
            <a:lvl1pPr algn="l">
              <a:lnSpc>
                <a:spcPct val="100000"/>
              </a:lnSpc>
              <a:defRPr sz="1200" smtClean="0">
                <a:solidFill>
                  <a:schemeClr val="tx1"/>
                </a:solidFill>
              </a:defRPr>
            </a:lvl1pPr>
          </a:lstStyle>
          <a:p>
            <a:pPr>
              <a:defRPr/>
            </a:pPr>
            <a:endParaRPr lang="en-US" dirty="0"/>
          </a:p>
        </p:txBody>
      </p:sp>
      <p:sp>
        <p:nvSpPr>
          <p:cNvPr id="44035" name="Rectangle 3"/>
          <p:cNvSpPr>
            <a:spLocks noGrp="1" noChangeArrowheads="1"/>
          </p:cNvSpPr>
          <p:nvPr>
            <p:ph type="dt" sz="quarter" idx="1"/>
          </p:nvPr>
        </p:nvSpPr>
        <p:spPr bwMode="auto">
          <a:xfrm>
            <a:off x="3939466" y="0"/>
            <a:ext cx="3013763" cy="462042"/>
          </a:xfrm>
          <a:prstGeom prst="rect">
            <a:avLst/>
          </a:prstGeom>
          <a:noFill/>
          <a:ln w="9525">
            <a:noFill/>
            <a:miter lim="800000"/>
            <a:headEnd/>
            <a:tailEnd/>
          </a:ln>
          <a:effectLst/>
        </p:spPr>
        <p:txBody>
          <a:bodyPr vert="horz" wrap="square" lIns="92546" tIns="46273" rIns="92546" bIns="46273" numCol="1" anchor="t" anchorCtr="0" compatLnSpc="1">
            <a:prstTxWarp prst="textNoShape">
              <a:avLst/>
            </a:prstTxWarp>
          </a:bodyPr>
          <a:lstStyle>
            <a:lvl1pPr algn="r">
              <a:lnSpc>
                <a:spcPct val="100000"/>
              </a:lnSpc>
              <a:defRPr sz="1200" smtClean="0">
                <a:solidFill>
                  <a:schemeClr val="tx1"/>
                </a:solidFill>
              </a:defRPr>
            </a:lvl1pPr>
          </a:lstStyle>
          <a:p>
            <a:pPr>
              <a:defRPr/>
            </a:pPr>
            <a:endParaRPr lang="en-US" dirty="0"/>
          </a:p>
        </p:txBody>
      </p:sp>
      <p:sp>
        <p:nvSpPr>
          <p:cNvPr id="44036" name="Rectangle 4"/>
          <p:cNvSpPr>
            <a:spLocks noGrp="1" noChangeArrowheads="1"/>
          </p:cNvSpPr>
          <p:nvPr>
            <p:ph type="ftr" sz="quarter" idx="2"/>
          </p:nvPr>
        </p:nvSpPr>
        <p:spPr bwMode="auto">
          <a:xfrm>
            <a:off x="0" y="8777192"/>
            <a:ext cx="3013763" cy="462042"/>
          </a:xfrm>
          <a:prstGeom prst="rect">
            <a:avLst/>
          </a:prstGeom>
          <a:noFill/>
          <a:ln w="9525">
            <a:noFill/>
            <a:miter lim="800000"/>
            <a:headEnd/>
            <a:tailEnd/>
          </a:ln>
          <a:effectLst/>
        </p:spPr>
        <p:txBody>
          <a:bodyPr vert="horz" wrap="square" lIns="92546" tIns="46273" rIns="92546" bIns="46273" numCol="1" anchor="b" anchorCtr="0" compatLnSpc="1">
            <a:prstTxWarp prst="textNoShape">
              <a:avLst/>
            </a:prstTxWarp>
          </a:bodyPr>
          <a:lstStyle>
            <a:lvl1pPr algn="l">
              <a:lnSpc>
                <a:spcPct val="100000"/>
              </a:lnSpc>
              <a:defRPr sz="1200" smtClean="0">
                <a:solidFill>
                  <a:schemeClr val="tx1"/>
                </a:solidFill>
              </a:defRPr>
            </a:lvl1pPr>
          </a:lstStyle>
          <a:p>
            <a:pPr>
              <a:defRPr/>
            </a:pPr>
            <a:endParaRPr lang="en-US" dirty="0"/>
          </a:p>
        </p:txBody>
      </p:sp>
      <p:sp>
        <p:nvSpPr>
          <p:cNvPr id="44037" name="Rectangle 5"/>
          <p:cNvSpPr>
            <a:spLocks noGrp="1" noChangeArrowheads="1"/>
          </p:cNvSpPr>
          <p:nvPr>
            <p:ph type="sldNum" sz="quarter" idx="3"/>
          </p:nvPr>
        </p:nvSpPr>
        <p:spPr bwMode="auto">
          <a:xfrm>
            <a:off x="3939466" y="8777192"/>
            <a:ext cx="3013763" cy="462042"/>
          </a:xfrm>
          <a:prstGeom prst="rect">
            <a:avLst/>
          </a:prstGeom>
          <a:noFill/>
          <a:ln w="9525">
            <a:noFill/>
            <a:miter lim="800000"/>
            <a:headEnd/>
            <a:tailEnd/>
          </a:ln>
          <a:effectLst/>
        </p:spPr>
        <p:txBody>
          <a:bodyPr vert="horz" wrap="square" lIns="92546" tIns="46273" rIns="92546" bIns="46273" numCol="1" anchor="b" anchorCtr="0" compatLnSpc="1">
            <a:prstTxWarp prst="textNoShape">
              <a:avLst/>
            </a:prstTxWarp>
          </a:bodyPr>
          <a:lstStyle>
            <a:lvl1pPr algn="r">
              <a:lnSpc>
                <a:spcPct val="100000"/>
              </a:lnSpc>
              <a:defRPr sz="1200" smtClean="0">
                <a:solidFill>
                  <a:schemeClr val="tx1"/>
                </a:solidFill>
              </a:defRPr>
            </a:lvl1pPr>
          </a:lstStyle>
          <a:p>
            <a:pPr>
              <a:defRPr/>
            </a:pPr>
            <a:fld id="{64143B4D-6AD3-4352-ACB7-B6709BE1474D}" type="slidenum">
              <a:rPr lang="en-US"/>
              <a:pPr>
                <a:defRPr/>
              </a:pPr>
              <a:t>‹#›</a:t>
            </a:fld>
            <a:endParaRPr lang="en-US" dirty="0"/>
          </a:p>
        </p:txBody>
      </p:sp>
    </p:spTree>
    <p:extLst>
      <p:ext uri="{BB962C8B-B14F-4D97-AF65-F5344CB8AC3E}">
        <p14:creationId xmlns:p14="http://schemas.microsoft.com/office/powerpoint/2010/main" val="2155086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4" name="Rectangle 4"/>
          <p:cNvSpPr>
            <a:spLocks noGrp="1" noRot="1" noChangeAspect="1" noChangeArrowheads="1" noTextEdit="1"/>
          </p:cNvSpPr>
          <p:nvPr>
            <p:ph type="sldImg" idx="2"/>
          </p:nvPr>
        </p:nvSpPr>
        <p:spPr bwMode="auto">
          <a:xfrm>
            <a:off x="0" y="0"/>
            <a:ext cx="3659172" cy="2743200"/>
          </a:xfrm>
          <a:prstGeom prst="rect">
            <a:avLst/>
          </a:prstGeom>
          <a:noFill/>
          <a:ln w="9525">
            <a:solidFill>
              <a:srgbClr val="000000"/>
            </a:solidFill>
            <a:miter lim="800000"/>
            <a:headEnd/>
            <a:tailEnd/>
          </a:ln>
        </p:spPr>
      </p:sp>
      <p:sp>
        <p:nvSpPr>
          <p:cNvPr id="4103" name="Rectangle 7"/>
          <p:cNvSpPr>
            <a:spLocks noGrp="1" noChangeArrowheads="1"/>
          </p:cNvSpPr>
          <p:nvPr>
            <p:ph type="sldNum" sz="quarter" idx="5"/>
          </p:nvPr>
        </p:nvSpPr>
        <p:spPr bwMode="auto">
          <a:xfrm>
            <a:off x="6010354" y="0"/>
            <a:ext cx="942874" cy="462042"/>
          </a:xfrm>
          <a:prstGeom prst="rect">
            <a:avLst/>
          </a:prstGeom>
          <a:noFill/>
          <a:ln w="9525">
            <a:noFill/>
            <a:miter lim="800000"/>
            <a:headEnd/>
            <a:tailEnd/>
          </a:ln>
          <a:effectLst/>
        </p:spPr>
        <p:txBody>
          <a:bodyPr vert="horz" wrap="square" lIns="92546" tIns="46273" rIns="92546" bIns="46273" numCol="1" anchor="b" anchorCtr="0" compatLnSpc="1">
            <a:prstTxWarp prst="textNoShape">
              <a:avLst/>
            </a:prstTxWarp>
          </a:bodyPr>
          <a:lstStyle>
            <a:lvl1pPr algn="r">
              <a:lnSpc>
                <a:spcPct val="100000"/>
              </a:lnSpc>
              <a:defRPr sz="1200" smtClean="0">
                <a:solidFill>
                  <a:schemeClr val="tx1"/>
                </a:solidFill>
              </a:defRPr>
            </a:lvl1pPr>
          </a:lstStyle>
          <a:p>
            <a:pPr>
              <a:defRPr/>
            </a:pPr>
            <a:fld id="{F29A7684-EBA9-4D33-A6DF-DE9345455E55}" type="slidenum">
              <a:rPr lang="en-US"/>
              <a:pPr>
                <a:defRPr/>
              </a:pPr>
              <a:t>‹#›</a:t>
            </a:fld>
            <a:endParaRPr lang="en-US" dirty="0"/>
          </a:p>
        </p:txBody>
      </p:sp>
      <p:sp>
        <p:nvSpPr>
          <p:cNvPr id="8" name="TextBox 7"/>
          <p:cNvSpPr txBox="1"/>
          <p:nvPr/>
        </p:nvSpPr>
        <p:spPr>
          <a:xfrm>
            <a:off x="3836727" y="98901"/>
            <a:ext cx="1467752" cy="291834"/>
          </a:xfrm>
          <a:prstGeom prst="rect">
            <a:avLst/>
          </a:prstGeom>
          <a:noFill/>
        </p:spPr>
        <p:txBody>
          <a:bodyPr wrap="none" lIns="93660" tIns="46830" rIns="93660" bIns="46830">
            <a:spAutoFit/>
          </a:bodyPr>
          <a:lstStyle/>
          <a:p>
            <a:pPr>
              <a:defRPr/>
            </a:pPr>
            <a:r>
              <a:rPr lang="en-US" sz="1400" dirty="0">
                <a:latin typeface="Times New Roman" pitchFamily="18" charset="0"/>
                <a:cs typeface="Times New Roman" pitchFamily="18" charset="0"/>
              </a:rPr>
              <a:t>Session duration:</a:t>
            </a:r>
          </a:p>
        </p:txBody>
      </p:sp>
      <p:sp>
        <p:nvSpPr>
          <p:cNvPr id="9" name="TextBox 8"/>
          <p:cNvSpPr txBox="1"/>
          <p:nvPr/>
        </p:nvSpPr>
        <p:spPr>
          <a:xfrm>
            <a:off x="3764889" y="442617"/>
            <a:ext cx="1539589" cy="293455"/>
          </a:xfrm>
          <a:prstGeom prst="rect">
            <a:avLst/>
          </a:prstGeom>
          <a:noFill/>
        </p:spPr>
        <p:txBody>
          <a:bodyPr wrap="none" lIns="93660" tIns="46830" rIns="93660" bIns="46830">
            <a:spAutoFit/>
          </a:bodyPr>
          <a:lstStyle/>
          <a:p>
            <a:pPr>
              <a:defRPr/>
            </a:pPr>
            <a:r>
              <a:rPr lang="en-US" sz="1400" dirty="0">
                <a:latin typeface="Times New Roman" pitchFamily="18" charset="0"/>
                <a:cs typeface="Times New Roman" pitchFamily="18" charset="0"/>
              </a:rPr>
              <a:t>Time into session:</a:t>
            </a:r>
          </a:p>
        </p:txBody>
      </p:sp>
      <p:sp>
        <p:nvSpPr>
          <p:cNvPr id="10" name="TextBox 9"/>
          <p:cNvSpPr txBox="1"/>
          <p:nvPr/>
        </p:nvSpPr>
        <p:spPr>
          <a:xfrm>
            <a:off x="3792528" y="750869"/>
            <a:ext cx="3105299" cy="1852388"/>
          </a:xfrm>
          <a:prstGeom prst="rect">
            <a:avLst/>
          </a:prstGeom>
          <a:noFill/>
          <a:ln>
            <a:solidFill>
              <a:schemeClr val="tx1"/>
            </a:solidFill>
          </a:ln>
        </p:spPr>
        <p:txBody>
          <a:bodyPr lIns="93660" tIns="46830" rIns="93660" bIns="46830">
            <a:spAutoFit/>
          </a:bodyPr>
          <a:lstStyle/>
          <a:p>
            <a:pPr algn="l">
              <a:defRPr/>
            </a:pPr>
            <a:r>
              <a:rPr lang="en-US" sz="1400" b="1" u="sng" dirty="0">
                <a:latin typeface="Times New Roman" pitchFamily="18" charset="0"/>
                <a:cs typeface="Times New Roman" pitchFamily="18" charset="0"/>
              </a:rPr>
              <a:t>Key</a:t>
            </a:r>
          </a:p>
          <a:p>
            <a:pPr algn="l">
              <a:defRPr/>
            </a:pPr>
            <a:endParaRPr lang="en-US" sz="800" b="1" dirty="0">
              <a:latin typeface="Times New Roman" pitchFamily="18" charset="0"/>
              <a:cs typeface="Times New Roman" pitchFamily="18" charset="0"/>
            </a:endParaRPr>
          </a:p>
          <a:p>
            <a:pPr algn="l">
              <a:defRPr/>
            </a:pPr>
            <a:r>
              <a:rPr lang="en-US" sz="1400" b="1" dirty="0">
                <a:latin typeface="Times New Roman" pitchFamily="18" charset="0"/>
                <a:cs typeface="Times New Roman" pitchFamily="18" charset="0"/>
              </a:rPr>
              <a:t>Scripted key points to be covered</a:t>
            </a:r>
          </a:p>
          <a:p>
            <a:pPr algn="l">
              <a:defRPr/>
            </a:pPr>
            <a:endParaRPr lang="en-US" sz="800" b="1" dirty="0">
              <a:latin typeface="Times New Roman" pitchFamily="18" charset="0"/>
              <a:cs typeface="Times New Roman" pitchFamily="18" charset="0"/>
            </a:endParaRPr>
          </a:p>
          <a:p>
            <a:pPr algn="l">
              <a:defRPr/>
            </a:pPr>
            <a:r>
              <a:rPr lang="en-US" sz="1400" i="1" dirty="0">
                <a:latin typeface="Times New Roman" pitchFamily="18" charset="0"/>
                <a:cs typeface="Times New Roman" pitchFamily="18" charset="0"/>
              </a:rPr>
              <a:t>Specific directions to </a:t>
            </a:r>
            <a:r>
              <a:rPr lang="en-US" sz="1400" i="1" dirty="0" smtClean="0">
                <a:latin typeface="Times New Roman" pitchFamily="18" charset="0"/>
                <a:cs typeface="Times New Roman" pitchFamily="18" charset="0"/>
              </a:rPr>
              <a:t>facilitator</a:t>
            </a:r>
            <a:endParaRPr lang="en-US" sz="1400" i="1" dirty="0">
              <a:latin typeface="Times New Roman" pitchFamily="18" charset="0"/>
              <a:cs typeface="Times New Roman" pitchFamily="18" charset="0"/>
            </a:endParaRPr>
          </a:p>
          <a:p>
            <a:pPr algn="l">
              <a:defRPr/>
            </a:pPr>
            <a:endParaRPr lang="en-US" sz="800" i="1" dirty="0">
              <a:latin typeface="Times New Roman" pitchFamily="18" charset="0"/>
              <a:cs typeface="Times New Roman" pitchFamily="18" charset="0"/>
            </a:endParaRPr>
          </a:p>
          <a:p>
            <a:pPr algn="l">
              <a:defRPr/>
            </a:pPr>
            <a:r>
              <a:rPr lang="en-US" sz="1400" b="1" dirty="0">
                <a:latin typeface="Times New Roman" pitchFamily="18" charset="0"/>
                <a:cs typeface="Times New Roman" pitchFamily="18" charset="0"/>
              </a:rPr>
              <a:t>EXERCISE – </a:t>
            </a:r>
            <a:r>
              <a:rPr lang="en-US" sz="1400" i="0" dirty="0">
                <a:latin typeface="Times New Roman" pitchFamily="18" charset="0"/>
                <a:cs typeface="Times New Roman" pitchFamily="18" charset="0"/>
              </a:rPr>
              <a:t>activity for participants</a:t>
            </a:r>
            <a:endParaRPr lang="en-US" sz="1400" b="1" i="0" dirty="0">
              <a:latin typeface="Times New Roman" pitchFamily="18" charset="0"/>
              <a:cs typeface="Times New Roman" pitchFamily="18" charset="0"/>
            </a:endParaRPr>
          </a:p>
          <a:p>
            <a:pPr algn="l">
              <a:defRPr/>
            </a:pPr>
            <a:endParaRPr lang="en-US" sz="800" i="1" dirty="0">
              <a:latin typeface="Times New Roman" pitchFamily="18" charset="0"/>
              <a:cs typeface="Times New Roman" pitchFamily="18" charset="0"/>
            </a:endParaRPr>
          </a:p>
          <a:p>
            <a:pPr algn="l">
              <a:defRPr/>
            </a:pPr>
            <a:r>
              <a:rPr lang="en-US" sz="1400" b="1" dirty="0">
                <a:latin typeface="Times New Roman" pitchFamily="18" charset="0"/>
                <a:cs typeface="Times New Roman" pitchFamily="18" charset="0"/>
              </a:rPr>
              <a:t>W</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 </a:t>
            </a:r>
            <a:r>
              <a:rPr lang="en-US" sz="1400" i="0" dirty="0">
                <a:latin typeface="Times New Roman" pitchFamily="18" charset="0"/>
                <a:cs typeface="Times New Roman" pitchFamily="18" charset="0"/>
              </a:rPr>
              <a:t>special webinar information/notes</a:t>
            </a:r>
          </a:p>
          <a:p>
            <a:pPr algn="l">
              <a:defRPr/>
            </a:pPr>
            <a:endParaRPr lang="en-US" sz="800" i="1" dirty="0">
              <a:latin typeface="Times New Roman" pitchFamily="18" charset="0"/>
              <a:cs typeface="Times New Roman" pitchFamily="18" charset="0"/>
            </a:endParaRPr>
          </a:p>
          <a:p>
            <a:pPr algn="l">
              <a:defRPr/>
            </a:pPr>
            <a:r>
              <a:rPr lang="en-US" sz="1400" b="1" dirty="0">
                <a:latin typeface="Times New Roman" pitchFamily="18" charset="0"/>
                <a:cs typeface="Times New Roman" pitchFamily="18" charset="0"/>
              </a:rPr>
              <a:t>&gt;&gt;&gt;</a:t>
            </a:r>
            <a:r>
              <a:rPr lang="en-US" sz="1400" i="1" dirty="0">
                <a:latin typeface="Times New Roman" pitchFamily="18" charset="0"/>
                <a:cs typeface="Times New Roman" pitchFamily="18" charset="0"/>
              </a:rPr>
              <a:t> = </a:t>
            </a:r>
            <a:r>
              <a:rPr lang="en-US" sz="1400" dirty="0">
                <a:latin typeface="Times New Roman" pitchFamily="18" charset="0"/>
                <a:cs typeface="Times New Roman" pitchFamily="18" charset="0"/>
              </a:rPr>
              <a:t>click to animate or advance</a:t>
            </a:r>
          </a:p>
        </p:txBody>
      </p:sp>
      <p:sp>
        <p:nvSpPr>
          <p:cNvPr id="11" name="Rectangle 5"/>
          <p:cNvSpPr>
            <a:spLocks noGrp="1" noChangeArrowheads="1"/>
          </p:cNvSpPr>
          <p:nvPr>
            <p:ph type="body" sz="quarter" idx="3"/>
          </p:nvPr>
        </p:nvSpPr>
        <p:spPr bwMode="auto">
          <a:xfrm>
            <a:off x="0" y="2836919"/>
            <a:ext cx="6953228" cy="6403919"/>
          </a:xfrm>
          <a:prstGeom prst="rect">
            <a:avLst/>
          </a:prstGeom>
          <a:noFill/>
          <a:ln w="9525">
            <a:noFill/>
            <a:miter lim="800000"/>
            <a:headEnd/>
            <a:tailEnd/>
          </a:ln>
          <a:effectLst/>
        </p:spPr>
        <p:txBody>
          <a:bodyPr vert="horz" wrap="square" lIns="93660" tIns="46830" rIns="93660" bIns="46830"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Tree>
    <p:extLst>
      <p:ext uri="{BB962C8B-B14F-4D97-AF65-F5344CB8AC3E}">
        <p14:creationId xmlns:p14="http://schemas.microsoft.com/office/powerpoint/2010/main" val="37363078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4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4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4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4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3659188" cy="2743200"/>
          </a:xfrm>
        </p:spPr>
      </p:sp>
      <p:sp>
        <p:nvSpPr>
          <p:cNvPr id="3" name="Notes Placeholder 2"/>
          <p:cNvSpPr>
            <a:spLocks noGrp="1"/>
          </p:cNvSpPr>
          <p:nvPr>
            <p:ph type="body" idx="1"/>
          </p:nvPr>
        </p:nvSpPr>
        <p:spPr>
          <a:xfrm>
            <a:off x="220134" y="2980267"/>
            <a:ext cx="6502400" cy="6028265"/>
          </a:xfrm>
          <a:prstGeom prst="rect">
            <a:avLst/>
          </a:prstGeom>
        </p:spPr>
        <p:txBody>
          <a:bodyPr>
            <a:noAutofit/>
          </a:bodyPr>
          <a:lstStyle/>
          <a:p>
            <a:r>
              <a:rPr lang="en-US" sz="1000" i="1" kern="1200" dirty="0" smtClean="0">
                <a:solidFill>
                  <a:schemeClr val="tx1"/>
                </a:solidFill>
                <a:latin typeface="Arial" charset="0"/>
                <a:ea typeface="+mn-ea"/>
                <a:cs typeface="+mn-cs"/>
              </a:rPr>
              <a:t>Before the session</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Review the materials (slides, animations, notes, exercises, workbooks) </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Create a ‘Safety Minute’</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Understand the objectives – what is the training meant to address?</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Practice the session at least once</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Know your equipment – projector, laptop, remote mouse, webinar tool, and conference call system </a:t>
            </a:r>
            <a:endParaRPr lang="en-US" sz="1000" kern="1200" dirty="0" smtClean="0">
              <a:solidFill>
                <a:schemeClr val="tx1"/>
              </a:solidFill>
              <a:latin typeface="Arial" charset="0"/>
              <a:ea typeface="+mn-ea"/>
              <a:cs typeface="+mn-cs"/>
            </a:endParaRPr>
          </a:p>
          <a:p>
            <a:r>
              <a:rPr lang="en-US" sz="1000" i="1" kern="1200" dirty="0" smtClean="0">
                <a:solidFill>
                  <a:schemeClr val="tx1"/>
                </a:solidFill>
                <a:latin typeface="Arial" charset="0"/>
                <a:ea typeface="+mn-ea"/>
                <a:cs typeface="+mn-cs"/>
              </a:rPr>
              <a:t> </a:t>
            </a:r>
            <a:endParaRPr lang="en-US" sz="1000" kern="1200" dirty="0" smtClean="0">
              <a:solidFill>
                <a:schemeClr val="tx1"/>
              </a:solidFill>
              <a:latin typeface="Arial" charset="0"/>
              <a:ea typeface="+mn-ea"/>
              <a:cs typeface="+mn-cs"/>
            </a:endParaRPr>
          </a:p>
          <a:p>
            <a:r>
              <a:rPr lang="en-US" sz="1000" i="1" kern="1200" dirty="0" smtClean="0">
                <a:solidFill>
                  <a:schemeClr val="tx1"/>
                </a:solidFill>
                <a:latin typeface="Arial" charset="0"/>
                <a:ea typeface="+mn-ea"/>
                <a:cs typeface="+mn-cs"/>
              </a:rPr>
              <a:t>Day of the session</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Arrive early to set up room and/or web tool, test systems, etc.</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Display presentation on screen before participants begin arriving</a:t>
            </a:r>
            <a:endParaRPr lang="en-US" sz="1000" kern="1200" dirty="0" smtClean="0">
              <a:solidFill>
                <a:schemeClr val="tx1"/>
              </a:solidFill>
              <a:latin typeface="Arial" charset="0"/>
              <a:ea typeface="+mn-ea"/>
              <a:cs typeface="+mn-cs"/>
            </a:endParaRPr>
          </a:p>
          <a:p>
            <a:r>
              <a:rPr lang="en-US" sz="1000" i="1" kern="1200" dirty="0" smtClean="0">
                <a:solidFill>
                  <a:schemeClr val="tx1"/>
                </a:solidFill>
                <a:latin typeface="Arial" charset="0"/>
                <a:ea typeface="+mn-ea"/>
                <a:cs typeface="+mn-cs"/>
              </a:rPr>
              <a:t> </a:t>
            </a:r>
            <a:endParaRPr lang="en-US" sz="1000" kern="1200" dirty="0" smtClean="0">
              <a:solidFill>
                <a:schemeClr val="tx1"/>
              </a:solidFill>
              <a:latin typeface="Arial" charset="0"/>
              <a:ea typeface="+mn-ea"/>
              <a:cs typeface="+mn-cs"/>
            </a:endParaRPr>
          </a:p>
          <a:p>
            <a:r>
              <a:rPr lang="en-US" sz="1000" i="1" kern="1200" dirty="0" smtClean="0">
                <a:solidFill>
                  <a:schemeClr val="tx1"/>
                </a:solidFill>
                <a:latin typeface="Arial" charset="0"/>
                <a:ea typeface="+mn-ea"/>
                <a:cs typeface="+mn-cs"/>
              </a:rPr>
              <a:t>Starting the session</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Start on time (or as close as possible)</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Welcome participants to the workshop</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Introduce self with name and title</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Conduct a ‘Safety Minute’</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Optional: conduct an icebreaker and/or introduction of participants</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Address any housekeeping issues (such as participation expectations, questions, and phone etiquette if a webinar)</a:t>
            </a:r>
            <a:endParaRPr lang="en-US" sz="1000" kern="1200" dirty="0" smtClean="0">
              <a:solidFill>
                <a:schemeClr val="tx1"/>
              </a:solidFill>
              <a:latin typeface="Arial" charset="0"/>
              <a:ea typeface="+mn-ea"/>
              <a:cs typeface="+mn-cs"/>
            </a:endParaRPr>
          </a:p>
          <a:p>
            <a:r>
              <a:rPr lang="en-US" sz="1000" kern="1200" dirty="0" smtClean="0">
                <a:solidFill>
                  <a:schemeClr val="tx1"/>
                </a:solidFill>
                <a:latin typeface="Arial" charset="0"/>
                <a:ea typeface="+mn-ea"/>
                <a:cs typeface="+mn-cs"/>
              </a:rPr>
              <a:t> </a:t>
            </a:r>
          </a:p>
          <a:p>
            <a:r>
              <a:rPr lang="en-US" sz="1000" i="1" kern="1200" dirty="0" smtClean="0">
                <a:solidFill>
                  <a:schemeClr val="tx1"/>
                </a:solidFill>
                <a:latin typeface="Arial" charset="0"/>
                <a:ea typeface="+mn-ea"/>
                <a:cs typeface="+mn-cs"/>
              </a:rPr>
              <a:t>During the session</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Manage your time and the participants during the session</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Involve participants – ask for volunteers or call on people</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If a webinar, use the system tools (annotation device, surveys, etc.)</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Maintain a ‘Parking Lot’ for topics you aren’t able to cover</a:t>
            </a:r>
            <a:endParaRPr lang="en-US" sz="1000" kern="1200" dirty="0" smtClean="0">
              <a:solidFill>
                <a:schemeClr val="tx1"/>
              </a:solidFill>
              <a:latin typeface="Arial" charset="0"/>
              <a:ea typeface="+mn-ea"/>
              <a:cs typeface="+mn-cs"/>
            </a:endParaRPr>
          </a:p>
          <a:p>
            <a:r>
              <a:rPr lang="en-US" sz="1000" i="1" kern="1200" dirty="0" smtClean="0">
                <a:solidFill>
                  <a:schemeClr val="tx1"/>
                </a:solidFill>
                <a:latin typeface="Arial" charset="0"/>
                <a:ea typeface="+mn-ea"/>
                <a:cs typeface="+mn-cs"/>
              </a:rPr>
              <a:t> </a:t>
            </a:r>
            <a:endParaRPr lang="en-US" sz="1000" kern="1200" dirty="0" smtClean="0">
              <a:solidFill>
                <a:schemeClr val="tx1"/>
              </a:solidFill>
              <a:latin typeface="Arial" charset="0"/>
              <a:ea typeface="+mn-ea"/>
              <a:cs typeface="+mn-cs"/>
            </a:endParaRPr>
          </a:p>
          <a:p>
            <a:r>
              <a:rPr lang="en-US" sz="1000" i="1" kern="1200" dirty="0" smtClean="0">
                <a:solidFill>
                  <a:schemeClr val="tx1"/>
                </a:solidFill>
                <a:latin typeface="Arial" charset="0"/>
                <a:ea typeface="+mn-ea"/>
                <a:cs typeface="+mn-cs"/>
              </a:rPr>
              <a:t>Ending the session</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End on time</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Offer to stay longer to answer questions</a:t>
            </a:r>
            <a:endParaRPr lang="en-US" sz="1000" kern="1200" dirty="0" smtClean="0">
              <a:solidFill>
                <a:schemeClr val="tx1"/>
              </a:solidFill>
              <a:latin typeface="Arial" charset="0"/>
              <a:ea typeface="+mn-ea"/>
              <a:cs typeface="+mn-cs"/>
            </a:endParaRPr>
          </a:p>
          <a:p>
            <a:pPr lvl="0"/>
            <a:r>
              <a:rPr lang="en-US" sz="1000" i="1" kern="1200" dirty="0" smtClean="0">
                <a:solidFill>
                  <a:schemeClr val="tx1"/>
                </a:solidFill>
                <a:latin typeface="Arial" charset="0"/>
                <a:ea typeface="+mn-ea"/>
                <a:cs typeface="+mn-cs"/>
              </a:rPr>
              <a:t>Follow up with additional information and feedback quickly</a:t>
            </a:r>
            <a:endParaRPr lang="en-US" sz="1000" kern="1200" dirty="0" smtClean="0">
              <a:solidFill>
                <a:schemeClr val="tx1"/>
              </a:solidFill>
              <a:latin typeface="Arial" charset="0"/>
              <a:ea typeface="+mn-ea"/>
              <a:cs typeface="+mn-cs"/>
            </a:endParaRPr>
          </a:p>
          <a:p>
            <a:r>
              <a:rPr lang="en-US" sz="1000" kern="1200" dirty="0" smtClean="0">
                <a:solidFill>
                  <a:schemeClr val="tx1"/>
                </a:solidFill>
                <a:latin typeface="Arial" charset="0"/>
                <a:ea typeface="+mn-ea"/>
                <a:cs typeface="+mn-cs"/>
              </a:rPr>
              <a:t> </a:t>
            </a:r>
          </a:p>
          <a:p>
            <a:endParaRPr lang="en-US" sz="1000" dirty="0"/>
          </a:p>
        </p:txBody>
      </p:sp>
      <p:sp>
        <p:nvSpPr>
          <p:cNvPr id="4" name="Slide Number Placeholder 3"/>
          <p:cNvSpPr>
            <a:spLocks noGrp="1"/>
          </p:cNvSpPr>
          <p:nvPr>
            <p:ph type="sldNum" sz="quarter" idx="10"/>
          </p:nvPr>
        </p:nvSpPr>
        <p:spPr/>
        <p:txBody>
          <a:bodyPr/>
          <a:lstStyle/>
          <a:p>
            <a:pPr>
              <a:defRPr/>
            </a:pPr>
            <a:fld id="{39712188-E2DF-452C-810A-EF9A0450B706}" type="slidenum">
              <a:rPr lang="en-US" smtClean="0"/>
              <a:pPr>
                <a:defRPr/>
              </a:pPr>
              <a:t>1</a:t>
            </a:fld>
            <a:endParaRPr lang="en-US" dirty="0"/>
          </a:p>
        </p:txBody>
      </p:sp>
    </p:spTree>
    <p:extLst>
      <p:ext uri="{BB962C8B-B14F-4D97-AF65-F5344CB8AC3E}">
        <p14:creationId xmlns:p14="http://schemas.microsoft.com/office/powerpoint/2010/main" val="685077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30" y="0"/>
            <a:ext cx="3669000" cy="2743374"/>
          </a:xfrm>
        </p:spPr>
      </p:sp>
      <p:sp>
        <p:nvSpPr>
          <p:cNvPr id="3" name="Notes Placeholder 2"/>
          <p:cNvSpPr>
            <a:spLocks noGrp="1"/>
          </p:cNvSpPr>
          <p:nvPr>
            <p:ph type="body" idx="1"/>
          </p:nvPr>
        </p:nvSpPr>
        <p:spPr/>
        <p:txBody>
          <a:bodyPr>
            <a:normAutofit/>
          </a:bodyPr>
          <a:lstStyle/>
          <a:p>
            <a:r>
              <a:rPr lang="en-US" i="1" dirty="0" smtClean="0"/>
              <a:t>Fill in the table on the slide with the times</a:t>
            </a:r>
            <a:r>
              <a:rPr lang="en-US" i="1" baseline="0" dirty="0" smtClean="0"/>
              <a:t> and topics.  These can be very specific or very general.  Be sure to include any breaks along with the start and end times.</a:t>
            </a:r>
            <a:endParaRPr lang="en-US" i="1" dirty="0" smtClean="0"/>
          </a:p>
          <a:p>
            <a:endParaRPr lang="en-US" dirty="0" smtClean="0"/>
          </a:p>
          <a:p>
            <a:r>
              <a:rPr lang="en-US" baseline="0" dirty="0" smtClean="0"/>
              <a:t>During the t</a:t>
            </a:r>
            <a:r>
              <a:rPr lang="en-US" dirty="0" smtClean="0"/>
              <a:t>raining today</a:t>
            </a:r>
            <a:r>
              <a:rPr lang="en-US" baseline="0" dirty="0" smtClean="0"/>
              <a:t> we will cover the following: </a:t>
            </a:r>
          </a:p>
          <a:p>
            <a:pPr defTabSz="914358">
              <a:defRPr/>
            </a:pPr>
            <a:r>
              <a:rPr lang="en-US" i="1" dirty="0" smtClean="0"/>
              <a:t>Quickly</a:t>
            </a:r>
            <a:r>
              <a:rPr lang="en-US" i="1" baseline="0" dirty="0" smtClean="0"/>
              <a:t> review the planned agenda </a:t>
            </a:r>
          </a:p>
          <a:p>
            <a:pPr>
              <a:buFont typeface="Arial" pitchFamily="34" charset="0"/>
              <a:buNone/>
            </a:pPr>
            <a:endParaRPr lang="en-US" dirty="0" smtClean="0"/>
          </a:p>
          <a:p>
            <a:pPr>
              <a:buFont typeface="Arial" pitchFamily="34" charset="0"/>
              <a:buNone/>
            </a:pPr>
            <a:r>
              <a:rPr lang="en-US" dirty="0" smtClean="0"/>
              <a:t>This</a:t>
            </a:r>
            <a:r>
              <a:rPr lang="en-US" baseline="0" dirty="0" smtClean="0"/>
              <a:t> training is scheduled to run for XXX hours, and we’ll take break(s) at approximately [times].  This session will be highly interactive.</a:t>
            </a:r>
          </a:p>
          <a:p>
            <a:pPr>
              <a:buFont typeface="Arial" pitchFamily="34" charset="0"/>
              <a:buNone/>
            </a:pPr>
            <a:endParaRPr lang="en-US" baseline="0" dirty="0" smtClean="0"/>
          </a:p>
          <a:p>
            <a:pPr>
              <a:buFont typeface="Arial" pitchFamily="34" charset="0"/>
              <a:buNone/>
            </a:pPr>
            <a:r>
              <a:rPr lang="en-US" strike="noStrike" baseline="0" dirty="0" smtClean="0"/>
              <a:t>What questions do you have about w</a:t>
            </a:r>
            <a:r>
              <a:rPr lang="en-US" baseline="0" dirty="0" smtClean="0"/>
              <a:t>hat we plan to cover? </a:t>
            </a:r>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560B52A1-CCB2-4AAD-86EF-43FEE5A3BB26}" type="slidenum">
              <a:rPr lang="en-US" smtClean="0">
                <a:solidFill>
                  <a:srgbClr val="1F497D"/>
                </a:solidFill>
              </a:rPr>
              <a:pPr/>
              <a:t>2</a:t>
            </a:fld>
            <a:endParaRPr lang="en-US">
              <a:solidFill>
                <a:srgbClr val="1F497D"/>
              </a:solidFill>
            </a:endParaRPr>
          </a:p>
        </p:txBody>
      </p:sp>
    </p:spTree>
    <p:extLst>
      <p:ext uri="{BB962C8B-B14F-4D97-AF65-F5344CB8AC3E}">
        <p14:creationId xmlns:p14="http://schemas.microsoft.com/office/powerpoint/2010/main" val="1998436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30" y="0"/>
            <a:ext cx="3669000" cy="2743374"/>
          </a:xfrm>
        </p:spPr>
      </p:sp>
      <p:sp>
        <p:nvSpPr>
          <p:cNvPr id="3" name="Notes Placeholder 2"/>
          <p:cNvSpPr>
            <a:spLocks noGrp="1"/>
          </p:cNvSpPr>
          <p:nvPr>
            <p:ph type="body" idx="1"/>
          </p:nvPr>
        </p:nvSpPr>
        <p:spPr/>
        <p:txBody>
          <a:bodyPr>
            <a:normAutofit/>
          </a:bodyPr>
          <a:lstStyle/>
          <a:p>
            <a:r>
              <a:rPr lang="en-US" i="0" dirty="0" smtClean="0">
                <a:solidFill>
                  <a:schemeClr val="bg1">
                    <a:lumMod val="65000"/>
                  </a:schemeClr>
                </a:solidFill>
              </a:rPr>
              <a:t>Objectives are not included in the training sessions as they are specific to the business.  Complete your workshop objectives based on the key skills or knowledge you want the participants to learn</a:t>
            </a:r>
          </a:p>
          <a:p>
            <a:endParaRPr lang="en-US" i="0" dirty="0" smtClean="0">
              <a:solidFill>
                <a:schemeClr val="bg1">
                  <a:lumMod val="65000"/>
                </a:schemeClr>
              </a:solidFill>
            </a:endParaRPr>
          </a:p>
          <a:p>
            <a:r>
              <a:rPr lang="en-US" i="0" dirty="0" smtClean="0">
                <a:solidFill>
                  <a:schemeClr val="bg1">
                    <a:lumMod val="65000"/>
                  </a:schemeClr>
                </a:solidFill>
              </a:rPr>
              <a:t>A good beginning for a list of objectives is:</a:t>
            </a:r>
          </a:p>
          <a:p>
            <a:pPr marL="1272513"/>
            <a:endParaRPr lang="en-US" i="0" dirty="0" smtClean="0">
              <a:solidFill>
                <a:schemeClr val="bg1">
                  <a:lumMod val="65000"/>
                </a:schemeClr>
              </a:solidFill>
            </a:endParaRPr>
          </a:p>
          <a:p>
            <a:pPr marL="1272513"/>
            <a:r>
              <a:rPr lang="en-US" i="0" dirty="0" smtClean="0">
                <a:solidFill>
                  <a:schemeClr val="bg1">
                    <a:lumMod val="65000"/>
                  </a:schemeClr>
                </a:solidFill>
              </a:rPr>
              <a:t>At the end of this training, the participants will be able to …</a:t>
            </a:r>
          </a:p>
          <a:p>
            <a:pPr marL="1272513"/>
            <a:endParaRPr lang="en-US" i="0" dirty="0" smtClean="0">
              <a:solidFill>
                <a:schemeClr val="bg1">
                  <a:lumMod val="65000"/>
                </a:schemeClr>
              </a:solidFill>
            </a:endParaRPr>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560B52A1-CCB2-4AAD-86EF-43FEE5A3BB26}" type="slidenum">
              <a:rPr lang="en-US" smtClean="0">
                <a:solidFill>
                  <a:srgbClr val="1F497D"/>
                </a:solidFill>
              </a:rPr>
              <a:pPr/>
              <a:t>3</a:t>
            </a:fld>
            <a:endParaRPr lang="en-US">
              <a:solidFill>
                <a:srgbClr val="1F497D"/>
              </a:solidFill>
            </a:endParaRPr>
          </a:p>
        </p:txBody>
      </p:sp>
    </p:spTree>
    <p:extLst>
      <p:ext uri="{BB962C8B-B14F-4D97-AF65-F5344CB8AC3E}">
        <p14:creationId xmlns:p14="http://schemas.microsoft.com/office/powerpoint/2010/main" val="2046710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874"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r>
              <a:rPr lang="en-US" dirty="0" smtClean="0"/>
              <a:t>The focus of this workshop is on defining strategies to shape ideas for goals and objectives and also on building an action plan to help you accomplish them. Many of the agenda items are closely linked to the EDP process and will be helpful as you identify your strengths and areas of improvement on the forms as well as when delivering or having dialogues with your supervisors/</a:t>
            </a:r>
            <a:r>
              <a:rPr lang="en-US" dirty="0" err="1" smtClean="0"/>
              <a:t>ees</a:t>
            </a:r>
            <a:r>
              <a:rPr lang="en-US" dirty="0" smtClean="0"/>
              <a:t>.</a:t>
            </a:r>
          </a:p>
          <a:p>
            <a:r>
              <a:rPr lang="en-US" dirty="0" smtClean="0"/>
              <a:t>Before outlining our goals and objectives, what are some of your expectations? </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4</a:t>
            </a:fld>
            <a:endParaRPr lang="en-US" dirty="0"/>
          </a:p>
        </p:txBody>
      </p:sp>
    </p:spTree>
    <p:extLst>
      <p:ext uri="{BB962C8B-B14F-4D97-AF65-F5344CB8AC3E}">
        <p14:creationId xmlns:p14="http://schemas.microsoft.com/office/powerpoint/2010/main" val="922627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922"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This overview will show us how we will focus on the goals we’ve just outlined</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5</a:t>
            </a:fld>
            <a:endParaRPr lang="en-US" dirty="0"/>
          </a:p>
        </p:txBody>
      </p:sp>
    </p:spTree>
    <p:extLst>
      <p:ext uri="{BB962C8B-B14F-4D97-AF65-F5344CB8AC3E}">
        <p14:creationId xmlns:p14="http://schemas.microsoft.com/office/powerpoint/2010/main" val="1947240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946"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Although the BEST profile is commonly known as a recruiting tool, it can also be quite effective in CDA by allowing us to take a closer look at the job skills and traits required of a certain position in order to go in a new direction. </a:t>
            </a:r>
          </a:p>
          <a:p>
            <a:r>
              <a:rPr lang="en-US" sz="1200" dirty="0" smtClean="0">
                <a:latin typeface="Times New Roman" pitchFamily="18" charset="0"/>
                <a:cs typeface="Times New Roman" pitchFamily="18" charset="0"/>
              </a:rPr>
              <a:t>The experience, skills, behaviors and traits that make a BEST profile will help us determine what is needed to improve performance and progress in our careers.</a:t>
            </a:r>
          </a:p>
          <a:p>
            <a:r>
              <a:rPr lang="en-US" sz="1200" dirty="0" smtClean="0">
                <a:latin typeface="Times New Roman" pitchFamily="18" charset="0"/>
                <a:cs typeface="Times New Roman" pitchFamily="18" charset="0"/>
              </a:rPr>
              <a:t>We can train experience and skills whereas behaviors are more difficult to train.</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6</a:t>
            </a:fld>
            <a:endParaRPr lang="en-US" dirty="0"/>
          </a:p>
        </p:txBody>
      </p:sp>
    </p:spTree>
    <p:extLst>
      <p:ext uri="{BB962C8B-B14F-4D97-AF65-F5344CB8AC3E}">
        <p14:creationId xmlns:p14="http://schemas.microsoft.com/office/powerpoint/2010/main" val="3221185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There are different ways we can develop and progress and this is not only in the traditional bottom up or vertical movement- it can also be lattice. In this first option on vertical movement, in level one the beginning focus is on oneself and the individual tasks that are completed. Level two shows this progress to where we see the role shift to contributor such as a manager who interfaces and develops others. The top is then reached in level three where in the example of the director, the role is now taking responsibility across and organization or region </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7</a:t>
            </a:fld>
            <a:endParaRPr lang="en-US" dirty="0"/>
          </a:p>
        </p:txBody>
      </p:sp>
    </p:spTree>
    <p:extLst>
      <p:ext uri="{BB962C8B-B14F-4D97-AF65-F5344CB8AC3E}">
        <p14:creationId xmlns:p14="http://schemas.microsoft.com/office/powerpoint/2010/main" val="2525641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42"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 more lattice structure</a:t>
            </a:r>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8</a:t>
            </a:fld>
            <a:endParaRPr lang="en-US" dirty="0"/>
          </a:p>
        </p:txBody>
      </p:sp>
    </p:spTree>
    <p:extLst>
      <p:ext uri="{BB962C8B-B14F-4D97-AF65-F5344CB8AC3E}">
        <p14:creationId xmlns:p14="http://schemas.microsoft.com/office/powerpoint/2010/main" val="2305937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066"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 the lattice model shown, we can see 6 examples of tracks on a company level. To get what you want, you may have to take a step back because different positions will require specific competencies that are learned. </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9</a:t>
            </a:fld>
            <a:endParaRPr lang="en-US" dirty="0"/>
          </a:p>
        </p:txBody>
      </p:sp>
    </p:spTree>
    <p:extLst>
      <p:ext uri="{BB962C8B-B14F-4D97-AF65-F5344CB8AC3E}">
        <p14:creationId xmlns:p14="http://schemas.microsoft.com/office/powerpoint/2010/main" val="3928351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 example might be if a tech person moved into a business development position such as sales with client interaction. Here further education is required such as an MBA. Throughout [company], there are similar tracks within each technical track, it is further broken into subcategories.</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10</a:t>
            </a:fld>
            <a:endParaRPr lang="en-US" dirty="0"/>
          </a:p>
        </p:txBody>
      </p:sp>
    </p:spTree>
    <p:extLst>
      <p:ext uri="{BB962C8B-B14F-4D97-AF65-F5344CB8AC3E}">
        <p14:creationId xmlns:p14="http://schemas.microsoft.com/office/powerpoint/2010/main" val="3512403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114"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Our third option is job realignment. This is where an employee may stay in the same track, but for different reasons, increase or decrease particular areas of the job. The point is to lessen a responsibility or a focus in order to increase job satisfaction. This is not a decrease in status, just a different focus. An example might be if we consider a line management position that shifts to a project focus. Here the goal is to gain more technical experience.</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11</a:t>
            </a:fld>
            <a:endParaRPr lang="en-US" dirty="0"/>
          </a:p>
        </p:txBody>
      </p:sp>
    </p:spTree>
    <p:extLst>
      <p:ext uri="{BB962C8B-B14F-4D97-AF65-F5344CB8AC3E}">
        <p14:creationId xmlns:p14="http://schemas.microsoft.com/office/powerpoint/2010/main" val="4181069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138"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Our fourth option creates a happy medium between things staying the same and taking on a new job. It is saying you want to stay in your current job but you might add more or create a revised job description </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12</a:t>
            </a:fld>
            <a:endParaRPr lang="en-US" dirty="0"/>
          </a:p>
        </p:txBody>
      </p:sp>
    </p:spTree>
    <p:extLst>
      <p:ext uri="{BB962C8B-B14F-4D97-AF65-F5344CB8AC3E}">
        <p14:creationId xmlns:p14="http://schemas.microsoft.com/office/powerpoint/2010/main" val="3783546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2"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These diagrams illustrate these different options for movement in your career. </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13</a:t>
            </a:fld>
            <a:endParaRPr lang="en-US" dirty="0"/>
          </a:p>
        </p:txBody>
      </p:sp>
    </p:spTree>
    <p:extLst>
      <p:ext uri="{BB962C8B-B14F-4D97-AF65-F5344CB8AC3E}">
        <p14:creationId xmlns:p14="http://schemas.microsoft.com/office/powerpoint/2010/main" val="3731373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9186"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Typically people fall into 3 categories or buckets when thinking about their careers. As we move into EDP’s, knowing what we want to do can help ups think about developing a plan. A fourth bucket may be for those who have an idea what they want but the options don’t seem available. </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14</a:t>
            </a:fld>
            <a:endParaRPr lang="en-US" dirty="0"/>
          </a:p>
        </p:txBody>
      </p:sp>
    </p:spTree>
    <p:extLst>
      <p:ext uri="{BB962C8B-B14F-4D97-AF65-F5344CB8AC3E}">
        <p14:creationId xmlns:p14="http://schemas.microsoft.com/office/powerpoint/2010/main" val="2592156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r>
              <a:rPr lang="en-US" dirty="0" smtClean="0"/>
              <a:t>As we begin to develop our plan for this process, we can use this model to identify our gaps which is an acronym for goals abilities, perceptions and success factors.</a:t>
            </a:r>
          </a:p>
          <a:p>
            <a:r>
              <a:rPr lang="en-US" dirty="0" smtClean="0"/>
              <a:t>First, we assess what we are good at</a:t>
            </a:r>
          </a:p>
          <a:p>
            <a:r>
              <a:rPr lang="en-US" dirty="0" smtClean="0"/>
              <a:t>Then we select our key goals to focus on</a:t>
            </a:r>
          </a:p>
          <a:p>
            <a:r>
              <a:rPr lang="en-US" dirty="0" smtClean="0"/>
              <a:t>Next we figure specific actions to take and generally we recommend you chose 3. (Challenging assignments…)</a:t>
            </a:r>
          </a:p>
          <a:p>
            <a:r>
              <a:rPr lang="en-US" dirty="0" smtClean="0"/>
              <a:t>And once these strategies are defined we can implement our plan.</a:t>
            </a:r>
          </a:p>
          <a:p>
            <a:r>
              <a:rPr lang="en-US" dirty="0" smtClean="0"/>
              <a:t>Lastly, we can extract and reflect on learning which brings us to our assessment phase. Once you complete this analysis, you can see where the gaps are.</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15</a:t>
            </a:fld>
            <a:endParaRPr lang="en-US" dirty="0"/>
          </a:p>
        </p:txBody>
      </p:sp>
    </p:spTree>
    <p:extLst>
      <p:ext uri="{BB962C8B-B14F-4D97-AF65-F5344CB8AC3E}">
        <p14:creationId xmlns:p14="http://schemas.microsoft.com/office/powerpoint/2010/main" val="63493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4"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This grid will help us complete the GAPS analysis taking in 2 views as you evaluate your goals, abilities, perceptions and success factors.</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16</a:t>
            </a:fld>
            <a:endParaRPr lang="en-US" dirty="0"/>
          </a:p>
        </p:txBody>
      </p:sp>
    </p:spTree>
    <p:extLst>
      <p:ext uri="{BB962C8B-B14F-4D97-AF65-F5344CB8AC3E}">
        <p14:creationId xmlns:p14="http://schemas.microsoft.com/office/powerpoint/2010/main" val="3443966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Rot="1" noChangeAspect="1" noChangeArrowheads="1" noTextEdit="1"/>
          </p:cNvSpPr>
          <p:nvPr>
            <p:ph type="sldImg"/>
          </p:nvPr>
        </p:nvSpPr>
        <p:spPr>
          <a:xfrm>
            <a:off x="0" y="0"/>
            <a:ext cx="3657600" cy="2743200"/>
          </a:xfrm>
          <a:ln/>
        </p:spPr>
      </p:sp>
      <p:sp>
        <p:nvSpPr>
          <p:cNvPr id="4"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17</a:t>
            </a:fld>
            <a:endParaRPr lang="en-US" dirty="0"/>
          </a:p>
        </p:txBody>
      </p:sp>
    </p:spTree>
    <p:extLst>
      <p:ext uri="{BB962C8B-B14F-4D97-AF65-F5344CB8AC3E}">
        <p14:creationId xmlns:p14="http://schemas.microsoft.com/office/powerpoint/2010/main" val="368297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258" name="Rectangle 2"/>
          <p:cNvSpPr>
            <a:spLocks noGrp="1" noRot="1" noChangeAspect="1" noChangeArrowheads="1" noTextEdit="1"/>
          </p:cNvSpPr>
          <p:nvPr>
            <p:ph type="sldImg"/>
          </p:nvPr>
        </p:nvSpPr>
        <p:spPr>
          <a:xfrm>
            <a:off x="0" y="0"/>
            <a:ext cx="3657600" cy="2743200"/>
          </a:xfrm>
          <a:ln/>
        </p:spPr>
      </p:sp>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 example is Kris </a:t>
            </a:r>
          </a:p>
          <a:p>
            <a:endParaRPr lang="en-US" dirty="0"/>
          </a:p>
        </p:txBody>
      </p:sp>
      <p:sp>
        <p:nvSpPr>
          <p:cNvPr id="9"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18</a:t>
            </a:fld>
            <a:endParaRPr lang="en-US" dirty="0"/>
          </a:p>
        </p:txBody>
      </p:sp>
    </p:spTree>
    <p:extLst>
      <p:ext uri="{BB962C8B-B14F-4D97-AF65-F5344CB8AC3E}">
        <p14:creationId xmlns:p14="http://schemas.microsoft.com/office/powerpoint/2010/main" val="2920316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Questions/ Comments  </a:t>
            </a:r>
            <a:r>
              <a:rPr lang="en-US" dirty="0" err="1" smtClean="0"/>
              <a:t>Preguntas</a:t>
            </a:r>
            <a:r>
              <a:rPr lang="en-US" dirty="0" smtClean="0"/>
              <a:t>/ </a:t>
            </a:r>
            <a:r>
              <a:rPr lang="en-US" dirty="0" err="1" smtClean="0"/>
              <a:t>Comentarios</a:t>
            </a:r>
            <a:endParaRPr lang="en-US" dirty="0" smtClean="0"/>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19</a:t>
            </a:fld>
            <a:endParaRPr lang="en-US" dirty="0"/>
          </a:p>
        </p:txBody>
      </p:sp>
    </p:spTree>
    <p:extLst>
      <p:ext uri="{BB962C8B-B14F-4D97-AF65-F5344CB8AC3E}">
        <p14:creationId xmlns:p14="http://schemas.microsoft.com/office/powerpoint/2010/main" val="1466959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82"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To go deeper into our goals a way to find them is to identify what you do and don’t like to do. </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20</a:t>
            </a:fld>
            <a:endParaRPr lang="en-US" dirty="0"/>
          </a:p>
        </p:txBody>
      </p:sp>
    </p:spTree>
    <p:extLst>
      <p:ext uri="{BB962C8B-B14F-4D97-AF65-F5344CB8AC3E}">
        <p14:creationId xmlns:p14="http://schemas.microsoft.com/office/powerpoint/2010/main" val="360350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06"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 valuable exercise for those who may fall into the category of not knowing is the handout provided as past of the materials for this workshop.</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21</a:t>
            </a:fld>
            <a:endParaRPr lang="en-US" dirty="0"/>
          </a:p>
        </p:txBody>
      </p:sp>
    </p:spTree>
    <p:extLst>
      <p:ext uri="{BB962C8B-B14F-4D97-AF65-F5344CB8AC3E}">
        <p14:creationId xmlns:p14="http://schemas.microsoft.com/office/powerpoint/2010/main" val="45745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33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For those unsure of where they want to go, you can identify the jobs you are interested in and identify what you thinks are the BEST profile characteristics that make is successful. You may choose to talk to people in these positions to get information. Ideally you should do a self assessment to see if you would fit this best profile</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22</a:t>
            </a:fld>
            <a:endParaRPr lang="en-US" dirty="0"/>
          </a:p>
        </p:txBody>
      </p:sp>
    </p:spTree>
    <p:extLst>
      <p:ext uri="{BB962C8B-B14F-4D97-AF65-F5344CB8AC3E}">
        <p14:creationId xmlns:p14="http://schemas.microsoft.com/office/powerpoint/2010/main" val="3592758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4"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This is your self assessment as seen in the EDP. The goal is to share your self assessment and solicit feed back can be done informally. </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23</a:t>
            </a:fld>
            <a:endParaRPr lang="en-US" dirty="0"/>
          </a:p>
        </p:txBody>
      </p:sp>
    </p:spTree>
    <p:extLst>
      <p:ext uri="{BB962C8B-B14F-4D97-AF65-F5344CB8AC3E}">
        <p14:creationId xmlns:p14="http://schemas.microsoft.com/office/powerpoint/2010/main" val="3455207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r>
              <a:rPr lang="en-US" dirty="0" smtClean="0"/>
              <a:t>As we begin to develop our plan for this process, we can use this model to identify our gaps which is an acronym for goals abilities, perceptions and success factors.</a:t>
            </a:r>
          </a:p>
          <a:p>
            <a:r>
              <a:rPr lang="en-US" dirty="0" smtClean="0"/>
              <a:t>First, we assess what we are good at</a:t>
            </a:r>
          </a:p>
          <a:p>
            <a:r>
              <a:rPr lang="en-US" dirty="0" smtClean="0"/>
              <a:t>Then we select our key goals to focus on</a:t>
            </a:r>
          </a:p>
          <a:p>
            <a:r>
              <a:rPr lang="en-US" dirty="0" smtClean="0"/>
              <a:t>Next we figure specific actions to take and generally we recommend you chose 3. (Challenging assignments…)</a:t>
            </a:r>
          </a:p>
          <a:p>
            <a:r>
              <a:rPr lang="en-US" dirty="0" smtClean="0"/>
              <a:t>And once these strategies are defined we can implement our plan.</a:t>
            </a:r>
          </a:p>
          <a:p>
            <a:r>
              <a:rPr lang="en-US" dirty="0" smtClean="0"/>
              <a:t>Lastly, we can extract and reflect on learning which brings us to our assessment phase. Once you complete this analysis, you can see where the gaps are.</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24</a:t>
            </a:fld>
            <a:endParaRPr lang="en-US" dirty="0"/>
          </a:p>
        </p:txBody>
      </p:sp>
    </p:spTree>
    <p:extLst>
      <p:ext uri="{BB962C8B-B14F-4D97-AF65-F5344CB8AC3E}">
        <p14:creationId xmlns:p14="http://schemas.microsoft.com/office/powerpoint/2010/main" val="1098883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378"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1.That are achievable  2. You should be familiar with these 3. Actionable this goes back to keeping with achievable goals. In the EDP you will note you need two goals or actions. This is a purposeful exercise to get you to focus on specific actions. Once you have defined priority goals, we can then choose strategies to develop these goals</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25</a:t>
            </a:fld>
            <a:endParaRPr lang="en-US" dirty="0"/>
          </a:p>
        </p:txBody>
      </p:sp>
    </p:spTree>
    <p:extLst>
      <p:ext uri="{BB962C8B-B14F-4D97-AF65-F5344CB8AC3E}">
        <p14:creationId xmlns:p14="http://schemas.microsoft.com/office/powerpoint/2010/main" val="1193159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r>
              <a:rPr lang="en-US" dirty="0" smtClean="0"/>
              <a:t>As we begin to develop our plan for this process, we can use this model to identify our gaps which is an acronym for goals abilities, perceptions and success factors.</a:t>
            </a:r>
          </a:p>
          <a:p>
            <a:r>
              <a:rPr lang="en-US" dirty="0" smtClean="0"/>
              <a:t>First, we assess what we are good at</a:t>
            </a:r>
          </a:p>
          <a:p>
            <a:r>
              <a:rPr lang="en-US" dirty="0" smtClean="0"/>
              <a:t>Then we select our key goals to focus on</a:t>
            </a:r>
          </a:p>
          <a:p>
            <a:r>
              <a:rPr lang="en-US" dirty="0" smtClean="0"/>
              <a:t>Next we figure specific actions to take and generally we recommend you chose 3. (Challenging assignments…)</a:t>
            </a:r>
          </a:p>
          <a:p>
            <a:r>
              <a:rPr lang="en-US" dirty="0" smtClean="0"/>
              <a:t>And once these strategies are defined we can implement our plan.</a:t>
            </a:r>
          </a:p>
          <a:p>
            <a:r>
              <a:rPr lang="en-US" dirty="0" smtClean="0"/>
              <a:t>Lastly, we can extract and reflect on learning which brings us to our assessment phase. Once you complete this analysis, you can see where the gaps are.</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26</a:t>
            </a:fld>
            <a:endParaRPr lang="en-US" dirty="0"/>
          </a:p>
        </p:txBody>
      </p:sp>
    </p:spTree>
    <p:extLst>
      <p:ext uri="{BB962C8B-B14F-4D97-AF65-F5344CB8AC3E}">
        <p14:creationId xmlns:p14="http://schemas.microsoft.com/office/powerpoint/2010/main" val="3374847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402"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r>
              <a:rPr lang="en-US" dirty="0" smtClean="0"/>
              <a:t>Challenging assignments are most impactful in developing new skills.</a:t>
            </a:r>
          </a:p>
          <a:p>
            <a:r>
              <a:rPr lang="en-US" dirty="0" smtClean="0"/>
              <a:t>Learning- this can be achieved through internal and external feedback. Your supervisor should be able to help with this. It may be an opportunity to make an informational interview of others to identify new experiences and skills needed</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27</a:t>
            </a:fld>
            <a:endParaRPr lang="en-US" dirty="0"/>
          </a:p>
        </p:txBody>
      </p:sp>
    </p:spTree>
    <p:extLst>
      <p:ext uri="{BB962C8B-B14F-4D97-AF65-F5344CB8AC3E}">
        <p14:creationId xmlns:p14="http://schemas.microsoft.com/office/powerpoint/2010/main" val="752400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Learning- this can be achieved through internal and external feedback. Your supervisor should be able to help with this. It may be an opportunity to make an informational interview of others to identify new experiences and skills needed</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28</a:t>
            </a:fld>
            <a:endParaRPr lang="en-US" dirty="0"/>
          </a:p>
        </p:txBody>
      </p:sp>
    </p:spTree>
    <p:extLst>
      <p:ext uri="{BB962C8B-B14F-4D97-AF65-F5344CB8AC3E}">
        <p14:creationId xmlns:p14="http://schemas.microsoft.com/office/powerpoint/2010/main" val="22848453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Grp="1" noRot="1" noChangeAspect="1" noChangeArrowheads="1" noTextEdit="1"/>
          </p:cNvSpPr>
          <p:nvPr>
            <p:ph type="sldImg"/>
          </p:nvPr>
        </p:nvSpPr>
        <p:spPr>
          <a:xfrm>
            <a:off x="0" y="0"/>
            <a:ext cx="3657600" cy="2743200"/>
          </a:xfrm>
          <a:ln/>
        </p:spPr>
      </p:sp>
      <p:sp>
        <p:nvSpPr>
          <p:cNvPr id="4"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29</a:t>
            </a:fld>
            <a:endParaRPr lang="en-US" dirty="0"/>
          </a:p>
        </p:txBody>
      </p:sp>
    </p:spTree>
    <p:extLst>
      <p:ext uri="{BB962C8B-B14F-4D97-AF65-F5344CB8AC3E}">
        <p14:creationId xmlns:p14="http://schemas.microsoft.com/office/powerpoint/2010/main" val="882102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45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We have a tremendous opportunity to train and develop. </a:t>
            </a:r>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30</a:t>
            </a:fld>
            <a:endParaRPr lang="en-US" dirty="0"/>
          </a:p>
        </p:txBody>
      </p:sp>
    </p:spTree>
    <p:extLst>
      <p:ext uri="{BB962C8B-B14F-4D97-AF65-F5344CB8AC3E}">
        <p14:creationId xmlns:p14="http://schemas.microsoft.com/office/powerpoint/2010/main" val="17481800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r>
              <a:rPr lang="en-US" dirty="0" smtClean="0"/>
              <a:t>As we begin to develop our plan for this process, we can use this model to identify our gaps which is an acronym for goals abilities, perceptions and success factors.</a:t>
            </a:r>
          </a:p>
          <a:p>
            <a:r>
              <a:rPr lang="en-US" dirty="0" smtClean="0"/>
              <a:t>First, we assess what we are good at</a:t>
            </a:r>
          </a:p>
          <a:p>
            <a:r>
              <a:rPr lang="en-US" dirty="0" smtClean="0"/>
              <a:t>Then we select our key goals to focus on</a:t>
            </a:r>
          </a:p>
          <a:p>
            <a:r>
              <a:rPr lang="en-US" dirty="0" smtClean="0"/>
              <a:t>Next we figure specific actions to take and generally we recommend you chose 3. (Challenging assignments…)</a:t>
            </a:r>
          </a:p>
          <a:p>
            <a:r>
              <a:rPr lang="en-US" dirty="0" smtClean="0"/>
              <a:t>And once these strategies are defined we can implement our plan.</a:t>
            </a:r>
          </a:p>
          <a:p>
            <a:r>
              <a:rPr lang="en-US" dirty="0" smtClean="0"/>
              <a:t>Lastly, we can extract and reflect on learning which brings us to our assessment phase. Once you complete this analysis, you can see where the gaps are.</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31</a:t>
            </a:fld>
            <a:endParaRPr lang="en-US" dirty="0"/>
          </a:p>
        </p:txBody>
      </p:sp>
    </p:spTree>
    <p:extLst>
      <p:ext uri="{BB962C8B-B14F-4D97-AF65-F5344CB8AC3E}">
        <p14:creationId xmlns:p14="http://schemas.microsoft.com/office/powerpoint/2010/main" val="14961749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Here we need to figure out what is at the root of what is holding you back</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32</a:t>
            </a:fld>
            <a:endParaRPr lang="en-US" dirty="0"/>
          </a:p>
        </p:txBody>
      </p:sp>
    </p:spTree>
    <p:extLst>
      <p:ext uri="{BB962C8B-B14F-4D97-AF65-F5344CB8AC3E}">
        <p14:creationId xmlns:p14="http://schemas.microsoft.com/office/powerpoint/2010/main" val="667575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546" name="Rectangle 2"/>
          <p:cNvSpPr>
            <a:spLocks noGrp="1" noRot="1" noChangeAspect="1" noChangeArrowheads="1" noTextEdit="1"/>
          </p:cNvSpPr>
          <p:nvPr>
            <p:ph type="sldImg"/>
          </p:nvPr>
        </p:nvSpPr>
        <p:spPr>
          <a:xfrm>
            <a:off x="0" y="0"/>
            <a:ext cx="3657600" cy="2743200"/>
          </a:xfrm>
          <a:ln/>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Your manager should provide insight into your GAPS analysis in terms of developing.</a:t>
            </a:r>
          </a:p>
          <a:p>
            <a:endParaRPr lang="en-US" dirty="0"/>
          </a:p>
        </p:txBody>
      </p:sp>
      <p:sp>
        <p:nvSpPr>
          <p:cNvPr id="6"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33</a:t>
            </a:fld>
            <a:endParaRPr lang="en-US" dirty="0"/>
          </a:p>
        </p:txBody>
      </p:sp>
    </p:spTree>
    <p:extLst>
      <p:ext uri="{BB962C8B-B14F-4D97-AF65-F5344CB8AC3E}">
        <p14:creationId xmlns:p14="http://schemas.microsoft.com/office/powerpoint/2010/main" val="1038570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Rot="1" noChangeAspect="1" noChangeArrowheads="1" noTextEdit="1"/>
          </p:cNvSpPr>
          <p:nvPr>
            <p:ph type="sldImg"/>
          </p:nvPr>
        </p:nvSpPr>
        <p:spPr>
          <a:xfrm>
            <a:off x="0" y="0"/>
            <a:ext cx="3657600" cy="2743200"/>
          </a:xfrm>
          <a:ln/>
        </p:spPr>
      </p:sp>
      <p:sp>
        <p:nvSpPr>
          <p:cNvPr id="4"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34</a:t>
            </a:fld>
            <a:endParaRPr lang="en-US" dirty="0"/>
          </a:p>
        </p:txBody>
      </p:sp>
    </p:spTree>
    <p:extLst>
      <p:ext uri="{BB962C8B-B14F-4D97-AF65-F5344CB8AC3E}">
        <p14:creationId xmlns:p14="http://schemas.microsoft.com/office/powerpoint/2010/main" val="39420878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70" name="Rectangle 2"/>
          <p:cNvSpPr>
            <a:spLocks noGrp="1" noRot="1" noChangeAspect="1" noChangeArrowheads="1" noTextEdit="1"/>
          </p:cNvSpPr>
          <p:nvPr>
            <p:ph type="sldImg"/>
          </p:nvPr>
        </p:nvSpPr>
        <p:spPr>
          <a:xfrm>
            <a:off x="0" y="0"/>
            <a:ext cx="3657600" cy="2743200"/>
          </a:xfrm>
          <a:ln/>
        </p:spPr>
      </p:sp>
      <p:sp>
        <p:nvSpPr>
          <p:cNvPr id="7" name="Notes Placeholder 6"/>
          <p:cNvSpPr>
            <a:spLocks noGrp="1"/>
          </p:cNvSpPr>
          <p:nvPr>
            <p:ph type="body" idx="1"/>
          </p:nvPr>
        </p:nvSpPr>
        <p:spPr/>
        <p:txBody>
          <a:bodyPr>
            <a:normAutofit/>
          </a:bodyPr>
          <a:lstStyle/>
          <a:p>
            <a:endParaRPr lang="en-US" dirty="0"/>
          </a:p>
        </p:txBody>
      </p:sp>
      <p:sp>
        <p:nvSpPr>
          <p:cNvPr id="8" name="Slide Number Placeholder 3"/>
          <p:cNvSpPr>
            <a:spLocks noGrp="1"/>
          </p:cNvSpPr>
          <p:nvPr>
            <p:ph type="sldNum" sz="quarter" idx="5"/>
          </p:nvPr>
        </p:nvSpPr>
        <p:spPr>
          <a:xfrm>
            <a:off x="6350000" y="0"/>
            <a:ext cx="604838" cy="462042"/>
          </a:xfrm>
        </p:spPr>
        <p:txBody>
          <a:bodyPr/>
          <a:lstStyle/>
          <a:p>
            <a:pPr>
              <a:defRPr/>
            </a:pPr>
            <a:fld id="{39712188-E2DF-452C-810A-EF9A0450B706}" type="slidenum">
              <a:rPr lang="en-US" smtClean="0"/>
              <a:pPr>
                <a:defRPr/>
              </a:pPr>
              <a:t>35</a:t>
            </a:fld>
            <a:endParaRPr lang="en-US" dirty="0"/>
          </a:p>
        </p:txBody>
      </p:sp>
    </p:spTree>
    <p:extLst>
      <p:ext uri="{BB962C8B-B14F-4D97-AF65-F5344CB8AC3E}">
        <p14:creationId xmlns:p14="http://schemas.microsoft.com/office/powerpoint/2010/main" val="18255227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3659188" cy="27432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9712188-E2DF-452C-810A-EF9A0450B706}" type="slidenum">
              <a:rPr lang="en-US" smtClean="0"/>
              <a:pPr>
                <a:defRPr/>
              </a:pPr>
              <a:t>36</a:t>
            </a:fld>
            <a:endParaRPr lang="en-US"/>
          </a:p>
        </p:txBody>
      </p:sp>
    </p:spTree>
    <p:extLst>
      <p:ext uri="{BB962C8B-B14F-4D97-AF65-F5344CB8AC3E}">
        <p14:creationId xmlns:p14="http://schemas.microsoft.com/office/powerpoint/2010/main" val="1467904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3659188" cy="27432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9712188-E2DF-452C-810A-EF9A0450B706}" type="slidenum">
              <a:rPr lang="en-US" smtClean="0"/>
              <a:pPr>
                <a:defRPr/>
              </a:pPr>
              <a:t>37</a:t>
            </a:fld>
            <a:endParaRPr lang="en-US"/>
          </a:p>
        </p:txBody>
      </p:sp>
    </p:spTree>
    <p:extLst>
      <p:ext uri="{BB962C8B-B14F-4D97-AF65-F5344CB8AC3E}">
        <p14:creationId xmlns:p14="http://schemas.microsoft.com/office/powerpoint/2010/main" val="2429924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0" y="5976938"/>
            <a:ext cx="9144000" cy="881062"/>
          </a:xfrm>
          <a:prstGeom prst="rect">
            <a:avLst/>
          </a:prstGeom>
          <a:solidFill>
            <a:schemeClr val="bg1"/>
          </a:solidFill>
          <a:ln w="9525">
            <a:noFill/>
            <a:miter lim="800000"/>
            <a:headEnd/>
            <a:tailEnd/>
          </a:ln>
          <a:effectLst/>
        </p:spPr>
        <p:txBody>
          <a:bodyPr wrap="none" anchor="ctr"/>
          <a:lstStyle/>
          <a:p>
            <a:pPr>
              <a:defRPr/>
            </a:pPr>
            <a:endParaRPr lang="en-US" dirty="0"/>
          </a:p>
        </p:txBody>
      </p:sp>
      <p:sp>
        <p:nvSpPr>
          <p:cNvPr id="29701" name="Rectangle 5"/>
          <p:cNvSpPr>
            <a:spLocks noGrp="1" noChangeArrowheads="1"/>
          </p:cNvSpPr>
          <p:nvPr>
            <p:ph type="ctrTitle"/>
          </p:nvPr>
        </p:nvSpPr>
        <p:spPr>
          <a:xfrm>
            <a:off x="457200" y="3310558"/>
            <a:ext cx="7123112" cy="1470025"/>
          </a:xfrm>
        </p:spPr>
        <p:txBody>
          <a:bodyPr/>
          <a:lstStyle>
            <a:lvl1pPr>
              <a:lnSpc>
                <a:spcPct val="90000"/>
              </a:lnSpc>
              <a:defRPr sz="3600" b="0"/>
            </a:lvl1pPr>
          </a:lstStyle>
          <a:p>
            <a:r>
              <a:rPr lang="en-US"/>
              <a:t>Click to edit Master title style</a:t>
            </a:r>
          </a:p>
        </p:txBody>
      </p:sp>
      <p:sp>
        <p:nvSpPr>
          <p:cNvPr id="29702" name="Rectangle 6"/>
          <p:cNvSpPr>
            <a:spLocks noGrp="1" noChangeArrowheads="1"/>
          </p:cNvSpPr>
          <p:nvPr>
            <p:ph type="subTitle" idx="1"/>
          </p:nvPr>
        </p:nvSpPr>
        <p:spPr>
          <a:xfrm>
            <a:off x="457200" y="5113338"/>
            <a:ext cx="7123112" cy="863600"/>
          </a:xfrm>
        </p:spPr>
        <p:txBody>
          <a:bodyPr/>
          <a:lstStyle>
            <a:lvl1pPr marL="0" indent="0">
              <a:buFontTx/>
              <a:buNone/>
              <a:defRPr/>
            </a:lvl1pPr>
          </a:lstStyle>
          <a:p>
            <a:r>
              <a:rPr lang="en-US"/>
              <a:t>Click to edit Master subtitle style</a:t>
            </a:r>
          </a:p>
        </p:txBody>
      </p:sp>
      <p:sp>
        <p:nvSpPr>
          <p:cNvPr id="3" name="Footer Placeholder 2"/>
          <p:cNvSpPr>
            <a:spLocks noGrp="1"/>
          </p:cNvSpPr>
          <p:nvPr>
            <p:ph type="ftr" sz="quarter" idx="11"/>
          </p:nvPr>
        </p:nvSpPr>
        <p:spPr/>
        <p:txBody>
          <a:bodyPr/>
          <a:lstStyle>
            <a:lvl1pPr>
              <a:defRPr/>
            </a:lvl1p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1086488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2494522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1027310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001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001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1673084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953518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3868198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2925909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2671786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2303532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0025" y="920750"/>
            <a:ext cx="8534400" cy="8080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363295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0025" y="920750"/>
            <a:ext cx="8534400" cy="8080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779588"/>
            <a:ext cx="4191000" cy="22209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4152900"/>
            <a:ext cx="4191000" cy="2222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909295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00025" y="920750"/>
            <a:ext cx="8534400" cy="80803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153723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5976938"/>
            <a:ext cx="9144000" cy="881062"/>
          </a:xfrm>
          <a:prstGeom prst="rect">
            <a:avLst/>
          </a:prstGeom>
          <a:solidFill>
            <a:schemeClr val="bg1"/>
          </a:solidFill>
          <a:ln w="9525">
            <a:noFill/>
            <a:miter lim="800000"/>
            <a:headEnd/>
            <a:tailEnd/>
          </a:ln>
          <a:effectLst/>
        </p:spPr>
        <p:txBody>
          <a:bodyPr wrap="none" anchor="ctr"/>
          <a:lstStyle/>
          <a:p>
            <a:pPr>
              <a:defRPr/>
            </a:pPr>
            <a:endParaRPr lang="en-US" dirty="0"/>
          </a:p>
        </p:txBody>
      </p:sp>
      <p:sp>
        <p:nvSpPr>
          <p:cNvPr id="29701" name="Rectangle 5"/>
          <p:cNvSpPr>
            <a:spLocks noGrp="1" noChangeArrowheads="1"/>
          </p:cNvSpPr>
          <p:nvPr>
            <p:ph type="ctrTitle"/>
          </p:nvPr>
        </p:nvSpPr>
        <p:spPr>
          <a:xfrm>
            <a:off x="457200" y="3125029"/>
            <a:ext cx="7123112" cy="1470025"/>
          </a:xfrm>
        </p:spPr>
        <p:txBody>
          <a:bodyPr/>
          <a:lstStyle>
            <a:lvl1pPr>
              <a:lnSpc>
                <a:spcPct val="90000"/>
              </a:lnSpc>
              <a:defRPr sz="3600" b="0"/>
            </a:lvl1pPr>
          </a:lstStyle>
          <a:p>
            <a:r>
              <a:rPr lang="en-US" smtClean="0"/>
              <a:t>Click to edit Master title style</a:t>
            </a:r>
            <a:endParaRPr lang="en-US"/>
          </a:p>
        </p:txBody>
      </p:sp>
      <p:sp>
        <p:nvSpPr>
          <p:cNvPr id="29702" name="Rectangle 6"/>
          <p:cNvSpPr>
            <a:spLocks noGrp="1" noChangeArrowheads="1"/>
          </p:cNvSpPr>
          <p:nvPr>
            <p:ph type="subTitle" idx="1"/>
          </p:nvPr>
        </p:nvSpPr>
        <p:spPr>
          <a:xfrm>
            <a:off x="457200" y="4837872"/>
            <a:ext cx="7123112" cy="863600"/>
          </a:xfrm>
        </p:spPr>
        <p:txBody>
          <a:bodyPr/>
          <a:lstStyle>
            <a:lvl1pPr marL="0" indent="0">
              <a:buFontTx/>
              <a:buNone/>
              <a:defRPr/>
            </a:lvl1pPr>
          </a:lstStyle>
          <a:p>
            <a:r>
              <a:rPr lang="en-US" smtClean="0"/>
              <a:t>Click to edit Master subtitle style</a:t>
            </a:r>
            <a:endParaRPr lang="en-US"/>
          </a:p>
        </p:txBody>
      </p:sp>
      <p:sp>
        <p:nvSpPr>
          <p:cNvPr id="5" name="Rectangle 4"/>
          <p:cNvSpPr>
            <a:spLocks noChangeArrowheads="1"/>
          </p:cNvSpPr>
          <p:nvPr userDrawn="1"/>
        </p:nvSpPr>
        <p:spPr bwMode="auto">
          <a:xfrm>
            <a:off x="0" y="5976938"/>
            <a:ext cx="9144000" cy="881062"/>
          </a:xfrm>
          <a:prstGeom prst="rect">
            <a:avLst/>
          </a:prstGeom>
          <a:solidFill>
            <a:schemeClr val="bg1"/>
          </a:solidFill>
          <a:ln w="9525">
            <a:noFill/>
            <a:miter lim="800000"/>
            <a:headEnd/>
            <a:tailEnd/>
          </a:ln>
          <a:effectLst/>
        </p:spPr>
        <p:txBody>
          <a:bodyPr wrap="none" anchor="ctr"/>
          <a:lstStyle/>
          <a:p>
            <a:pPr>
              <a:defRPr/>
            </a:pPr>
            <a:endParaRPr lang="en-US" dirty="0"/>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1086488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494522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1027310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001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001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16730848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953518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3868198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925909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671786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303532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0025" y="920750"/>
            <a:ext cx="8534400" cy="8080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17488" y="6502400"/>
            <a:ext cx="4022725" cy="325438"/>
          </a:xfrm>
          <a:prstGeom prst="rect">
            <a:avLst/>
          </a:prstGeom>
        </p:spPr>
        <p:txBody>
          <a:bodyPr/>
          <a:lstStyle>
            <a:lvl1pPr>
              <a:defRPr/>
            </a:lvl1pPr>
          </a:lstStyle>
          <a:p>
            <a:endParaRPr lang="en-US"/>
          </a:p>
        </p:txBody>
      </p:sp>
    </p:spTree>
    <p:extLst>
      <p:ext uri="{BB962C8B-B14F-4D97-AF65-F5344CB8AC3E}">
        <p14:creationId xmlns:p14="http://schemas.microsoft.com/office/powerpoint/2010/main" val="3133349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0025" y="920750"/>
            <a:ext cx="8534400" cy="8080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779588"/>
            <a:ext cx="4191000" cy="22209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4152900"/>
            <a:ext cx="4191000" cy="2222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217488" y="6502400"/>
            <a:ext cx="4022725" cy="325438"/>
          </a:xfrm>
          <a:prstGeom prst="rect">
            <a:avLst/>
          </a:prstGeom>
        </p:spPr>
        <p:txBody>
          <a:bodyPr/>
          <a:lstStyle>
            <a:lvl1pPr>
              <a:defRPr/>
            </a:lvl1pPr>
          </a:lstStyle>
          <a:p>
            <a:endParaRPr lang="en-US"/>
          </a:p>
        </p:txBody>
      </p:sp>
    </p:spTree>
    <p:extLst>
      <p:ext uri="{BB962C8B-B14F-4D97-AF65-F5344CB8AC3E}">
        <p14:creationId xmlns:p14="http://schemas.microsoft.com/office/powerpoint/2010/main" val="32646928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00025" y="920750"/>
            <a:ext cx="8534400" cy="80803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0" y="1779588"/>
            <a:ext cx="4191000" cy="45958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17488" y="6502400"/>
            <a:ext cx="4022725" cy="325438"/>
          </a:xfrm>
          <a:prstGeom prst="rect">
            <a:avLst/>
          </a:prstGeom>
        </p:spPr>
        <p:txBody>
          <a:bodyPr/>
          <a:lstStyle>
            <a:lvl1pPr>
              <a:defRPr/>
            </a:lvl1pPr>
          </a:lstStyle>
          <a:p>
            <a:endParaRPr lang="en-US"/>
          </a:p>
        </p:txBody>
      </p:sp>
    </p:spTree>
    <p:extLst>
      <p:ext uri="{BB962C8B-B14F-4D97-AF65-F5344CB8AC3E}">
        <p14:creationId xmlns:p14="http://schemas.microsoft.com/office/powerpoint/2010/main" val="1759124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30200"/>
            <a:ext cx="8218488" cy="6715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400175"/>
            <a:ext cx="8229600"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8687" name="Rectangle 15"/>
          <p:cNvSpPr>
            <a:spLocks noGrp="1" noChangeArrowheads="1"/>
          </p:cNvSpPr>
          <p:nvPr>
            <p:ph type="ftr" sz="quarter" idx="3"/>
          </p:nvPr>
        </p:nvSpPr>
        <p:spPr bwMode="auto">
          <a:xfrm>
            <a:off x="457200" y="6430963"/>
            <a:ext cx="2524539" cy="1889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lnSpc>
                <a:spcPct val="100000"/>
              </a:lnSpc>
              <a:defRPr sz="800" smtClean="0">
                <a:solidFill>
                  <a:schemeClr val="tx1"/>
                </a:solidFill>
              </a:defRPr>
            </a:lvl1pPr>
          </a:lstStyle>
          <a:p>
            <a:pPr>
              <a:defRPr/>
            </a:pPr>
            <a:r>
              <a:rPr lang="en-US" smtClean="0"/>
              <a:t>© The Employee Engagement Group 2011  All Rights Reserved</a:t>
            </a:r>
            <a:endParaRPr lang="en-US" sz="700" dirty="0"/>
          </a:p>
        </p:txBody>
      </p:sp>
    </p:spTree>
    <p:extLst>
      <p:ext uri="{BB962C8B-B14F-4D97-AF65-F5344CB8AC3E}">
        <p14:creationId xmlns:p14="http://schemas.microsoft.com/office/powerpoint/2010/main" val="4031808405"/>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55" r:id="rId10"/>
    <p:sldLayoutId id="2147483856" r:id="rId11"/>
    <p:sldLayoutId id="2147483857" r:id="rId12"/>
  </p:sldLayoutIdLst>
  <p:hf sldNum="0" hdr="0" dt="0"/>
  <p:txStyles>
    <p:title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Arial" charset="0"/>
        </a:defRPr>
      </a:lvl2pPr>
      <a:lvl3pPr algn="l" rtl="0" eaLnBrk="0" fontAlgn="base" hangingPunct="0">
        <a:spcBef>
          <a:spcPct val="0"/>
        </a:spcBef>
        <a:spcAft>
          <a:spcPct val="0"/>
        </a:spcAft>
        <a:defRPr sz="2400" b="1">
          <a:solidFill>
            <a:schemeClr val="tx1"/>
          </a:solidFill>
          <a:latin typeface="Arial" charset="0"/>
        </a:defRPr>
      </a:lvl3pPr>
      <a:lvl4pPr algn="l" rtl="0" eaLnBrk="0" fontAlgn="base" hangingPunct="0">
        <a:spcBef>
          <a:spcPct val="0"/>
        </a:spcBef>
        <a:spcAft>
          <a:spcPct val="0"/>
        </a:spcAft>
        <a:defRPr sz="2400" b="1">
          <a:solidFill>
            <a:schemeClr val="tx1"/>
          </a:solidFill>
          <a:latin typeface="Arial" charset="0"/>
        </a:defRPr>
      </a:lvl4pPr>
      <a:lvl5pPr algn="l" rtl="0" eaLnBrk="0" fontAlgn="base" hangingPunct="0">
        <a:spcBef>
          <a:spcPct val="0"/>
        </a:spcBef>
        <a:spcAft>
          <a:spcPct val="0"/>
        </a:spcAft>
        <a:defRPr sz="2400" b="1">
          <a:solidFill>
            <a:schemeClr val="tx1"/>
          </a:solidFill>
          <a:latin typeface="Arial" charset="0"/>
        </a:defRPr>
      </a:lvl5pPr>
      <a:lvl6pPr marL="457200" algn="l" rtl="0" fontAlgn="base">
        <a:spcBef>
          <a:spcPct val="0"/>
        </a:spcBef>
        <a:spcAft>
          <a:spcPct val="0"/>
        </a:spcAft>
        <a:defRPr sz="2400" b="1">
          <a:solidFill>
            <a:schemeClr val="tx1"/>
          </a:solidFill>
          <a:latin typeface="Arial" charset="0"/>
        </a:defRPr>
      </a:lvl6pPr>
      <a:lvl7pPr marL="914400" algn="l" rtl="0" fontAlgn="base">
        <a:spcBef>
          <a:spcPct val="0"/>
        </a:spcBef>
        <a:spcAft>
          <a:spcPct val="0"/>
        </a:spcAft>
        <a:defRPr sz="2400" b="1">
          <a:solidFill>
            <a:schemeClr val="tx1"/>
          </a:solidFill>
          <a:latin typeface="Arial" charset="0"/>
        </a:defRPr>
      </a:lvl7pPr>
      <a:lvl8pPr marL="1371600" algn="l" rtl="0" fontAlgn="base">
        <a:spcBef>
          <a:spcPct val="0"/>
        </a:spcBef>
        <a:spcAft>
          <a:spcPct val="0"/>
        </a:spcAft>
        <a:defRPr sz="2400" b="1">
          <a:solidFill>
            <a:schemeClr val="tx1"/>
          </a:solidFill>
          <a:latin typeface="Arial" charset="0"/>
        </a:defRPr>
      </a:lvl8pPr>
      <a:lvl9pPr marL="1828800" algn="l" rtl="0" fontAlgn="base">
        <a:spcBef>
          <a:spcPct val="0"/>
        </a:spcBef>
        <a:spcAft>
          <a:spcPct val="0"/>
        </a:spcAft>
        <a:defRPr sz="2400" b="1">
          <a:solidFill>
            <a:schemeClr val="tx1"/>
          </a:solidFill>
          <a:latin typeface="Arial" charset="0"/>
        </a:defRPr>
      </a:lvl9pPr>
    </p:titleStyle>
    <p:bodyStyle>
      <a:lvl1pPr marL="344488" indent="-344488" algn="l" rtl="0" eaLnBrk="0" fontAlgn="base" hangingPunct="0">
        <a:lnSpc>
          <a:spcPct val="95000"/>
        </a:lnSpc>
        <a:spcBef>
          <a:spcPts val="0"/>
        </a:spcBef>
        <a:spcAft>
          <a:spcPts val="600"/>
        </a:spcAft>
        <a:buFont typeface="Arial" pitchFamily="34" charset="0"/>
        <a:buChar char="–"/>
        <a:defRPr sz="2400">
          <a:solidFill>
            <a:schemeClr val="tx1"/>
          </a:solidFill>
          <a:latin typeface="+mn-lt"/>
          <a:ea typeface="+mn-ea"/>
          <a:cs typeface="+mn-cs"/>
        </a:defRPr>
      </a:lvl1pPr>
      <a:lvl2pPr marL="620713" indent="-233363" algn="l" rtl="0" eaLnBrk="0" fontAlgn="base" hangingPunct="0">
        <a:lnSpc>
          <a:spcPct val="95000"/>
        </a:lnSpc>
        <a:spcBef>
          <a:spcPts val="0"/>
        </a:spcBef>
        <a:spcAft>
          <a:spcPts val="600"/>
        </a:spcAft>
        <a:buFont typeface="Arial" pitchFamily="34" charset="0"/>
        <a:buChar char="•"/>
        <a:defRPr sz="2000">
          <a:solidFill>
            <a:schemeClr val="tx1"/>
          </a:solidFill>
          <a:latin typeface="+mn-lt"/>
        </a:defRPr>
      </a:lvl2pPr>
      <a:lvl3pPr marL="862013" indent="-231775" algn="l" rtl="0" eaLnBrk="0" fontAlgn="base" hangingPunct="0">
        <a:lnSpc>
          <a:spcPct val="95000"/>
        </a:lnSpc>
        <a:spcBef>
          <a:spcPts val="0"/>
        </a:spcBef>
        <a:spcAft>
          <a:spcPts val="600"/>
        </a:spcAft>
        <a:buFont typeface="Arial" pitchFamily="34" charset="0"/>
        <a:buChar char="–"/>
        <a:defRPr>
          <a:solidFill>
            <a:schemeClr val="tx1"/>
          </a:solidFill>
          <a:latin typeface="+mn-lt"/>
        </a:defRPr>
      </a:lvl3pPr>
      <a:lvl4pPr marL="1087438" indent="-239713" algn="l" rtl="0" eaLnBrk="0" fontAlgn="base" hangingPunct="0">
        <a:lnSpc>
          <a:spcPct val="95000"/>
        </a:lnSpc>
        <a:spcBef>
          <a:spcPts val="0"/>
        </a:spcBef>
        <a:spcAft>
          <a:spcPts val="600"/>
        </a:spcAft>
        <a:buFont typeface="Arial" pitchFamily="34" charset="0"/>
        <a:buChar char="•"/>
        <a:defRPr sz="1600">
          <a:solidFill>
            <a:schemeClr val="tx1"/>
          </a:solidFill>
          <a:latin typeface="+mn-lt"/>
        </a:defRPr>
      </a:lvl4pPr>
      <a:lvl5pPr marL="1258888" indent="-173038" algn="l" rtl="0" eaLnBrk="0" fontAlgn="base" hangingPunct="0">
        <a:lnSpc>
          <a:spcPct val="95000"/>
        </a:lnSpc>
        <a:spcBef>
          <a:spcPts val="0"/>
        </a:spcBef>
        <a:spcAft>
          <a:spcPts val="600"/>
        </a:spcAft>
        <a:buChar char="»"/>
        <a:defRPr sz="1400" baseline="0">
          <a:solidFill>
            <a:schemeClr val="tx1"/>
          </a:solidFill>
          <a:latin typeface="+mn-lt"/>
        </a:defRPr>
      </a:lvl5pPr>
      <a:lvl6pPr marL="2514600" indent="-228600" algn="l" rtl="0" fontAlgn="base">
        <a:lnSpc>
          <a:spcPct val="95000"/>
        </a:lnSpc>
        <a:spcBef>
          <a:spcPct val="10000"/>
        </a:spcBef>
        <a:spcAft>
          <a:spcPct val="0"/>
        </a:spcAft>
        <a:buChar char="»"/>
        <a:defRPr sz="1600">
          <a:solidFill>
            <a:schemeClr val="tx1"/>
          </a:solidFill>
          <a:latin typeface="+mn-lt"/>
        </a:defRPr>
      </a:lvl6pPr>
      <a:lvl7pPr marL="2971800" indent="-228600" algn="l" rtl="0" fontAlgn="base">
        <a:lnSpc>
          <a:spcPct val="95000"/>
        </a:lnSpc>
        <a:spcBef>
          <a:spcPct val="10000"/>
        </a:spcBef>
        <a:spcAft>
          <a:spcPct val="0"/>
        </a:spcAft>
        <a:buChar char="»"/>
        <a:defRPr sz="1600">
          <a:solidFill>
            <a:schemeClr val="tx1"/>
          </a:solidFill>
          <a:latin typeface="+mn-lt"/>
        </a:defRPr>
      </a:lvl7pPr>
      <a:lvl8pPr marL="3429000" indent="-228600" algn="l" rtl="0" fontAlgn="base">
        <a:lnSpc>
          <a:spcPct val="95000"/>
        </a:lnSpc>
        <a:spcBef>
          <a:spcPct val="10000"/>
        </a:spcBef>
        <a:spcAft>
          <a:spcPct val="0"/>
        </a:spcAft>
        <a:buChar char="»"/>
        <a:defRPr sz="1600">
          <a:solidFill>
            <a:schemeClr val="tx1"/>
          </a:solidFill>
          <a:latin typeface="+mn-lt"/>
        </a:defRPr>
      </a:lvl8pPr>
      <a:lvl9pPr marL="3886200" indent="-228600" algn="l" rtl="0" fontAlgn="base">
        <a:lnSpc>
          <a:spcPct val="95000"/>
        </a:lnSpc>
        <a:spcBef>
          <a:spcPct val="1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30200"/>
            <a:ext cx="8218488" cy="6715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457200" y="1400175"/>
            <a:ext cx="8229600"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8687" name="Rectangle 15"/>
          <p:cNvSpPr>
            <a:spLocks noGrp="1" noChangeArrowheads="1"/>
          </p:cNvSpPr>
          <p:nvPr>
            <p:ph type="ftr" sz="quarter" idx="3"/>
          </p:nvPr>
        </p:nvSpPr>
        <p:spPr bwMode="auto">
          <a:xfrm>
            <a:off x="457200" y="6430963"/>
            <a:ext cx="1793875" cy="1889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lnSpc>
                <a:spcPct val="100000"/>
              </a:lnSpc>
              <a:defRPr sz="700" smtClean="0">
                <a:solidFill>
                  <a:schemeClr val="tx1"/>
                </a:solidFill>
              </a:defRPr>
            </a:lvl1p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4031808405"/>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hf sldNum="0" hdr="0" dt="0"/>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344488" indent="-344488" algn="l" rtl="0" eaLnBrk="1" fontAlgn="base" hangingPunct="1">
        <a:lnSpc>
          <a:spcPct val="95000"/>
        </a:lnSpc>
        <a:spcBef>
          <a:spcPts val="0"/>
        </a:spcBef>
        <a:spcAft>
          <a:spcPts val="600"/>
        </a:spcAft>
        <a:buFont typeface="Arial" pitchFamily="34" charset="0"/>
        <a:buChar char="–"/>
        <a:defRPr sz="2400">
          <a:solidFill>
            <a:schemeClr val="tx1"/>
          </a:solidFill>
          <a:latin typeface="+mn-lt"/>
          <a:ea typeface="+mn-ea"/>
          <a:cs typeface="+mn-cs"/>
        </a:defRPr>
      </a:lvl1pPr>
      <a:lvl2pPr marL="620713" indent="-233363" algn="l" rtl="0" eaLnBrk="1" fontAlgn="base" hangingPunct="1">
        <a:lnSpc>
          <a:spcPct val="95000"/>
        </a:lnSpc>
        <a:spcBef>
          <a:spcPts val="0"/>
        </a:spcBef>
        <a:spcAft>
          <a:spcPts val="600"/>
        </a:spcAft>
        <a:buFont typeface="Arial" pitchFamily="34" charset="0"/>
        <a:buChar char="•"/>
        <a:defRPr sz="2000">
          <a:solidFill>
            <a:schemeClr val="tx1"/>
          </a:solidFill>
          <a:latin typeface="+mn-lt"/>
        </a:defRPr>
      </a:lvl2pPr>
      <a:lvl3pPr marL="862013" indent="-231775" algn="l" rtl="0" eaLnBrk="1" fontAlgn="base" hangingPunct="1">
        <a:lnSpc>
          <a:spcPct val="95000"/>
        </a:lnSpc>
        <a:spcBef>
          <a:spcPts val="0"/>
        </a:spcBef>
        <a:spcAft>
          <a:spcPts val="600"/>
        </a:spcAft>
        <a:buFont typeface="Arial" pitchFamily="34" charset="0"/>
        <a:buChar char="–"/>
        <a:defRPr>
          <a:solidFill>
            <a:schemeClr val="tx1"/>
          </a:solidFill>
          <a:latin typeface="+mn-lt"/>
        </a:defRPr>
      </a:lvl3pPr>
      <a:lvl4pPr marL="1087438" indent="-239713" algn="l" rtl="0" eaLnBrk="1" fontAlgn="base" hangingPunct="1">
        <a:lnSpc>
          <a:spcPct val="95000"/>
        </a:lnSpc>
        <a:spcBef>
          <a:spcPts val="0"/>
        </a:spcBef>
        <a:spcAft>
          <a:spcPts val="600"/>
        </a:spcAft>
        <a:buFont typeface="Arial" pitchFamily="34" charset="0"/>
        <a:buChar char="•"/>
        <a:defRPr sz="1600">
          <a:solidFill>
            <a:schemeClr val="tx1"/>
          </a:solidFill>
          <a:latin typeface="+mn-lt"/>
        </a:defRPr>
      </a:lvl4pPr>
      <a:lvl5pPr marL="1258888" indent="-173038" algn="l" rtl="0" eaLnBrk="1" fontAlgn="base" hangingPunct="1">
        <a:lnSpc>
          <a:spcPct val="95000"/>
        </a:lnSpc>
        <a:spcBef>
          <a:spcPts val="0"/>
        </a:spcBef>
        <a:spcAft>
          <a:spcPts val="600"/>
        </a:spcAft>
        <a:buChar char="»"/>
        <a:defRPr sz="1400" baseline="0">
          <a:solidFill>
            <a:schemeClr val="tx1"/>
          </a:solidFill>
          <a:latin typeface="+mn-lt"/>
        </a:defRPr>
      </a:lvl5pPr>
      <a:lvl6pPr marL="2514600" indent="-228600" algn="l" rtl="0" eaLnBrk="1" fontAlgn="base" hangingPunct="1">
        <a:lnSpc>
          <a:spcPct val="95000"/>
        </a:lnSpc>
        <a:spcBef>
          <a:spcPct val="10000"/>
        </a:spcBef>
        <a:spcAft>
          <a:spcPct val="0"/>
        </a:spcAft>
        <a:buChar char="»"/>
        <a:defRPr sz="1600">
          <a:solidFill>
            <a:schemeClr val="tx1"/>
          </a:solidFill>
          <a:latin typeface="+mn-lt"/>
        </a:defRPr>
      </a:lvl6pPr>
      <a:lvl7pPr marL="2971800" indent="-228600" algn="l" rtl="0" eaLnBrk="1" fontAlgn="base" hangingPunct="1">
        <a:lnSpc>
          <a:spcPct val="95000"/>
        </a:lnSpc>
        <a:spcBef>
          <a:spcPct val="10000"/>
        </a:spcBef>
        <a:spcAft>
          <a:spcPct val="0"/>
        </a:spcAft>
        <a:buChar char="»"/>
        <a:defRPr sz="1600">
          <a:solidFill>
            <a:schemeClr val="tx1"/>
          </a:solidFill>
          <a:latin typeface="+mn-lt"/>
        </a:defRPr>
      </a:lvl7pPr>
      <a:lvl8pPr marL="3429000" indent="-228600" algn="l" rtl="0" eaLnBrk="1" fontAlgn="base" hangingPunct="1">
        <a:lnSpc>
          <a:spcPct val="95000"/>
        </a:lnSpc>
        <a:spcBef>
          <a:spcPct val="10000"/>
        </a:spcBef>
        <a:spcAft>
          <a:spcPct val="0"/>
        </a:spcAft>
        <a:buChar char="»"/>
        <a:defRPr sz="1600">
          <a:solidFill>
            <a:schemeClr val="tx1"/>
          </a:solidFill>
          <a:latin typeface="+mn-lt"/>
        </a:defRPr>
      </a:lvl8pPr>
      <a:lvl9pPr marL="3886200" indent="-228600" algn="l" rtl="0" eaLnBrk="1" fontAlgn="base" hangingPunct="1">
        <a:lnSpc>
          <a:spcPct val="95000"/>
        </a:lnSpc>
        <a:spcBef>
          <a:spcPct val="1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p:txBody>
          <a:bodyPr/>
          <a:lstStyle/>
          <a:p>
            <a:pPr eaLnBrk="1" hangingPunct="1"/>
            <a:r>
              <a:rPr lang="en-US" dirty="0" smtClean="0">
                <a:latin typeface="Times New Roman" pitchFamily="18" charset="0"/>
                <a:cs typeface="Times New Roman" pitchFamily="18" charset="0"/>
              </a:rPr>
              <a:t>Career Development Awareness</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1459219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i="1" kern="0" dirty="0" smtClean="0">
                <a:latin typeface="+mj-lt"/>
                <a:ea typeface="Geneva"/>
                <a:cs typeface="+mj-cs"/>
              </a:rPr>
              <a:t>Agenda</a:t>
            </a:r>
            <a:endParaRPr lang="en-US" i="1" kern="0" dirty="0">
              <a:latin typeface="+mj-lt"/>
              <a:ea typeface="Geneva"/>
              <a:cs typeface="+mj-cs"/>
            </a:endParaRPr>
          </a:p>
        </p:txBody>
      </p:sp>
      <p:sp>
        <p:nvSpPr>
          <p:cNvPr id="2" name="Footer Placeholder 1"/>
          <p:cNvSpPr>
            <a:spLocks noGrp="1"/>
          </p:cNvSpPr>
          <p:nvPr>
            <p:ph type="ftr" sz="quarter" idx="10"/>
          </p:nvPr>
        </p:nvSpPr>
        <p:spPr/>
        <p:txBody>
          <a:bodyPr/>
          <a:lstStyle/>
          <a:p>
            <a:pPr>
              <a:defRPr/>
            </a:pPr>
            <a:r>
              <a:rPr lang="en-US">
                <a:solidFill>
                  <a:srgbClr val="000000"/>
                </a:solidFill>
              </a:rPr>
              <a:t>© The Employee Engagement Group 2011  All Rights Reserved</a:t>
            </a:r>
            <a:endParaRPr lang="en-US" sz="700" dirty="0">
              <a:solidFill>
                <a:srgbClr val="00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42600096"/>
              </p:ext>
            </p:extLst>
          </p:nvPr>
        </p:nvGraphicFramePr>
        <p:xfrm>
          <a:off x="381000" y="1295400"/>
          <a:ext cx="8229600" cy="3657600"/>
        </p:xfrm>
        <a:graphic>
          <a:graphicData uri="http://schemas.openxmlformats.org/drawingml/2006/table">
            <a:tbl>
              <a:tblPr firstRow="1" bandRow="1">
                <a:tableStyleId>{5C22544A-7EE6-4342-B048-85BDC9FD1C3A}</a:tableStyleId>
              </a:tblPr>
              <a:tblGrid>
                <a:gridCol w="1905000"/>
                <a:gridCol w="6324600"/>
              </a:tblGrid>
              <a:tr h="394335">
                <a:tc>
                  <a:txBody>
                    <a:bodyPr/>
                    <a:lstStyle/>
                    <a:p>
                      <a:pPr algn="ctr"/>
                      <a:r>
                        <a:rPr lang="en-US" sz="2400" u="sng" dirty="0" smtClean="0">
                          <a:solidFill>
                            <a:schemeClr val="tx1"/>
                          </a:solidFill>
                        </a:rPr>
                        <a:t>Time</a:t>
                      </a:r>
                      <a:endParaRPr lang="en-US" sz="2400" u="sng" dirty="0">
                        <a:solidFill>
                          <a:schemeClr val="tx1"/>
                        </a:solidFill>
                      </a:endParaRPr>
                    </a:p>
                  </a:txBody>
                  <a:tcPr>
                    <a:noFill/>
                  </a:tcPr>
                </a:tc>
                <a:tc>
                  <a:txBody>
                    <a:bodyPr/>
                    <a:lstStyle/>
                    <a:p>
                      <a:pPr algn="ctr"/>
                      <a:r>
                        <a:rPr lang="en-US" sz="2400" u="sng" dirty="0" smtClean="0">
                          <a:solidFill>
                            <a:schemeClr val="tx1"/>
                          </a:solidFill>
                        </a:rPr>
                        <a:t>Topic</a:t>
                      </a:r>
                      <a:endParaRPr lang="en-US" sz="2400" u="sng" dirty="0">
                        <a:solidFill>
                          <a:schemeClr val="tx1"/>
                        </a:solidFill>
                      </a:endParaRPr>
                    </a:p>
                  </a:txBody>
                  <a:tcPr>
                    <a:noFill/>
                  </a:tcPr>
                </a:tc>
              </a:tr>
              <a:tr h="370840">
                <a:tc>
                  <a:txBody>
                    <a:bodyPr/>
                    <a:lstStyle/>
                    <a:p>
                      <a:r>
                        <a:rPr lang="en-US" sz="2400" dirty="0" smtClean="0">
                          <a:solidFill>
                            <a:schemeClr val="tx1"/>
                          </a:solidFill>
                        </a:rPr>
                        <a:t>00:00</a:t>
                      </a:r>
                      <a:endParaRPr lang="en-US" sz="2400" dirty="0">
                        <a:solidFill>
                          <a:schemeClr val="tx1"/>
                        </a:solidFill>
                      </a:endParaRPr>
                    </a:p>
                  </a:txBody>
                  <a:tcPr>
                    <a:noFill/>
                  </a:tcPr>
                </a:tc>
                <a:tc>
                  <a:txBody>
                    <a:bodyPr/>
                    <a:lstStyle/>
                    <a:p>
                      <a:r>
                        <a:rPr lang="en-US" sz="2400" dirty="0" smtClean="0">
                          <a:solidFill>
                            <a:schemeClr val="tx1"/>
                          </a:solidFill>
                        </a:rPr>
                        <a:t>Introductions</a:t>
                      </a:r>
                      <a:endParaRPr lang="en-US" sz="2400" dirty="0">
                        <a:solidFill>
                          <a:schemeClr val="tx1"/>
                        </a:solidFill>
                      </a:endParaRPr>
                    </a:p>
                  </a:txBody>
                  <a:tcPr>
                    <a:noFill/>
                  </a:tcPr>
                </a:tc>
              </a:tr>
              <a:tr h="370840">
                <a:tc>
                  <a:txBody>
                    <a:bodyPr/>
                    <a:lstStyle/>
                    <a:p>
                      <a:r>
                        <a:rPr lang="en-US" sz="2400" dirty="0" smtClean="0">
                          <a:solidFill>
                            <a:schemeClr val="tx1"/>
                          </a:solidFill>
                        </a:rPr>
                        <a:t>00:00</a:t>
                      </a:r>
                      <a:endParaRPr lang="en-US" sz="2400" dirty="0">
                        <a:solidFill>
                          <a:schemeClr val="tx1"/>
                        </a:solidFill>
                      </a:endParaRPr>
                    </a:p>
                  </a:txBody>
                  <a:tcPr>
                    <a:noFill/>
                  </a:tcPr>
                </a:tc>
                <a:tc>
                  <a:txBody>
                    <a:bodyPr/>
                    <a:lstStyle/>
                    <a:p>
                      <a:r>
                        <a:rPr lang="en-US" sz="2400" smtClean="0">
                          <a:solidFill>
                            <a:schemeClr val="tx1"/>
                          </a:solidFill>
                        </a:rPr>
                        <a:t>Topic title</a:t>
                      </a:r>
                      <a:endParaRPr lang="en-US" sz="2400" dirty="0">
                        <a:solidFill>
                          <a:schemeClr val="tx1"/>
                        </a:solidFill>
                      </a:endParaRPr>
                    </a:p>
                  </a:txBody>
                  <a:tcPr>
                    <a:noFill/>
                  </a:tcPr>
                </a:tc>
              </a:tr>
              <a:tr h="370840">
                <a:tc>
                  <a:txBody>
                    <a:bodyPr/>
                    <a:lstStyle/>
                    <a:p>
                      <a:r>
                        <a:rPr lang="en-US" sz="2400" dirty="0" smtClean="0">
                          <a:solidFill>
                            <a:schemeClr val="tx1"/>
                          </a:solidFill>
                        </a:rPr>
                        <a:t>00:00</a:t>
                      </a:r>
                      <a:endParaRPr lang="en-US" sz="2400" dirty="0">
                        <a:solidFill>
                          <a:schemeClr val="tx1"/>
                        </a:solidFill>
                      </a:endParaRPr>
                    </a:p>
                  </a:txBody>
                  <a:tcPr>
                    <a:noFill/>
                  </a:tcPr>
                </a:tc>
                <a:tc>
                  <a:txBody>
                    <a:bodyPr/>
                    <a:lstStyle/>
                    <a:p>
                      <a:r>
                        <a:rPr lang="en-US" sz="2400" smtClean="0">
                          <a:solidFill>
                            <a:schemeClr val="tx1"/>
                          </a:solidFill>
                        </a:rPr>
                        <a:t>Topic title</a:t>
                      </a:r>
                      <a:endParaRPr lang="en-US" sz="2400" dirty="0">
                        <a:solidFill>
                          <a:schemeClr val="tx1"/>
                        </a:solidFill>
                      </a:endParaRPr>
                    </a:p>
                  </a:txBody>
                  <a:tcPr>
                    <a:noFill/>
                  </a:tcPr>
                </a:tc>
              </a:tr>
              <a:tr h="370840">
                <a:tc>
                  <a:txBody>
                    <a:bodyPr/>
                    <a:lstStyle/>
                    <a:p>
                      <a:r>
                        <a:rPr lang="en-US" sz="2400" dirty="0" smtClean="0">
                          <a:solidFill>
                            <a:schemeClr val="tx1"/>
                          </a:solidFill>
                        </a:rPr>
                        <a:t>00:00</a:t>
                      </a:r>
                      <a:endParaRPr lang="en-US" sz="2400" dirty="0">
                        <a:solidFill>
                          <a:schemeClr val="tx1"/>
                        </a:solidFill>
                      </a:endParaRPr>
                    </a:p>
                  </a:txBody>
                  <a:tcPr>
                    <a:noFill/>
                  </a:tcPr>
                </a:tc>
                <a:tc>
                  <a:txBody>
                    <a:bodyPr/>
                    <a:lstStyle/>
                    <a:p>
                      <a:r>
                        <a:rPr lang="en-US" sz="2400" smtClean="0">
                          <a:solidFill>
                            <a:schemeClr val="tx1"/>
                          </a:solidFill>
                        </a:rPr>
                        <a:t>Topic title</a:t>
                      </a:r>
                      <a:endParaRPr lang="en-US" sz="2400" dirty="0">
                        <a:solidFill>
                          <a:schemeClr val="tx1"/>
                        </a:solidFill>
                      </a:endParaRPr>
                    </a:p>
                  </a:txBody>
                  <a:tcPr>
                    <a:noFill/>
                  </a:tcPr>
                </a:tc>
              </a:tr>
              <a:tr h="370840">
                <a:tc>
                  <a:txBody>
                    <a:bodyPr/>
                    <a:lstStyle/>
                    <a:p>
                      <a:r>
                        <a:rPr lang="en-US" sz="2400" dirty="0" smtClean="0">
                          <a:solidFill>
                            <a:schemeClr val="tx1"/>
                          </a:solidFill>
                        </a:rPr>
                        <a:t>00:00</a:t>
                      </a:r>
                      <a:endParaRPr lang="en-US" sz="2400" dirty="0">
                        <a:solidFill>
                          <a:schemeClr val="tx1"/>
                        </a:solidFill>
                      </a:endParaRPr>
                    </a:p>
                  </a:txBody>
                  <a:tcPr>
                    <a:noFill/>
                  </a:tcPr>
                </a:tc>
                <a:tc>
                  <a:txBody>
                    <a:bodyPr/>
                    <a:lstStyle/>
                    <a:p>
                      <a:r>
                        <a:rPr lang="en-US" sz="2400" smtClean="0">
                          <a:solidFill>
                            <a:schemeClr val="tx1"/>
                          </a:solidFill>
                        </a:rPr>
                        <a:t>Topic title</a:t>
                      </a:r>
                      <a:endParaRPr lang="en-US" sz="2400" dirty="0">
                        <a:solidFill>
                          <a:schemeClr val="tx1"/>
                        </a:solidFill>
                      </a:endParaRPr>
                    </a:p>
                  </a:txBody>
                  <a:tcPr>
                    <a:noFill/>
                  </a:tcPr>
                </a:tc>
              </a:tr>
              <a:tr h="370840">
                <a:tc>
                  <a:txBody>
                    <a:bodyPr/>
                    <a:lstStyle/>
                    <a:p>
                      <a:r>
                        <a:rPr lang="en-US" sz="2400" dirty="0" smtClean="0">
                          <a:solidFill>
                            <a:schemeClr val="tx1"/>
                          </a:solidFill>
                        </a:rPr>
                        <a:t>00:00</a:t>
                      </a:r>
                      <a:endParaRPr lang="en-US" sz="2400" dirty="0">
                        <a:solidFill>
                          <a:schemeClr val="tx1"/>
                        </a:solidFill>
                      </a:endParaRPr>
                    </a:p>
                  </a:txBody>
                  <a:tcPr>
                    <a:noFill/>
                  </a:tcPr>
                </a:tc>
                <a:tc>
                  <a:txBody>
                    <a:bodyPr/>
                    <a:lstStyle/>
                    <a:p>
                      <a:r>
                        <a:rPr lang="en-US" sz="2400" smtClean="0">
                          <a:solidFill>
                            <a:schemeClr val="tx1"/>
                          </a:solidFill>
                        </a:rPr>
                        <a:t>Topic title</a:t>
                      </a:r>
                      <a:endParaRPr lang="en-US" sz="2400" dirty="0">
                        <a:solidFill>
                          <a:schemeClr val="tx1"/>
                        </a:solidFill>
                      </a:endParaRPr>
                    </a:p>
                  </a:txBody>
                  <a:tcPr>
                    <a:noFill/>
                  </a:tcPr>
                </a:tc>
              </a:tr>
              <a:tr h="370840">
                <a:tc>
                  <a:txBody>
                    <a:bodyPr/>
                    <a:lstStyle/>
                    <a:p>
                      <a:r>
                        <a:rPr lang="en-US" sz="2400" dirty="0" smtClean="0">
                          <a:solidFill>
                            <a:schemeClr val="tx1"/>
                          </a:solidFill>
                        </a:rPr>
                        <a:t>00:00</a:t>
                      </a:r>
                      <a:endParaRPr lang="en-US" sz="2400" dirty="0">
                        <a:solidFill>
                          <a:schemeClr val="tx1"/>
                        </a:solidFill>
                      </a:endParaRPr>
                    </a:p>
                  </a:txBody>
                  <a:tcPr>
                    <a:noFill/>
                  </a:tcPr>
                </a:tc>
                <a:tc>
                  <a:txBody>
                    <a:bodyPr/>
                    <a:lstStyle/>
                    <a:p>
                      <a:r>
                        <a:rPr lang="en-US" sz="2400" dirty="0" smtClean="0">
                          <a:solidFill>
                            <a:schemeClr val="tx1"/>
                          </a:solidFill>
                        </a:rPr>
                        <a:t>End of Session</a:t>
                      </a:r>
                      <a:endParaRPr lang="en-US" sz="2400" dirty="0">
                        <a:solidFill>
                          <a:schemeClr val="tx1"/>
                        </a:solidFill>
                      </a:endParaRPr>
                    </a:p>
                  </a:txBody>
                  <a:tcPr>
                    <a:noFill/>
                  </a:tcPr>
                </a:tc>
              </a:tr>
            </a:tbl>
          </a:graphicData>
        </a:graphic>
      </p:graphicFrame>
    </p:spTree>
    <p:extLst>
      <p:ext uri="{BB962C8B-B14F-4D97-AF65-F5344CB8AC3E}">
        <p14:creationId xmlns:p14="http://schemas.microsoft.com/office/powerpoint/2010/main" val="40348290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i="1" kern="0" dirty="0" smtClean="0">
                <a:latin typeface="+mj-lt"/>
                <a:ea typeface="Geneva"/>
                <a:cs typeface="+mj-cs"/>
              </a:rPr>
              <a:t>Workshop Objectives</a:t>
            </a:r>
            <a:endParaRPr lang="en-US" i="1" kern="0" dirty="0">
              <a:latin typeface="+mj-lt"/>
              <a:ea typeface="Geneva"/>
              <a:cs typeface="+mj-cs"/>
            </a:endParaRPr>
          </a:p>
        </p:txBody>
      </p:sp>
      <p:sp>
        <p:nvSpPr>
          <p:cNvPr id="4" name="Content Placeholder 3"/>
          <p:cNvSpPr>
            <a:spLocks noGrp="1"/>
          </p:cNvSpPr>
          <p:nvPr>
            <p:ph idx="1"/>
          </p:nvPr>
        </p:nvSpPr>
        <p:spPr>
          <a:xfrm>
            <a:off x="457200" y="1143000"/>
            <a:ext cx="8229600" cy="5181600"/>
          </a:xfrm>
        </p:spPr>
        <p:txBody>
          <a:bodyPr/>
          <a:lstStyle/>
          <a:p>
            <a:pPr marL="0" indent="0">
              <a:buNone/>
            </a:pPr>
            <a:r>
              <a:rPr lang="en-US" dirty="0" smtClean="0"/>
              <a:t>At the end of this training…</a:t>
            </a:r>
          </a:p>
          <a:p>
            <a:r>
              <a:rPr lang="en-US" dirty="0" smtClean="0"/>
              <a:t>[objective #1]</a:t>
            </a:r>
            <a:endParaRPr lang="en-US" dirty="0"/>
          </a:p>
        </p:txBody>
      </p:sp>
      <p:sp>
        <p:nvSpPr>
          <p:cNvPr id="2" name="Footer Placeholder 1"/>
          <p:cNvSpPr>
            <a:spLocks noGrp="1"/>
          </p:cNvSpPr>
          <p:nvPr>
            <p:ph type="ftr" sz="quarter" idx="10"/>
          </p:nvPr>
        </p:nvSpPr>
        <p:spPr/>
        <p:txBody>
          <a:bodyPr/>
          <a:lstStyle/>
          <a:p>
            <a:pPr>
              <a:defRPr/>
            </a:pPr>
            <a:r>
              <a:rPr lang="en-US">
                <a:solidFill>
                  <a:srgbClr val="000000"/>
                </a:solidFill>
              </a:rPr>
              <a:t>© The Employee Engagement Group 2011  All Rights Reserved</a:t>
            </a:r>
            <a:endParaRPr lang="en-US" sz="700" dirty="0">
              <a:solidFill>
                <a:srgbClr val="000000"/>
              </a:solidFill>
            </a:endParaRPr>
          </a:p>
        </p:txBody>
      </p:sp>
    </p:spTree>
    <p:extLst>
      <p:ext uri="{BB962C8B-B14F-4D97-AF65-F5344CB8AC3E}">
        <p14:creationId xmlns:p14="http://schemas.microsoft.com/office/powerpoint/2010/main" val="42030571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a:xfrm>
            <a:off x="433388" y="842963"/>
            <a:ext cx="8229600" cy="1176337"/>
          </a:xfrm>
        </p:spPr>
        <p:txBody>
          <a:bodyPr/>
          <a:lstStyle/>
          <a:p>
            <a:r>
              <a:rPr lang="en-US" dirty="0"/>
              <a:t>Career Development Awareness Training</a:t>
            </a:r>
          </a:p>
        </p:txBody>
      </p:sp>
      <p:sp>
        <p:nvSpPr>
          <p:cNvPr id="880643" name="Rectangle 3"/>
          <p:cNvSpPr>
            <a:spLocks noGrp="1" noChangeArrowheads="1"/>
          </p:cNvSpPr>
          <p:nvPr>
            <p:ph type="body" idx="1"/>
          </p:nvPr>
        </p:nvSpPr>
        <p:spPr>
          <a:xfrm>
            <a:off x="690563" y="2124075"/>
            <a:ext cx="7886700" cy="4305300"/>
          </a:xfrm>
        </p:spPr>
        <p:txBody>
          <a:bodyPr/>
          <a:lstStyle/>
          <a:p>
            <a:pPr>
              <a:lnSpc>
                <a:spcPct val="80000"/>
              </a:lnSpc>
              <a:buFont typeface="Arial" charset="0"/>
              <a:buNone/>
            </a:pPr>
            <a:r>
              <a:rPr lang="en-US" dirty="0"/>
              <a:t>Goals:</a:t>
            </a:r>
          </a:p>
          <a:p>
            <a:pPr>
              <a:lnSpc>
                <a:spcPct val="80000"/>
              </a:lnSpc>
            </a:pPr>
            <a:r>
              <a:rPr lang="en-US" dirty="0"/>
              <a:t>Introduce vertical and lattice career tracks</a:t>
            </a:r>
          </a:p>
          <a:p>
            <a:pPr>
              <a:lnSpc>
                <a:spcPct val="80000"/>
              </a:lnSpc>
            </a:pPr>
            <a:r>
              <a:rPr lang="en-US" dirty="0"/>
              <a:t>Introduce the benefits of job realignment and job enrichment</a:t>
            </a:r>
          </a:p>
          <a:p>
            <a:pPr>
              <a:lnSpc>
                <a:spcPct val="80000"/>
              </a:lnSpc>
            </a:pPr>
            <a:r>
              <a:rPr lang="en-US" dirty="0"/>
              <a:t>Emphasize career movement based on performance and potential, vs. longevity and entitlement</a:t>
            </a:r>
          </a:p>
          <a:p>
            <a:pPr>
              <a:lnSpc>
                <a:spcPct val="80000"/>
              </a:lnSpc>
            </a:pPr>
            <a:r>
              <a:rPr lang="en-US" dirty="0"/>
              <a:t>Provide ideas for driving your own career development   </a:t>
            </a:r>
          </a:p>
          <a:p>
            <a:pPr>
              <a:lnSpc>
                <a:spcPct val="80000"/>
              </a:lnSpc>
            </a:pPr>
            <a:r>
              <a:rPr lang="en-US" dirty="0"/>
              <a:t>Increase understanding of different ways to learn and develop yourself</a:t>
            </a:r>
          </a:p>
          <a:p>
            <a:pPr>
              <a:lnSpc>
                <a:spcPct val="80000"/>
              </a:lnSpc>
            </a:pPr>
            <a:endParaRPr lang="en-US" sz="2000" dirty="0">
              <a:solidFill>
                <a:srgbClr val="FF3300"/>
              </a:solidFill>
            </a:endParaRP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826956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7" name="Rectangle 3"/>
          <p:cNvSpPr>
            <a:spLocks noGrp="1" noChangeArrowheads="1"/>
          </p:cNvSpPr>
          <p:nvPr>
            <p:ph type="body" idx="1"/>
          </p:nvPr>
        </p:nvSpPr>
        <p:spPr>
          <a:xfrm>
            <a:off x="795338" y="1828800"/>
            <a:ext cx="7886700" cy="3419061"/>
          </a:xfrm>
        </p:spPr>
        <p:txBody>
          <a:bodyPr/>
          <a:lstStyle/>
          <a:p>
            <a:r>
              <a:rPr lang="en-US" dirty="0"/>
              <a:t>Define employee profile</a:t>
            </a:r>
          </a:p>
          <a:p>
            <a:r>
              <a:rPr lang="en-US" dirty="0"/>
              <a:t>Define vertical and lattice paths</a:t>
            </a:r>
          </a:p>
          <a:p>
            <a:r>
              <a:rPr lang="en-US" dirty="0"/>
              <a:t>Define job enrichment assignments</a:t>
            </a:r>
          </a:p>
          <a:p>
            <a:r>
              <a:rPr lang="en-US" dirty="0"/>
              <a:t>Define job realignment options</a:t>
            </a:r>
          </a:p>
          <a:p>
            <a:r>
              <a:rPr lang="en-US" dirty="0"/>
              <a:t>Discuss classification hierarchy</a:t>
            </a:r>
          </a:p>
          <a:p>
            <a:r>
              <a:rPr lang="en-US" dirty="0"/>
              <a:t>Review steps to identify your career goals and developmental needs</a:t>
            </a:r>
          </a:p>
          <a:p>
            <a:r>
              <a:rPr lang="en-US" dirty="0"/>
              <a:t>Discuss internal and external learning and development opportunities  </a:t>
            </a:r>
          </a:p>
          <a:p>
            <a:r>
              <a:rPr lang="en-US" dirty="0"/>
              <a:t>Take responsibility! Next steps</a:t>
            </a:r>
          </a:p>
          <a:p>
            <a:endParaRPr lang="en-US" sz="2000" dirty="0"/>
          </a:p>
        </p:txBody>
      </p:sp>
      <p:sp>
        <p:nvSpPr>
          <p:cNvPr id="881666" name="Rectangle 2"/>
          <p:cNvSpPr>
            <a:spLocks noGrp="1" noChangeArrowheads="1"/>
          </p:cNvSpPr>
          <p:nvPr>
            <p:ph type="title"/>
          </p:nvPr>
        </p:nvSpPr>
        <p:spPr>
          <a:xfrm>
            <a:off x="433388" y="728663"/>
            <a:ext cx="8229600" cy="1176337"/>
          </a:xfrm>
        </p:spPr>
        <p:txBody>
          <a:bodyPr/>
          <a:lstStyle/>
          <a:p>
            <a:r>
              <a:rPr lang="en-US" dirty="0"/>
              <a:t>Overview</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528550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title"/>
          </p:nvPr>
        </p:nvSpPr>
        <p:spPr>
          <a:xfrm>
            <a:off x="371475" y="300038"/>
            <a:ext cx="8229600" cy="719137"/>
          </a:xfrm>
        </p:spPr>
        <p:txBody>
          <a:bodyPr/>
          <a:lstStyle/>
          <a:p>
            <a:r>
              <a:rPr lang="en-US" dirty="0"/>
              <a:t>Employee B.E.S.T. Profile</a:t>
            </a:r>
          </a:p>
        </p:txBody>
      </p:sp>
      <p:sp>
        <p:nvSpPr>
          <p:cNvPr id="882691" name="Rectangle 3"/>
          <p:cNvSpPr>
            <a:spLocks noGrp="1" noChangeArrowheads="1"/>
          </p:cNvSpPr>
          <p:nvPr>
            <p:ph type="body" sz="half" idx="1"/>
          </p:nvPr>
        </p:nvSpPr>
        <p:spPr>
          <a:xfrm>
            <a:off x="448952" y="1654843"/>
            <a:ext cx="4032607" cy="3771900"/>
          </a:xfrm>
        </p:spPr>
        <p:txBody>
          <a:bodyPr/>
          <a:lstStyle/>
          <a:p>
            <a:pPr>
              <a:spcAft>
                <a:spcPts val="1200"/>
              </a:spcAft>
            </a:pPr>
            <a:r>
              <a:rPr lang="en-US" sz="2000" dirty="0"/>
              <a:t>Technical, professional, business, interpersonal, and leadership</a:t>
            </a:r>
          </a:p>
          <a:p>
            <a:pPr>
              <a:spcAft>
                <a:spcPts val="1200"/>
              </a:spcAft>
            </a:pPr>
            <a:r>
              <a:rPr lang="en-US" sz="2000" dirty="0"/>
              <a:t>Can be learned/</a:t>
            </a:r>
            <a:br>
              <a:rPr lang="en-US" sz="2000" dirty="0"/>
            </a:br>
            <a:r>
              <a:rPr lang="en-US" sz="2000" dirty="0"/>
              <a:t>developed</a:t>
            </a:r>
          </a:p>
          <a:p>
            <a:pPr>
              <a:spcAft>
                <a:spcPts val="1200"/>
              </a:spcAft>
            </a:pPr>
            <a:r>
              <a:rPr lang="en-US" sz="2000" dirty="0"/>
              <a:t>On-the-job assignments, coaching, &amp; training are essential</a:t>
            </a:r>
          </a:p>
        </p:txBody>
      </p:sp>
      <p:sp>
        <p:nvSpPr>
          <p:cNvPr id="882692" name="Rectangle 4"/>
          <p:cNvSpPr>
            <a:spLocks noChangeArrowheads="1"/>
          </p:cNvSpPr>
          <p:nvPr/>
        </p:nvSpPr>
        <p:spPr bwMode="auto">
          <a:xfrm>
            <a:off x="547688" y="1219200"/>
            <a:ext cx="2900362" cy="566738"/>
          </a:xfrm>
          <a:prstGeom prst="rect">
            <a:avLst/>
          </a:prstGeom>
          <a:noFill/>
          <a:ln w="12700">
            <a:noFill/>
            <a:miter lim="800000"/>
            <a:headEnd/>
            <a:tailEnd/>
          </a:ln>
          <a:effectLst/>
        </p:spPr>
        <p:txBody>
          <a:bodyPr lIns="90488" tIns="44450" rIns="90488" bIns="44450"/>
          <a:lstStyle/>
          <a:p>
            <a:r>
              <a:rPr lang="en-US" sz="2000" b="1" u="sng">
                <a:solidFill>
                  <a:srgbClr val="2B4C7D"/>
                </a:solidFill>
              </a:rPr>
              <a:t>Experience/Skills</a:t>
            </a:r>
            <a:endParaRPr lang="en-US" sz="2000" b="1">
              <a:solidFill>
                <a:srgbClr val="2B4C7D"/>
              </a:solidFill>
            </a:endParaRPr>
          </a:p>
        </p:txBody>
      </p:sp>
      <p:sp>
        <p:nvSpPr>
          <p:cNvPr id="882693" name="Rectangle 5"/>
          <p:cNvSpPr>
            <a:spLocks noChangeArrowheads="1"/>
          </p:cNvSpPr>
          <p:nvPr/>
        </p:nvSpPr>
        <p:spPr bwMode="auto">
          <a:xfrm>
            <a:off x="4591050" y="1571625"/>
            <a:ext cx="4296276" cy="3771900"/>
          </a:xfrm>
          <a:prstGeom prst="rect">
            <a:avLst/>
          </a:prstGeom>
          <a:noFill/>
          <a:ln w="12700">
            <a:noFill/>
            <a:miter lim="800000"/>
            <a:headEnd/>
            <a:tailEnd/>
          </a:ln>
          <a:effectLst/>
        </p:spPr>
        <p:txBody>
          <a:bodyPr lIns="90488" tIns="44450" rIns="90488" bIns="44450"/>
          <a:lstStyle/>
          <a:p>
            <a:pPr marL="344488" indent="-344488" algn="l">
              <a:lnSpc>
                <a:spcPct val="90000"/>
              </a:lnSpc>
              <a:spcBef>
                <a:spcPct val="55000"/>
              </a:spcBef>
              <a:buFont typeface="Arial" charset="0"/>
              <a:buChar char="–"/>
            </a:pPr>
            <a:r>
              <a:rPr lang="en-US" dirty="0">
                <a:solidFill>
                  <a:schemeClr val="tx1"/>
                </a:solidFill>
              </a:rPr>
              <a:t>How we interact with others </a:t>
            </a:r>
          </a:p>
          <a:p>
            <a:pPr marL="344488" indent="-344488" algn="l">
              <a:lnSpc>
                <a:spcPct val="90000"/>
              </a:lnSpc>
              <a:spcBef>
                <a:spcPct val="55000"/>
              </a:spcBef>
              <a:buFont typeface="Arial" charset="0"/>
              <a:buChar char="–"/>
            </a:pPr>
            <a:r>
              <a:rPr lang="en-US" dirty="0">
                <a:solidFill>
                  <a:schemeClr val="tx1"/>
                </a:solidFill>
              </a:rPr>
              <a:t>Values/Motivators</a:t>
            </a:r>
          </a:p>
          <a:p>
            <a:pPr marL="344488" indent="-344488" algn="l">
              <a:lnSpc>
                <a:spcPct val="90000"/>
              </a:lnSpc>
              <a:spcBef>
                <a:spcPct val="55000"/>
              </a:spcBef>
              <a:buFont typeface="Arial" charset="0"/>
              <a:buChar char="–"/>
            </a:pPr>
            <a:r>
              <a:rPr lang="en-US" dirty="0">
                <a:solidFill>
                  <a:schemeClr val="tx1"/>
                </a:solidFill>
              </a:rPr>
              <a:t>Can be encouraged/</a:t>
            </a:r>
            <a:br>
              <a:rPr lang="en-US" dirty="0">
                <a:solidFill>
                  <a:schemeClr val="tx1"/>
                </a:solidFill>
              </a:rPr>
            </a:br>
            <a:r>
              <a:rPr lang="en-US" dirty="0">
                <a:solidFill>
                  <a:schemeClr val="tx1"/>
                </a:solidFill>
              </a:rPr>
              <a:t>discouraged</a:t>
            </a:r>
          </a:p>
          <a:p>
            <a:pPr marL="344488" indent="-344488" algn="l">
              <a:lnSpc>
                <a:spcPct val="90000"/>
              </a:lnSpc>
              <a:spcBef>
                <a:spcPct val="55000"/>
              </a:spcBef>
              <a:buFont typeface="Arial" charset="0"/>
              <a:buChar char="–"/>
            </a:pPr>
            <a:r>
              <a:rPr lang="en-US" dirty="0">
                <a:solidFill>
                  <a:schemeClr val="tx1"/>
                </a:solidFill>
              </a:rPr>
              <a:t>Personality characteristics</a:t>
            </a:r>
          </a:p>
          <a:p>
            <a:pPr marL="344488" indent="-344488" algn="l">
              <a:lnSpc>
                <a:spcPct val="90000"/>
              </a:lnSpc>
              <a:spcBef>
                <a:spcPct val="55000"/>
              </a:spcBef>
              <a:buFont typeface="Arial" charset="0"/>
              <a:buChar char="–"/>
            </a:pPr>
            <a:r>
              <a:rPr lang="en-US" dirty="0">
                <a:solidFill>
                  <a:schemeClr val="tx1"/>
                </a:solidFill>
              </a:rPr>
              <a:t>Work, management and leadership styles</a:t>
            </a:r>
          </a:p>
        </p:txBody>
      </p:sp>
      <p:sp>
        <p:nvSpPr>
          <p:cNvPr id="882694" name="Rectangle 6"/>
          <p:cNvSpPr>
            <a:spLocks noChangeArrowheads="1"/>
          </p:cNvSpPr>
          <p:nvPr/>
        </p:nvSpPr>
        <p:spPr bwMode="auto">
          <a:xfrm>
            <a:off x="4743450" y="1181100"/>
            <a:ext cx="2824163" cy="490538"/>
          </a:xfrm>
          <a:prstGeom prst="rect">
            <a:avLst/>
          </a:prstGeom>
          <a:noFill/>
          <a:ln w="12700">
            <a:noFill/>
            <a:miter lim="800000"/>
            <a:headEnd/>
            <a:tailEnd/>
          </a:ln>
          <a:effectLst/>
        </p:spPr>
        <p:txBody>
          <a:bodyPr lIns="90488" tIns="44450" rIns="90488" bIns="44450"/>
          <a:lstStyle/>
          <a:p>
            <a:r>
              <a:rPr lang="en-US" sz="2000" b="1" u="sng">
                <a:solidFill>
                  <a:srgbClr val="2B4C7D"/>
                </a:solidFill>
              </a:rPr>
              <a:t>Behaviors/Traits</a:t>
            </a:r>
            <a:endParaRPr lang="en-US" sz="2000" b="1">
              <a:solidFill>
                <a:srgbClr val="2B4C7D"/>
              </a:solidFill>
            </a:endParaRPr>
          </a:p>
        </p:txBody>
      </p:sp>
      <p:sp>
        <p:nvSpPr>
          <p:cNvPr id="882696" name="Freeform 8"/>
          <p:cNvSpPr>
            <a:spLocks/>
          </p:cNvSpPr>
          <p:nvPr/>
        </p:nvSpPr>
        <p:spPr bwMode="auto">
          <a:xfrm>
            <a:off x="2313352" y="5078413"/>
            <a:ext cx="4143011" cy="1503362"/>
          </a:xfrm>
          <a:custGeom>
            <a:avLst/>
            <a:gdLst/>
            <a:ahLst/>
            <a:cxnLst>
              <a:cxn ang="0">
                <a:pos x="0" y="2052"/>
              </a:cxn>
              <a:cxn ang="0">
                <a:pos x="0" y="24"/>
              </a:cxn>
              <a:cxn ang="0">
                <a:pos x="1080" y="24"/>
              </a:cxn>
              <a:cxn ang="0">
                <a:pos x="1404" y="36"/>
              </a:cxn>
              <a:cxn ang="0">
                <a:pos x="1800" y="12"/>
              </a:cxn>
              <a:cxn ang="0">
                <a:pos x="2112" y="24"/>
              </a:cxn>
              <a:cxn ang="0">
                <a:pos x="2976" y="96"/>
              </a:cxn>
              <a:cxn ang="0">
                <a:pos x="3372" y="12"/>
              </a:cxn>
              <a:cxn ang="0">
                <a:pos x="4008" y="0"/>
              </a:cxn>
              <a:cxn ang="0">
                <a:pos x="4908" y="12"/>
              </a:cxn>
              <a:cxn ang="0">
                <a:pos x="4908" y="2052"/>
              </a:cxn>
              <a:cxn ang="0">
                <a:pos x="0" y="2052"/>
              </a:cxn>
            </a:cxnLst>
            <a:rect l="0" t="0" r="r" b="b"/>
            <a:pathLst>
              <a:path w="4908" h="2052">
                <a:moveTo>
                  <a:pt x="0" y="2052"/>
                </a:moveTo>
                <a:lnTo>
                  <a:pt x="0" y="24"/>
                </a:lnTo>
                <a:lnTo>
                  <a:pt x="1080" y="24"/>
                </a:lnTo>
                <a:lnTo>
                  <a:pt x="1404" y="36"/>
                </a:lnTo>
                <a:lnTo>
                  <a:pt x="1800" y="12"/>
                </a:lnTo>
                <a:lnTo>
                  <a:pt x="2112" y="24"/>
                </a:lnTo>
                <a:lnTo>
                  <a:pt x="2976" y="96"/>
                </a:lnTo>
                <a:lnTo>
                  <a:pt x="3372" y="12"/>
                </a:lnTo>
                <a:lnTo>
                  <a:pt x="4008" y="0"/>
                </a:lnTo>
                <a:lnTo>
                  <a:pt x="4908" y="12"/>
                </a:lnTo>
                <a:lnTo>
                  <a:pt x="4908" y="2052"/>
                </a:lnTo>
                <a:lnTo>
                  <a:pt x="0" y="2052"/>
                </a:lnTo>
                <a:close/>
              </a:path>
            </a:pathLst>
          </a:custGeom>
          <a:gradFill rotWithShape="0">
            <a:gsLst>
              <a:gs pos="0">
                <a:srgbClr val="666699"/>
              </a:gs>
              <a:gs pos="50000">
                <a:srgbClr val="666699">
                  <a:gamma/>
                  <a:shade val="46275"/>
                  <a:invGamma/>
                </a:srgbClr>
              </a:gs>
              <a:gs pos="100000">
                <a:srgbClr val="666699"/>
              </a:gs>
            </a:gsLst>
            <a:lin ang="2700000" scaled="1"/>
          </a:gradFill>
          <a:ln w="12700" cap="flat" cmpd="sng">
            <a:noFill/>
            <a:prstDash val="solid"/>
            <a:round/>
            <a:headEnd type="none" w="sm" len="sm"/>
            <a:tailEnd type="none" w="sm" len="sm"/>
          </a:ln>
          <a:effectLst/>
        </p:spPr>
        <p:txBody>
          <a:bodyPr wrap="none" anchor="ctr"/>
          <a:lstStyle/>
          <a:p>
            <a:endParaRPr lang="en-US"/>
          </a:p>
        </p:txBody>
      </p:sp>
      <p:sp>
        <p:nvSpPr>
          <p:cNvPr id="882697" name="Freeform 9"/>
          <p:cNvSpPr>
            <a:spLocks/>
          </p:cNvSpPr>
          <p:nvPr/>
        </p:nvSpPr>
        <p:spPr bwMode="auto">
          <a:xfrm>
            <a:off x="3484681" y="4332288"/>
            <a:ext cx="1691632" cy="815975"/>
          </a:xfrm>
          <a:custGeom>
            <a:avLst/>
            <a:gdLst/>
            <a:ahLst/>
            <a:cxnLst>
              <a:cxn ang="0">
                <a:pos x="1919" y="1243"/>
              </a:cxn>
              <a:cxn ang="0">
                <a:pos x="961" y="1166"/>
              </a:cxn>
              <a:cxn ang="0">
                <a:pos x="488" y="1127"/>
              </a:cxn>
              <a:cxn ang="0">
                <a:pos x="0" y="1166"/>
              </a:cxn>
              <a:cxn ang="0">
                <a:pos x="326" y="893"/>
              </a:cxn>
              <a:cxn ang="0">
                <a:pos x="507" y="662"/>
              </a:cxn>
              <a:cxn ang="0">
                <a:pos x="538" y="501"/>
              </a:cxn>
              <a:cxn ang="0">
                <a:pos x="882" y="180"/>
              </a:cxn>
              <a:cxn ang="0">
                <a:pos x="1092" y="20"/>
              </a:cxn>
              <a:cxn ang="0">
                <a:pos x="1214" y="0"/>
              </a:cxn>
              <a:cxn ang="0">
                <a:pos x="1318" y="125"/>
              </a:cxn>
              <a:cxn ang="0">
                <a:pos x="1409" y="107"/>
              </a:cxn>
              <a:cxn ang="0">
                <a:pos x="1423" y="322"/>
              </a:cxn>
              <a:cxn ang="0">
                <a:pos x="1468" y="287"/>
              </a:cxn>
              <a:cxn ang="0">
                <a:pos x="1769" y="589"/>
              </a:cxn>
              <a:cxn ang="0">
                <a:pos x="1812" y="787"/>
              </a:cxn>
              <a:cxn ang="0">
                <a:pos x="1860" y="732"/>
              </a:cxn>
              <a:cxn ang="0">
                <a:pos x="2009" y="929"/>
              </a:cxn>
              <a:cxn ang="0">
                <a:pos x="2100" y="1018"/>
              </a:cxn>
              <a:cxn ang="0">
                <a:pos x="2265" y="1108"/>
              </a:cxn>
              <a:cxn ang="0">
                <a:pos x="2312" y="1146"/>
              </a:cxn>
              <a:cxn ang="0">
                <a:pos x="1919" y="1243"/>
              </a:cxn>
            </a:cxnLst>
            <a:rect l="0" t="0" r="r" b="b"/>
            <a:pathLst>
              <a:path w="2313" h="1244">
                <a:moveTo>
                  <a:pt x="1919" y="1243"/>
                </a:moveTo>
                <a:lnTo>
                  <a:pt x="961" y="1166"/>
                </a:lnTo>
                <a:lnTo>
                  <a:pt x="488" y="1127"/>
                </a:lnTo>
                <a:lnTo>
                  <a:pt x="0" y="1166"/>
                </a:lnTo>
                <a:lnTo>
                  <a:pt x="326" y="893"/>
                </a:lnTo>
                <a:lnTo>
                  <a:pt x="507" y="662"/>
                </a:lnTo>
                <a:lnTo>
                  <a:pt x="538" y="501"/>
                </a:lnTo>
                <a:lnTo>
                  <a:pt x="882" y="180"/>
                </a:lnTo>
                <a:lnTo>
                  <a:pt x="1092" y="20"/>
                </a:lnTo>
                <a:lnTo>
                  <a:pt x="1214" y="0"/>
                </a:lnTo>
                <a:lnTo>
                  <a:pt x="1318" y="125"/>
                </a:lnTo>
                <a:lnTo>
                  <a:pt x="1409" y="107"/>
                </a:lnTo>
                <a:lnTo>
                  <a:pt x="1423" y="322"/>
                </a:lnTo>
                <a:lnTo>
                  <a:pt x="1468" y="287"/>
                </a:lnTo>
                <a:lnTo>
                  <a:pt x="1769" y="589"/>
                </a:lnTo>
                <a:lnTo>
                  <a:pt x="1812" y="787"/>
                </a:lnTo>
                <a:lnTo>
                  <a:pt x="1860" y="732"/>
                </a:lnTo>
                <a:lnTo>
                  <a:pt x="2009" y="929"/>
                </a:lnTo>
                <a:lnTo>
                  <a:pt x="2100" y="1018"/>
                </a:lnTo>
                <a:lnTo>
                  <a:pt x="2265" y="1108"/>
                </a:lnTo>
                <a:lnTo>
                  <a:pt x="2312" y="1146"/>
                </a:lnTo>
                <a:lnTo>
                  <a:pt x="1919" y="1243"/>
                </a:lnTo>
              </a:path>
            </a:pathLst>
          </a:custGeom>
          <a:solidFill>
            <a:srgbClr val="FFFFFF"/>
          </a:solidFill>
          <a:ln w="12699" cap="rnd" cmpd="sng">
            <a:solidFill>
              <a:srgbClr val="91A9FF"/>
            </a:solidFill>
            <a:prstDash val="solid"/>
            <a:round/>
            <a:headEnd type="none" w="med" len="med"/>
            <a:tailEnd type="none" w="med" len="med"/>
          </a:ln>
          <a:effectLst/>
        </p:spPr>
        <p:txBody>
          <a:bodyPr/>
          <a:lstStyle/>
          <a:p>
            <a:endParaRPr lang="en-US"/>
          </a:p>
        </p:txBody>
      </p:sp>
      <p:sp>
        <p:nvSpPr>
          <p:cNvPr id="882698" name="Freeform 10"/>
          <p:cNvSpPr>
            <a:spLocks/>
          </p:cNvSpPr>
          <p:nvPr/>
        </p:nvSpPr>
        <p:spPr bwMode="auto">
          <a:xfrm>
            <a:off x="2796121" y="5132388"/>
            <a:ext cx="3155470" cy="1219200"/>
          </a:xfrm>
          <a:custGeom>
            <a:avLst/>
            <a:gdLst/>
            <a:ahLst/>
            <a:cxnLst>
              <a:cxn ang="0">
                <a:pos x="678" y="179"/>
              </a:cxn>
              <a:cxn ang="0">
                <a:pos x="799" y="34"/>
              </a:cxn>
              <a:cxn ang="0">
                <a:pos x="1027" y="47"/>
              </a:cxn>
              <a:cxn ang="0">
                <a:pos x="1339" y="22"/>
              </a:cxn>
              <a:cxn ang="0">
                <a:pos x="1977" y="61"/>
              </a:cxn>
              <a:cxn ang="0">
                <a:pos x="2738" y="120"/>
              </a:cxn>
              <a:cxn ang="0">
                <a:pos x="3050" y="71"/>
              </a:cxn>
              <a:cxn ang="0">
                <a:pos x="3149" y="53"/>
              </a:cxn>
              <a:cxn ang="0">
                <a:pos x="3296" y="0"/>
              </a:cxn>
              <a:cxn ang="0">
                <a:pos x="3449" y="141"/>
              </a:cxn>
              <a:cxn ang="0">
                <a:pos x="3840" y="516"/>
              </a:cxn>
              <a:cxn ang="0">
                <a:pos x="3922" y="799"/>
              </a:cxn>
              <a:cxn ang="0">
                <a:pos x="4142" y="966"/>
              </a:cxn>
              <a:cxn ang="0">
                <a:pos x="4044" y="1167"/>
              </a:cxn>
              <a:cxn ang="0">
                <a:pos x="4314" y="1371"/>
              </a:cxn>
              <a:cxn ang="0">
                <a:pos x="3802" y="1771"/>
              </a:cxn>
              <a:cxn ang="0">
                <a:pos x="3758" y="1761"/>
              </a:cxn>
              <a:cxn ang="0">
                <a:pos x="3699" y="1756"/>
              </a:cxn>
              <a:cxn ang="0">
                <a:pos x="3627" y="1754"/>
              </a:cxn>
              <a:cxn ang="0">
                <a:pos x="3540" y="1755"/>
              </a:cxn>
              <a:cxn ang="0">
                <a:pos x="3442" y="1758"/>
              </a:cxn>
              <a:cxn ang="0">
                <a:pos x="3334" y="1764"/>
              </a:cxn>
              <a:cxn ang="0">
                <a:pos x="3215" y="1771"/>
              </a:cxn>
              <a:cxn ang="0">
                <a:pos x="3086" y="1780"/>
              </a:cxn>
              <a:cxn ang="0">
                <a:pos x="2950" y="1791"/>
              </a:cxn>
              <a:cxn ang="0">
                <a:pos x="2808" y="1802"/>
              </a:cxn>
              <a:cxn ang="0">
                <a:pos x="2658" y="1812"/>
              </a:cxn>
              <a:cxn ang="0">
                <a:pos x="2505" y="1824"/>
              </a:cxn>
              <a:cxn ang="0">
                <a:pos x="2347" y="1833"/>
              </a:cxn>
              <a:cxn ang="0">
                <a:pos x="2187" y="1842"/>
              </a:cxn>
              <a:cxn ang="0">
                <a:pos x="2025" y="1849"/>
              </a:cxn>
              <a:cxn ang="0">
                <a:pos x="1862" y="1855"/>
              </a:cxn>
              <a:cxn ang="0">
                <a:pos x="1700" y="1857"/>
              </a:cxn>
              <a:cxn ang="0">
                <a:pos x="1539" y="1857"/>
              </a:cxn>
              <a:cxn ang="0">
                <a:pos x="1380" y="1853"/>
              </a:cxn>
              <a:cxn ang="0">
                <a:pos x="1224" y="1846"/>
              </a:cxn>
              <a:cxn ang="0">
                <a:pos x="1073" y="1835"/>
              </a:cxn>
              <a:cxn ang="0">
                <a:pos x="928" y="1818"/>
              </a:cxn>
              <a:cxn ang="0">
                <a:pos x="788" y="1798"/>
              </a:cxn>
              <a:cxn ang="0">
                <a:pos x="658" y="1771"/>
              </a:cxn>
              <a:cxn ang="0">
                <a:pos x="534" y="1738"/>
              </a:cxn>
              <a:cxn ang="0">
                <a:pos x="421" y="1700"/>
              </a:cxn>
              <a:cxn ang="0">
                <a:pos x="318" y="1655"/>
              </a:cxn>
              <a:cxn ang="0">
                <a:pos x="227" y="1602"/>
              </a:cxn>
              <a:cxn ang="0">
                <a:pos x="149" y="1542"/>
              </a:cxn>
              <a:cxn ang="0">
                <a:pos x="84" y="1474"/>
              </a:cxn>
              <a:cxn ang="0">
                <a:pos x="34" y="1397"/>
              </a:cxn>
              <a:cxn ang="0">
                <a:pos x="0" y="1311"/>
              </a:cxn>
              <a:cxn ang="0">
                <a:pos x="195" y="1131"/>
              </a:cxn>
              <a:cxn ang="0">
                <a:pos x="116" y="1041"/>
              </a:cxn>
              <a:cxn ang="0">
                <a:pos x="316" y="698"/>
              </a:cxn>
              <a:cxn ang="0">
                <a:pos x="538" y="479"/>
              </a:cxn>
              <a:cxn ang="0">
                <a:pos x="678" y="179"/>
              </a:cxn>
            </a:cxnLst>
            <a:rect l="0" t="0" r="r" b="b"/>
            <a:pathLst>
              <a:path w="4315" h="1858">
                <a:moveTo>
                  <a:pt x="678" y="179"/>
                </a:moveTo>
                <a:lnTo>
                  <a:pt x="799" y="34"/>
                </a:lnTo>
                <a:lnTo>
                  <a:pt x="1027" y="47"/>
                </a:lnTo>
                <a:lnTo>
                  <a:pt x="1339" y="22"/>
                </a:lnTo>
                <a:lnTo>
                  <a:pt x="1977" y="61"/>
                </a:lnTo>
                <a:lnTo>
                  <a:pt x="2738" y="120"/>
                </a:lnTo>
                <a:lnTo>
                  <a:pt x="3050" y="71"/>
                </a:lnTo>
                <a:lnTo>
                  <a:pt x="3149" y="53"/>
                </a:lnTo>
                <a:lnTo>
                  <a:pt x="3296" y="0"/>
                </a:lnTo>
                <a:lnTo>
                  <a:pt x="3449" y="141"/>
                </a:lnTo>
                <a:lnTo>
                  <a:pt x="3840" y="516"/>
                </a:lnTo>
                <a:lnTo>
                  <a:pt x="3922" y="799"/>
                </a:lnTo>
                <a:lnTo>
                  <a:pt x="4142" y="966"/>
                </a:lnTo>
                <a:lnTo>
                  <a:pt x="4044" y="1167"/>
                </a:lnTo>
                <a:lnTo>
                  <a:pt x="4314" y="1371"/>
                </a:lnTo>
                <a:lnTo>
                  <a:pt x="3802" y="1771"/>
                </a:lnTo>
                <a:lnTo>
                  <a:pt x="3758" y="1761"/>
                </a:lnTo>
                <a:lnTo>
                  <a:pt x="3699" y="1756"/>
                </a:lnTo>
                <a:lnTo>
                  <a:pt x="3627" y="1754"/>
                </a:lnTo>
                <a:lnTo>
                  <a:pt x="3540" y="1755"/>
                </a:lnTo>
                <a:lnTo>
                  <a:pt x="3442" y="1758"/>
                </a:lnTo>
                <a:lnTo>
                  <a:pt x="3334" y="1764"/>
                </a:lnTo>
                <a:lnTo>
                  <a:pt x="3215" y="1771"/>
                </a:lnTo>
                <a:lnTo>
                  <a:pt x="3086" y="1780"/>
                </a:lnTo>
                <a:lnTo>
                  <a:pt x="2950" y="1791"/>
                </a:lnTo>
                <a:lnTo>
                  <a:pt x="2808" y="1802"/>
                </a:lnTo>
                <a:lnTo>
                  <a:pt x="2658" y="1812"/>
                </a:lnTo>
                <a:lnTo>
                  <a:pt x="2505" y="1824"/>
                </a:lnTo>
                <a:lnTo>
                  <a:pt x="2347" y="1833"/>
                </a:lnTo>
                <a:lnTo>
                  <a:pt x="2187" y="1842"/>
                </a:lnTo>
                <a:lnTo>
                  <a:pt x="2025" y="1849"/>
                </a:lnTo>
                <a:lnTo>
                  <a:pt x="1862" y="1855"/>
                </a:lnTo>
                <a:lnTo>
                  <a:pt x="1700" y="1857"/>
                </a:lnTo>
                <a:lnTo>
                  <a:pt x="1539" y="1857"/>
                </a:lnTo>
                <a:lnTo>
                  <a:pt x="1380" y="1853"/>
                </a:lnTo>
                <a:lnTo>
                  <a:pt x="1224" y="1846"/>
                </a:lnTo>
                <a:lnTo>
                  <a:pt x="1073" y="1835"/>
                </a:lnTo>
                <a:lnTo>
                  <a:pt x="928" y="1818"/>
                </a:lnTo>
                <a:lnTo>
                  <a:pt x="788" y="1798"/>
                </a:lnTo>
                <a:lnTo>
                  <a:pt x="658" y="1771"/>
                </a:lnTo>
                <a:lnTo>
                  <a:pt x="534" y="1738"/>
                </a:lnTo>
                <a:lnTo>
                  <a:pt x="421" y="1700"/>
                </a:lnTo>
                <a:lnTo>
                  <a:pt x="318" y="1655"/>
                </a:lnTo>
                <a:lnTo>
                  <a:pt x="227" y="1602"/>
                </a:lnTo>
                <a:lnTo>
                  <a:pt x="149" y="1542"/>
                </a:lnTo>
                <a:lnTo>
                  <a:pt x="84" y="1474"/>
                </a:lnTo>
                <a:lnTo>
                  <a:pt x="34" y="1397"/>
                </a:lnTo>
                <a:lnTo>
                  <a:pt x="0" y="1311"/>
                </a:lnTo>
                <a:lnTo>
                  <a:pt x="195" y="1131"/>
                </a:lnTo>
                <a:lnTo>
                  <a:pt x="116" y="1041"/>
                </a:lnTo>
                <a:lnTo>
                  <a:pt x="316" y="698"/>
                </a:lnTo>
                <a:lnTo>
                  <a:pt x="538" y="479"/>
                </a:lnTo>
                <a:lnTo>
                  <a:pt x="678" y="179"/>
                </a:lnTo>
              </a:path>
            </a:pathLst>
          </a:custGeom>
          <a:gradFill rotWithShape="0">
            <a:gsLst>
              <a:gs pos="0">
                <a:srgbClr val="009BD2">
                  <a:gamma/>
                  <a:tint val="53725"/>
                  <a:invGamma/>
                </a:srgbClr>
              </a:gs>
              <a:gs pos="100000">
                <a:srgbClr val="009BD2"/>
              </a:gs>
            </a:gsLst>
            <a:lin ang="5400000" scaled="1"/>
          </a:gradFill>
          <a:ln w="12700" cap="flat" cmpd="sng">
            <a:noFill/>
            <a:prstDash val="solid"/>
            <a:round/>
            <a:headEnd type="none" w="med" len="med"/>
            <a:tailEnd type="none" w="med" len="med"/>
          </a:ln>
          <a:effectLst/>
        </p:spPr>
        <p:txBody>
          <a:bodyPr wrap="none" anchor="ctr"/>
          <a:lstStyle/>
          <a:p>
            <a:endParaRPr lang="en-US"/>
          </a:p>
        </p:txBody>
      </p:sp>
      <p:grpSp>
        <p:nvGrpSpPr>
          <p:cNvPr id="4" name="Group 11"/>
          <p:cNvGrpSpPr>
            <a:grpSpLocks/>
          </p:cNvGrpSpPr>
          <p:nvPr/>
        </p:nvGrpSpPr>
        <p:grpSpPr bwMode="auto">
          <a:xfrm>
            <a:off x="3865202" y="4494213"/>
            <a:ext cx="948712" cy="530225"/>
            <a:chOff x="2245" y="955"/>
            <a:chExt cx="1297" cy="809"/>
          </a:xfrm>
        </p:grpSpPr>
        <p:sp>
          <p:nvSpPr>
            <p:cNvPr id="882700" name="Freeform 12"/>
            <p:cNvSpPr>
              <a:spLocks/>
            </p:cNvSpPr>
            <p:nvPr/>
          </p:nvSpPr>
          <p:spPr bwMode="auto">
            <a:xfrm>
              <a:off x="3253" y="1413"/>
              <a:ext cx="289" cy="313"/>
            </a:xfrm>
            <a:custGeom>
              <a:avLst/>
              <a:gdLst/>
              <a:ahLst/>
              <a:cxnLst>
                <a:cxn ang="0">
                  <a:pos x="288" y="0"/>
                </a:cxn>
                <a:cxn ang="0">
                  <a:pos x="151" y="199"/>
                </a:cxn>
                <a:cxn ang="0">
                  <a:pos x="0" y="312"/>
                </a:cxn>
                <a:cxn ang="0">
                  <a:pos x="103" y="130"/>
                </a:cxn>
                <a:cxn ang="0">
                  <a:pos x="288" y="0"/>
                </a:cxn>
              </a:cxnLst>
              <a:rect l="0" t="0" r="r" b="b"/>
              <a:pathLst>
                <a:path w="289" h="313">
                  <a:moveTo>
                    <a:pt x="288" y="0"/>
                  </a:moveTo>
                  <a:lnTo>
                    <a:pt x="151" y="199"/>
                  </a:lnTo>
                  <a:lnTo>
                    <a:pt x="0" y="312"/>
                  </a:lnTo>
                  <a:lnTo>
                    <a:pt x="103" y="130"/>
                  </a:lnTo>
                  <a:lnTo>
                    <a:pt x="288" y="0"/>
                  </a:lnTo>
                </a:path>
              </a:pathLst>
            </a:custGeom>
            <a:solidFill>
              <a:srgbClr val="C1CEFF"/>
            </a:solidFill>
            <a:ln w="12699" cap="rnd" cmpd="sng">
              <a:noFill/>
              <a:prstDash val="solid"/>
              <a:round/>
              <a:headEnd type="none" w="med" len="med"/>
              <a:tailEnd type="none" w="med" len="med"/>
            </a:ln>
            <a:effectLst/>
          </p:spPr>
          <p:txBody>
            <a:bodyPr/>
            <a:lstStyle/>
            <a:p>
              <a:endParaRPr lang="en-US"/>
            </a:p>
          </p:txBody>
        </p:sp>
        <p:sp>
          <p:nvSpPr>
            <p:cNvPr id="882701" name="Freeform 13"/>
            <p:cNvSpPr>
              <a:spLocks/>
            </p:cNvSpPr>
            <p:nvPr/>
          </p:nvSpPr>
          <p:spPr bwMode="auto">
            <a:xfrm>
              <a:off x="2695" y="955"/>
              <a:ext cx="455" cy="373"/>
            </a:xfrm>
            <a:custGeom>
              <a:avLst/>
              <a:gdLst/>
              <a:ahLst/>
              <a:cxnLst>
                <a:cxn ang="0">
                  <a:pos x="454" y="0"/>
                </a:cxn>
                <a:cxn ang="0">
                  <a:pos x="0" y="372"/>
                </a:cxn>
                <a:cxn ang="0">
                  <a:pos x="365" y="44"/>
                </a:cxn>
                <a:cxn ang="0">
                  <a:pos x="454" y="0"/>
                </a:cxn>
              </a:cxnLst>
              <a:rect l="0" t="0" r="r" b="b"/>
              <a:pathLst>
                <a:path w="455" h="373">
                  <a:moveTo>
                    <a:pt x="454" y="0"/>
                  </a:moveTo>
                  <a:lnTo>
                    <a:pt x="0" y="372"/>
                  </a:lnTo>
                  <a:lnTo>
                    <a:pt x="365" y="44"/>
                  </a:lnTo>
                  <a:lnTo>
                    <a:pt x="454" y="0"/>
                  </a:lnTo>
                </a:path>
              </a:pathLst>
            </a:custGeom>
            <a:solidFill>
              <a:srgbClr val="C1CEFF"/>
            </a:solidFill>
            <a:ln w="12699" cap="rnd" cmpd="sng">
              <a:noFill/>
              <a:prstDash val="solid"/>
              <a:round/>
              <a:headEnd type="none" w="med" len="med"/>
              <a:tailEnd type="none" w="med" len="med"/>
            </a:ln>
            <a:effectLst/>
          </p:spPr>
          <p:txBody>
            <a:bodyPr/>
            <a:lstStyle/>
            <a:p>
              <a:endParaRPr lang="en-US"/>
            </a:p>
          </p:txBody>
        </p:sp>
        <p:sp>
          <p:nvSpPr>
            <p:cNvPr id="882702" name="Freeform 14"/>
            <p:cNvSpPr>
              <a:spLocks/>
            </p:cNvSpPr>
            <p:nvPr/>
          </p:nvSpPr>
          <p:spPr bwMode="auto">
            <a:xfrm>
              <a:off x="2245" y="1325"/>
              <a:ext cx="393" cy="424"/>
            </a:xfrm>
            <a:custGeom>
              <a:avLst/>
              <a:gdLst/>
              <a:ahLst/>
              <a:cxnLst>
                <a:cxn ang="0">
                  <a:pos x="0" y="0"/>
                </a:cxn>
                <a:cxn ang="0">
                  <a:pos x="392" y="423"/>
                </a:cxn>
                <a:cxn ang="0">
                  <a:pos x="158" y="120"/>
                </a:cxn>
                <a:cxn ang="0">
                  <a:pos x="0" y="0"/>
                </a:cxn>
              </a:cxnLst>
              <a:rect l="0" t="0" r="r" b="b"/>
              <a:pathLst>
                <a:path w="393" h="424">
                  <a:moveTo>
                    <a:pt x="0" y="0"/>
                  </a:moveTo>
                  <a:lnTo>
                    <a:pt x="392" y="423"/>
                  </a:lnTo>
                  <a:lnTo>
                    <a:pt x="158" y="120"/>
                  </a:lnTo>
                  <a:lnTo>
                    <a:pt x="0" y="0"/>
                  </a:lnTo>
                </a:path>
              </a:pathLst>
            </a:custGeom>
            <a:solidFill>
              <a:srgbClr val="C1CEFF"/>
            </a:solidFill>
            <a:ln w="12699" cap="rnd" cmpd="sng">
              <a:noFill/>
              <a:prstDash val="solid"/>
              <a:round/>
              <a:headEnd type="none" w="med" len="med"/>
              <a:tailEnd type="none" w="med" len="med"/>
            </a:ln>
            <a:effectLst/>
          </p:spPr>
          <p:txBody>
            <a:bodyPr/>
            <a:lstStyle/>
            <a:p>
              <a:endParaRPr lang="en-US"/>
            </a:p>
          </p:txBody>
        </p:sp>
        <p:sp>
          <p:nvSpPr>
            <p:cNvPr id="882703" name="Freeform 15"/>
            <p:cNvSpPr>
              <a:spLocks/>
            </p:cNvSpPr>
            <p:nvPr/>
          </p:nvSpPr>
          <p:spPr bwMode="auto">
            <a:xfrm>
              <a:off x="2265" y="1176"/>
              <a:ext cx="408" cy="588"/>
            </a:xfrm>
            <a:custGeom>
              <a:avLst/>
              <a:gdLst/>
              <a:ahLst/>
              <a:cxnLst>
                <a:cxn ang="0">
                  <a:pos x="0" y="138"/>
                </a:cxn>
                <a:cxn ang="0">
                  <a:pos x="21" y="0"/>
                </a:cxn>
                <a:cxn ang="0">
                  <a:pos x="255" y="276"/>
                </a:cxn>
                <a:cxn ang="0">
                  <a:pos x="296" y="346"/>
                </a:cxn>
                <a:cxn ang="0">
                  <a:pos x="407" y="587"/>
                </a:cxn>
                <a:cxn ang="0">
                  <a:pos x="241" y="267"/>
                </a:cxn>
                <a:cxn ang="0">
                  <a:pos x="0" y="138"/>
                </a:cxn>
              </a:cxnLst>
              <a:rect l="0" t="0" r="r" b="b"/>
              <a:pathLst>
                <a:path w="408" h="588">
                  <a:moveTo>
                    <a:pt x="0" y="138"/>
                  </a:moveTo>
                  <a:lnTo>
                    <a:pt x="21" y="0"/>
                  </a:lnTo>
                  <a:lnTo>
                    <a:pt x="255" y="276"/>
                  </a:lnTo>
                  <a:lnTo>
                    <a:pt x="296" y="346"/>
                  </a:lnTo>
                  <a:lnTo>
                    <a:pt x="407" y="587"/>
                  </a:lnTo>
                  <a:lnTo>
                    <a:pt x="241" y="267"/>
                  </a:lnTo>
                  <a:lnTo>
                    <a:pt x="0" y="138"/>
                  </a:lnTo>
                </a:path>
              </a:pathLst>
            </a:custGeom>
            <a:solidFill>
              <a:srgbClr val="C1CEFF"/>
            </a:solidFill>
            <a:ln w="12699" cap="rnd" cmpd="sng">
              <a:noFill/>
              <a:prstDash val="solid"/>
              <a:round/>
              <a:headEnd type="none" w="med" len="med"/>
              <a:tailEnd type="none" w="med" len="med"/>
            </a:ln>
            <a:effectLst/>
          </p:spPr>
          <p:txBody>
            <a:bodyPr/>
            <a:lstStyle/>
            <a:p>
              <a:endParaRPr lang="en-US"/>
            </a:p>
          </p:txBody>
        </p:sp>
      </p:grpSp>
      <p:grpSp>
        <p:nvGrpSpPr>
          <p:cNvPr id="5" name="Group 16"/>
          <p:cNvGrpSpPr>
            <a:grpSpLocks/>
          </p:cNvGrpSpPr>
          <p:nvPr/>
        </p:nvGrpSpPr>
        <p:grpSpPr bwMode="auto">
          <a:xfrm>
            <a:off x="3174053" y="5327650"/>
            <a:ext cx="658792" cy="896937"/>
            <a:chOff x="1299" y="2226"/>
            <a:chExt cx="902" cy="1368"/>
          </a:xfrm>
        </p:grpSpPr>
        <p:sp>
          <p:nvSpPr>
            <p:cNvPr id="882705" name="Freeform 17"/>
            <p:cNvSpPr>
              <a:spLocks/>
            </p:cNvSpPr>
            <p:nvPr/>
          </p:nvSpPr>
          <p:spPr bwMode="auto">
            <a:xfrm>
              <a:off x="1299" y="2226"/>
              <a:ext cx="469" cy="543"/>
            </a:xfrm>
            <a:custGeom>
              <a:avLst/>
              <a:gdLst/>
              <a:ahLst/>
              <a:cxnLst>
                <a:cxn ang="0">
                  <a:pos x="0" y="435"/>
                </a:cxn>
                <a:cxn ang="0">
                  <a:pos x="468" y="0"/>
                </a:cxn>
                <a:cxn ang="0">
                  <a:pos x="54" y="542"/>
                </a:cxn>
                <a:cxn ang="0">
                  <a:pos x="0" y="435"/>
                </a:cxn>
              </a:cxnLst>
              <a:rect l="0" t="0" r="r" b="b"/>
              <a:pathLst>
                <a:path w="469" h="543">
                  <a:moveTo>
                    <a:pt x="0" y="435"/>
                  </a:moveTo>
                  <a:lnTo>
                    <a:pt x="468" y="0"/>
                  </a:lnTo>
                  <a:lnTo>
                    <a:pt x="54" y="542"/>
                  </a:lnTo>
                  <a:lnTo>
                    <a:pt x="0" y="435"/>
                  </a:lnTo>
                </a:path>
              </a:pathLst>
            </a:custGeom>
            <a:gradFill rotWithShape="0">
              <a:gsLst>
                <a:gs pos="0">
                  <a:srgbClr val="009BD2"/>
                </a:gs>
                <a:gs pos="50000">
                  <a:srgbClr val="009BD2">
                    <a:gamma/>
                    <a:tint val="53725"/>
                    <a:invGamma/>
                  </a:srgbClr>
                </a:gs>
                <a:gs pos="100000">
                  <a:srgbClr val="009BD2"/>
                </a:gs>
              </a:gsLst>
              <a:lin ang="2700000" scaled="1"/>
            </a:gradFill>
            <a:ln w="12700" cap="flat" cmpd="sng">
              <a:noFill/>
              <a:prstDash val="solid"/>
              <a:round/>
              <a:headEnd type="none" w="med" len="med"/>
              <a:tailEnd type="none" w="med" len="med"/>
            </a:ln>
            <a:effectLst/>
          </p:spPr>
          <p:txBody>
            <a:bodyPr wrap="none" anchor="ctr"/>
            <a:lstStyle/>
            <a:p>
              <a:endParaRPr lang="en-US"/>
            </a:p>
          </p:txBody>
        </p:sp>
        <p:sp>
          <p:nvSpPr>
            <p:cNvPr id="882706" name="Freeform 18"/>
            <p:cNvSpPr>
              <a:spLocks/>
            </p:cNvSpPr>
            <p:nvPr/>
          </p:nvSpPr>
          <p:spPr bwMode="auto">
            <a:xfrm>
              <a:off x="1920" y="2917"/>
              <a:ext cx="281" cy="406"/>
            </a:xfrm>
            <a:custGeom>
              <a:avLst/>
              <a:gdLst/>
              <a:ahLst/>
              <a:cxnLst>
                <a:cxn ang="0">
                  <a:pos x="0" y="164"/>
                </a:cxn>
                <a:cxn ang="0">
                  <a:pos x="91" y="0"/>
                </a:cxn>
                <a:cxn ang="0">
                  <a:pos x="280" y="405"/>
                </a:cxn>
                <a:cxn ang="0">
                  <a:pos x="0" y="164"/>
                </a:cxn>
              </a:cxnLst>
              <a:rect l="0" t="0" r="r" b="b"/>
              <a:pathLst>
                <a:path w="281" h="406">
                  <a:moveTo>
                    <a:pt x="0" y="164"/>
                  </a:moveTo>
                  <a:lnTo>
                    <a:pt x="91" y="0"/>
                  </a:lnTo>
                  <a:lnTo>
                    <a:pt x="280" y="405"/>
                  </a:lnTo>
                  <a:lnTo>
                    <a:pt x="0" y="164"/>
                  </a:lnTo>
                </a:path>
              </a:pathLst>
            </a:custGeom>
            <a:gradFill rotWithShape="0">
              <a:gsLst>
                <a:gs pos="0">
                  <a:srgbClr val="009BD2"/>
                </a:gs>
                <a:gs pos="50000">
                  <a:srgbClr val="009BD2">
                    <a:gamma/>
                    <a:tint val="53725"/>
                    <a:invGamma/>
                  </a:srgbClr>
                </a:gs>
                <a:gs pos="100000">
                  <a:srgbClr val="009BD2"/>
                </a:gs>
              </a:gsLst>
              <a:lin ang="2700000" scaled="1"/>
            </a:gradFill>
            <a:ln w="12700" cap="flat" cmpd="sng">
              <a:noFill/>
              <a:prstDash val="solid"/>
              <a:round/>
              <a:headEnd type="none" w="med" len="med"/>
              <a:tailEnd type="none" w="med" len="med"/>
            </a:ln>
            <a:effectLst/>
          </p:spPr>
          <p:txBody>
            <a:bodyPr wrap="none" anchor="ctr"/>
            <a:lstStyle/>
            <a:p>
              <a:endParaRPr lang="en-US"/>
            </a:p>
          </p:txBody>
        </p:sp>
        <p:sp>
          <p:nvSpPr>
            <p:cNvPr id="882707" name="Freeform 19"/>
            <p:cNvSpPr>
              <a:spLocks/>
            </p:cNvSpPr>
            <p:nvPr/>
          </p:nvSpPr>
          <p:spPr bwMode="auto">
            <a:xfrm>
              <a:off x="1788" y="3052"/>
              <a:ext cx="251" cy="542"/>
            </a:xfrm>
            <a:custGeom>
              <a:avLst/>
              <a:gdLst/>
              <a:ahLst/>
              <a:cxnLst>
                <a:cxn ang="0">
                  <a:pos x="250" y="498"/>
                </a:cxn>
                <a:cxn ang="0">
                  <a:pos x="0" y="0"/>
                </a:cxn>
                <a:cxn ang="0">
                  <a:pos x="220" y="541"/>
                </a:cxn>
                <a:cxn ang="0">
                  <a:pos x="250" y="498"/>
                </a:cxn>
              </a:cxnLst>
              <a:rect l="0" t="0" r="r" b="b"/>
              <a:pathLst>
                <a:path w="251" h="542">
                  <a:moveTo>
                    <a:pt x="250" y="498"/>
                  </a:moveTo>
                  <a:lnTo>
                    <a:pt x="0" y="0"/>
                  </a:lnTo>
                  <a:lnTo>
                    <a:pt x="220" y="541"/>
                  </a:lnTo>
                  <a:lnTo>
                    <a:pt x="250" y="498"/>
                  </a:lnTo>
                </a:path>
              </a:pathLst>
            </a:custGeom>
            <a:gradFill rotWithShape="0">
              <a:gsLst>
                <a:gs pos="0">
                  <a:srgbClr val="009BD2"/>
                </a:gs>
                <a:gs pos="50000">
                  <a:srgbClr val="009BD2">
                    <a:gamma/>
                    <a:tint val="53725"/>
                    <a:invGamma/>
                  </a:srgbClr>
                </a:gs>
                <a:gs pos="100000">
                  <a:srgbClr val="009BD2"/>
                </a:gs>
              </a:gsLst>
              <a:lin ang="2700000" scaled="1"/>
            </a:gradFill>
            <a:ln w="12700" cap="flat" cmpd="sng">
              <a:noFill/>
              <a:prstDash val="solid"/>
              <a:round/>
              <a:headEnd type="none" w="med" len="med"/>
              <a:tailEnd type="none" w="med" len="med"/>
            </a:ln>
            <a:effectLst/>
          </p:spPr>
          <p:txBody>
            <a:bodyPr wrap="none" anchor="ctr"/>
            <a:lstStyle/>
            <a:p>
              <a:endParaRPr lang="en-US"/>
            </a:p>
          </p:txBody>
        </p:sp>
        <p:sp>
          <p:nvSpPr>
            <p:cNvPr id="882708" name="Freeform 20"/>
            <p:cNvSpPr>
              <a:spLocks/>
            </p:cNvSpPr>
            <p:nvPr/>
          </p:nvSpPr>
          <p:spPr bwMode="auto">
            <a:xfrm>
              <a:off x="1448" y="2876"/>
              <a:ext cx="152" cy="354"/>
            </a:xfrm>
            <a:custGeom>
              <a:avLst/>
              <a:gdLst/>
              <a:ahLst/>
              <a:cxnLst>
                <a:cxn ang="0">
                  <a:pos x="151" y="353"/>
                </a:cxn>
                <a:cxn ang="0">
                  <a:pos x="0" y="0"/>
                </a:cxn>
                <a:cxn ang="0">
                  <a:pos x="110" y="325"/>
                </a:cxn>
                <a:cxn ang="0">
                  <a:pos x="151" y="353"/>
                </a:cxn>
              </a:cxnLst>
              <a:rect l="0" t="0" r="r" b="b"/>
              <a:pathLst>
                <a:path w="152" h="354">
                  <a:moveTo>
                    <a:pt x="151" y="353"/>
                  </a:moveTo>
                  <a:lnTo>
                    <a:pt x="0" y="0"/>
                  </a:lnTo>
                  <a:lnTo>
                    <a:pt x="110" y="325"/>
                  </a:lnTo>
                  <a:lnTo>
                    <a:pt x="151" y="353"/>
                  </a:lnTo>
                </a:path>
              </a:pathLst>
            </a:custGeom>
            <a:gradFill rotWithShape="0">
              <a:gsLst>
                <a:gs pos="0">
                  <a:srgbClr val="009BD2"/>
                </a:gs>
                <a:gs pos="50000">
                  <a:srgbClr val="009BD2">
                    <a:gamma/>
                    <a:tint val="53725"/>
                    <a:invGamma/>
                  </a:srgbClr>
                </a:gs>
                <a:gs pos="100000">
                  <a:srgbClr val="009BD2"/>
                </a:gs>
              </a:gsLst>
              <a:lin ang="2700000" scaled="1"/>
            </a:gradFill>
            <a:ln w="12700" cap="flat" cmpd="sng">
              <a:noFill/>
              <a:prstDash val="solid"/>
              <a:round/>
              <a:headEnd type="none" w="med" len="med"/>
              <a:tailEnd type="none" w="med" len="med"/>
            </a:ln>
            <a:effectLst/>
          </p:spPr>
          <p:txBody>
            <a:bodyPr wrap="none" anchor="ctr"/>
            <a:lstStyle/>
            <a:p>
              <a:endParaRPr lang="en-US"/>
            </a:p>
          </p:txBody>
        </p:sp>
      </p:grpSp>
      <p:sp>
        <p:nvSpPr>
          <p:cNvPr id="882709" name="Rectangle 21"/>
          <p:cNvSpPr>
            <a:spLocks noChangeArrowheads="1"/>
          </p:cNvSpPr>
          <p:nvPr/>
        </p:nvSpPr>
        <p:spPr bwMode="auto">
          <a:xfrm>
            <a:off x="3686590" y="5178994"/>
            <a:ext cx="1254164" cy="998537"/>
          </a:xfrm>
          <a:prstGeom prst="rect">
            <a:avLst/>
          </a:prstGeom>
          <a:noFill/>
          <a:ln w="12699">
            <a:noFill/>
            <a:miter lim="800000"/>
            <a:headEnd/>
            <a:tailEnd/>
          </a:ln>
          <a:effectLst/>
        </p:spPr>
        <p:txBody>
          <a:bodyPr wrap="none" lIns="106362" tIns="52388" rIns="106362" bIns="52388">
            <a:spAutoFit/>
          </a:bodyPr>
          <a:lstStyle/>
          <a:p>
            <a:pPr algn="ctr" defTabSz="1208088" eaLnBrk="0" hangingPunct="0">
              <a:lnSpc>
                <a:spcPct val="125000"/>
              </a:lnSpc>
            </a:pPr>
            <a:r>
              <a:rPr lang="en-US" sz="1600" b="1" dirty="0" smtClean="0">
                <a:solidFill>
                  <a:srgbClr val="000099"/>
                </a:solidFill>
                <a:latin typeface="+mj-lt"/>
              </a:rPr>
              <a:t>Self-Image</a:t>
            </a:r>
          </a:p>
          <a:p>
            <a:pPr algn="ctr" defTabSz="1208088" eaLnBrk="0" hangingPunct="0">
              <a:lnSpc>
                <a:spcPct val="125000"/>
              </a:lnSpc>
            </a:pPr>
            <a:r>
              <a:rPr lang="en-US" sz="1600" b="1" dirty="0" smtClean="0">
                <a:solidFill>
                  <a:srgbClr val="000099"/>
                </a:solidFill>
                <a:latin typeface="+mj-lt"/>
              </a:rPr>
              <a:t>Trait</a:t>
            </a:r>
          </a:p>
          <a:p>
            <a:pPr algn="ctr" defTabSz="1208088" eaLnBrk="0" hangingPunct="0">
              <a:lnSpc>
                <a:spcPct val="125000"/>
              </a:lnSpc>
            </a:pPr>
            <a:r>
              <a:rPr lang="en-US" sz="1600" b="1" dirty="0" smtClean="0">
                <a:solidFill>
                  <a:srgbClr val="000099"/>
                </a:solidFill>
                <a:latin typeface="+mj-lt"/>
              </a:rPr>
              <a:t>Motive</a:t>
            </a:r>
            <a:endParaRPr lang="en-US" sz="1600" b="1" dirty="0">
              <a:solidFill>
                <a:srgbClr val="000099"/>
              </a:solidFill>
              <a:latin typeface="+mj-lt"/>
            </a:endParaRPr>
          </a:p>
        </p:txBody>
      </p:sp>
      <p:sp>
        <p:nvSpPr>
          <p:cNvPr id="882710" name="Freeform 22"/>
          <p:cNvSpPr>
            <a:spLocks/>
          </p:cNvSpPr>
          <p:nvPr/>
        </p:nvSpPr>
        <p:spPr bwMode="auto">
          <a:xfrm>
            <a:off x="2293938" y="5064125"/>
            <a:ext cx="4005816" cy="106362"/>
          </a:xfrm>
          <a:custGeom>
            <a:avLst/>
            <a:gdLst/>
            <a:ahLst/>
            <a:cxnLst>
              <a:cxn ang="0">
                <a:pos x="2" y="32"/>
              </a:cxn>
              <a:cxn ang="0">
                <a:pos x="1397" y="42"/>
              </a:cxn>
              <a:cxn ang="0">
                <a:pos x="1829" y="5"/>
              </a:cxn>
              <a:cxn ang="0">
                <a:pos x="3064" y="89"/>
              </a:cxn>
              <a:cxn ang="0">
                <a:pos x="3434" y="0"/>
              </a:cxn>
              <a:cxn ang="0">
                <a:pos x="4758" y="31"/>
              </a:cxn>
              <a:cxn ang="0">
                <a:pos x="3434" y="52"/>
              </a:cxn>
              <a:cxn ang="0">
                <a:pos x="3028" y="141"/>
              </a:cxn>
              <a:cxn ang="0">
                <a:pos x="1824" y="52"/>
              </a:cxn>
              <a:cxn ang="0">
                <a:pos x="1334" y="84"/>
              </a:cxn>
              <a:cxn ang="0">
                <a:pos x="0" y="42"/>
              </a:cxn>
            </a:cxnLst>
            <a:rect l="0" t="0" r="r" b="b"/>
            <a:pathLst>
              <a:path w="4758" h="141">
                <a:moveTo>
                  <a:pt x="2" y="32"/>
                </a:moveTo>
                <a:lnTo>
                  <a:pt x="1397" y="42"/>
                </a:lnTo>
                <a:lnTo>
                  <a:pt x="1829" y="5"/>
                </a:lnTo>
                <a:lnTo>
                  <a:pt x="3064" y="89"/>
                </a:lnTo>
                <a:lnTo>
                  <a:pt x="3434" y="0"/>
                </a:lnTo>
                <a:lnTo>
                  <a:pt x="4758" y="31"/>
                </a:lnTo>
                <a:lnTo>
                  <a:pt x="3434" y="52"/>
                </a:lnTo>
                <a:lnTo>
                  <a:pt x="3028" y="141"/>
                </a:lnTo>
                <a:lnTo>
                  <a:pt x="1824" y="52"/>
                </a:lnTo>
                <a:lnTo>
                  <a:pt x="1334" y="84"/>
                </a:lnTo>
                <a:lnTo>
                  <a:pt x="0" y="42"/>
                </a:lnTo>
              </a:path>
            </a:pathLst>
          </a:custGeom>
          <a:gradFill rotWithShape="0">
            <a:gsLst>
              <a:gs pos="0">
                <a:srgbClr val="009BD2">
                  <a:gamma/>
                  <a:tint val="53725"/>
                  <a:invGamma/>
                </a:srgbClr>
              </a:gs>
              <a:gs pos="100000">
                <a:srgbClr val="009BD2"/>
              </a:gs>
            </a:gsLst>
            <a:lin ang="5400000" scaled="1"/>
          </a:gradFill>
          <a:ln w="12700" cap="flat" cmpd="sng">
            <a:noFill/>
            <a:prstDash val="solid"/>
            <a:round/>
            <a:headEnd type="none" w="med" len="med"/>
            <a:tailEnd type="none" w="med" len="med"/>
          </a:ln>
          <a:effectLst/>
        </p:spPr>
        <p:txBody>
          <a:bodyPr wrap="none" anchor="ctr"/>
          <a:lstStyle/>
          <a:p>
            <a:endParaRPr lang="en-US"/>
          </a:p>
        </p:txBody>
      </p:sp>
      <p:sp>
        <p:nvSpPr>
          <p:cNvPr id="882711" name="Rectangle 23"/>
          <p:cNvSpPr>
            <a:spLocks noChangeArrowheads="1"/>
          </p:cNvSpPr>
          <p:nvPr/>
        </p:nvSpPr>
        <p:spPr bwMode="auto">
          <a:xfrm>
            <a:off x="3659410" y="4351338"/>
            <a:ext cx="1308524" cy="647700"/>
          </a:xfrm>
          <a:prstGeom prst="rect">
            <a:avLst/>
          </a:prstGeom>
          <a:noFill/>
          <a:ln w="12699">
            <a:noFill/>
            <a:miter lim="800000"/>
            <a:headEnd/>
            <a:tailEnd/>
          </a:ln>
          <a:effectLst/>
        </p:spPr>
        <p:txBody>
          <a:bodyPr wrap="none" lIns="106362" tIns="52388" rIns="106362" bIns="52388">
            <a:spAutoFit/>
          </a:bodyPr>
          <a:lstStyle/>
          <a:p>
            <a:pPr algn="ctr" defTabSz="1208088" eaLnBrk="0" hangingPunct="0">
              <a:lnSpc>
                <a:spcPct val="115000"/>
              </a:lnSpc>
            </a:pPr>
            <a:r>
              <a:rPr lang="en-US" sz="1600" b="1" dirty="0">
                <a:solidFill>
                  <a:srgbClr val="000099"/>
                </a:solidFill>
                <a:latin typeface="+mj-lt"/>
              </a:rPr>
              <a:t>Skill</a:t>
            </a:r>
          </a:p>
          <a:p>
            <a:pPr algn="ctr" defTabSz="1208088" eaLnBrk="0" hangingPunct="0">
              <a:lnSpc>
                <a:spcPct val="115000"/>
              </a:lnSpc>
            </a:pPr>
            <a:r>
              <a:rPr lang="en-US" sz="1600" b="1" dirty="0">
                <a:solidFill>
                  <a:srgbClr val="000099"/>
                </a:solidFill>
                <a:latin typeface="+mj-lt"/>
              </a:rPr>
              <a:t>Knowledge</a:t>
            </a:r>
          </a:p>
        </p:txBody>
      </p:sp>
      <p:grpSp>
        <p:nvGrpSpPr>
          <p:cNvPr id="6" name="Group 24"/>
          <p:cNvGrpSpPr>
            <a:grpSpLocks/>
          </p:cNvGrpSpPr>
          <p:nvPr/>
        </p:nvGrpSpPr>
        <p:grpSpPr bwMode="auto">
          <a:xfrm>
            <a:off x="2227263" y="4483100"/>
            <a:ext cx="4338638" cy="608012"/>
            <a:chOff x="1026" y="1304"/>
            <a:chExt cx="4654" cy="780"/>
          </a:xfrm>
        </p:grpSpPr>
        <p:sp>
          <p:nvSpPr>
            <p:cNvPr id="882713" name="Rectangle 25"/>
            <p:cNvSpPr>
              <a:spLocks noChangeArrowheads="1"/>
            </p:cNvSpPr>
            <p:nvPr/>
          </p:nvSpPr>
          <p:spPr bwMode="auto">
            <a:xfrm>
              <a:off x="4156" y="1304"/>
              <a:ext cx="1524" cy="780"/>
            </a:xfrm>
            <a:prstGeom prst="rect">
              <a:avLst/>
            </a:prstGeom>
            <a:noFill/>
            <a:ln w="12700">
              <a:noFill/>
              <a:miter lim="800000"/>
              <a:headEnd/>
              <a:tailEnd/>
            </a:ln>
            <a:effectLst/>
          </p:spPr>
          <p:txBody>
            <a:bodyPr wrap="none" lIns="90488" tIns="44450" rIns="90488" bIns="44450">
              <a:spAutoFit/>
            </a:bodyPr>
            <a:lstStyle/>
            <a:p>
              <a:pPr eaLnBrk="0" hangingPunct="0">
                <a:lnSpc>
                  <a:spcPct val="95000"/>
                </a:lnSpc>
              </a:pPr>
              <a:r>
                <a:rPr lang="en-US" sz="1200" b="1" i="1">
                  <a:solidFill>
                    <a:srgbClr val="000099"/>
                  </a:solidFill>
                </a:rPr>
                <a:t>Necessary for</a:t>
              </a:r>
            </a:p>
            <a:p>
              <a:pPr eaLnBrk="0" hangingPunct="0">
                <a:lnSpc>
                  <a:spcPct val="95000"/>
                </a:lnSpc>
              </a:pPr>
              <a:r>
                <a:rPr lang="en-US" sz="1200" b="1" i="1">
                  <a:solidFill>
                    <a:srgbClr val="000099"/>
                  </a:solidFill>
                </a:rPr>
                <a:t>top performance</a:t>
              </a:r>
            </a:p>
            <a:p>
              <a:pPr eaLnBrk="0" hangingPunct="0">
                <a:lnSpc>
                  <a:spcPct val="95000"/>
                </a:lnSpc>
              </a:pPr>
              <a:r>
                <a:rPr lang="en-US" sz="1200" b="1" i="1">
                  <a:solidFill>
                    <a:srgbClr val="000099"/>
                  </a:solidFill>
                </a:rPr>
                <a:t>but not sufficient</a:t>
              </a:r>
            </a:p>
          </p:txBody>
        </p:sp>
        <p:sp>
          <p:nvSpPr>
            <p:cNvPr id="882714" name="Rectangle 26"/>
            <p:cNvSpPr>
              <a:spLocks noChangeArrowheads="1"/>
            </p:cNvSpPr>
            <p:nvPr/>
          </p:nvSpPr>
          <p:spPr bwMode="auto">
            <a:xfrm>
              <a:off x="1026" y="1461"/>
              <a:ext cx="1200" cy="558"/>
            </a:xfrm>
            <a:prstGeom prst="rect">
              <a:avLst/>
            </a:prstGeom>
            <a:noFill/>
            <a:ln w="12700">
              <a:noFill/>
              <a:miter lim="800000"/>
              <a:headEnd/>
              <a:tailEnd/>
            </a:ln>
            <a:effectLst/>
          </p:spPr>
          <p:txBody>
            <a:bodyPr wrap="none" lIns="90488" tIns="44450" rIns="90488" bIns="44450">
              <a:spAutoFit/>
            </a:bodyPr>
            <a:lstStyle/>
            <a:p>
              <a:pPr algn="r" eaLnBrk="0" hangingPunct="0">
                <a:lnSpc>
                  <a:spcPct val="95000"/>
                </a:lnSpc>
              </a:pPr>
              <a:r>
                <a:rPr lang="en-US" sz="1200" b="1" i="1">
                  <a:solidFill>
                    <a:srgbClr val="000099"/>
                  </a:solidFill>
                </a:rPr>
                <a:t>Easier to see</a:t>
              </a:r>
              <a:br>
                <a:rPr lang="en-US" sz="1200" b="1" i="1">
                  <a:solidFill>
                    <a:srgbClr val="000099"/>
                  </a:solidFill>
                </a:rPr>
              </a:br>
              <a:r>
                <a:rPr lang="en-US" sz="1200" b="1" i="1">
                  <a:solidFill>
                    <a:srgbClr val="000099"/>
                  </a:solidFill>
                </a:rPr>
                <a:t>and develop</a:t>
              </a:r>
            </a:p>
          </p:txBody>
        </p:sp>
      </p:grpSp>
      <p:grpSp>
        <p:nvGrpSpPr>
          <p:cNvPr id="7" name="Group 27"/>
          <p:cNvGrpSpPr>
            <a:grpSpLocks/>
          </p:cNvGrpSpPr>
          <p:nvPr/>
        </p:nvGrpSpPr>
        <p:grpSpPr bwMode="auto">
          <a:xfrm>
            <a:off x="2320926" y="5357813"/>
            <a:ext cx="4227513" cy="781050"/>
            <a:chOff x="994" y="2386"/>
            <a:chExt cx="4534" cy="1001"/>
          </a:xfrm>
        </p:grpSpPr>
        <p:sp>
          <p:nvSpPr>
            <p:cNvPr id="882716" name="Rectangle 28"/>
            <p:cNvSpPr>
              <a:spLocks noChangeArrowheads="1"/>
            </p:cNvSpPr>
            <p:nvPr/>
          </p:nvSpPr>
          <p:spPr bwMode="auto">
            <a:xfrm>
              <a:off x="4158" y="2386"/>
              <a:ext cx="1370" cy="1001"/>
            </a:xfrm>
            <a:prstGeom prst="rect">
              <a:avLst/>
            </a:prstGeom>
            <a:noFill/>
            <a:ln w="12700">
              <a:noFill/>
              <a:miter lim="800000"/>
              <a:headEnd/>
              <a:tailEnd/>
            </a:ln>
            <a:effectLst/>
          </p:spPr>
          <p:txBody>
            <a:bodyPr wrap="none" lIns="90488" tIns="44450" rIns="90488" bIns="44450">
              <a:spAutoFit/>
            </a:bodyPr>
            <a:lstStyle/>
            <a:p>
              <a:pPr eaLnBrk="0" hangingPunct="0">
                <a:lnSpc>
                  <a:spcPct val="95000"/>
                </a:lnSpc>
              </a:pPr>
              <a:r>
                <a:rPr lang="en-US" sz="1200" b="1" i="1" dirty="0">
                  <a:solidFill>
                    <a:srgbClr val="000099"/>
                  </a:solidFill>
                </a:rPr>
                <a:t>Characteristics</a:t>
              </a:r>
            </a:p>
            <a:p>
              <a:pPr eaLnBrk="0" hangingPunct="0">
                <a:lnSpc>
                  <a:spcPct val="95000"/>
                </a:lnSpc>
              </a:pPr>
              <a:r>
                <a:rPr lang="en-US" sz="1200" b="1" i="1" dirty="0">
                  <a:solidFill>
                    <a:srgbClr val="000099"/>
                  </a:solidFill>
                </a:rPr>
                <a:t>that lead to </a:t>
              </a:r>
            </a:p>
            <a:p>
              <a:pPr eaLnBrk="0" hangingPunct="0">
                <a:lnSpc>
                  <a:spcPct val="95000"/>
                </a:lnSpc>
              </a:pPr>
              <a:r>
                <a:rPr lang="en-US" sz="1200" b="1" i="1" dirty="0">
                  <a:solidFill>
                    <a:srgbClr val="000099"/>
                  </a:solidFill>
                </a:rPr>
                <a:t>longer-term</a:t>
              </a:r>
            </a:p>
            <a:p>
              <a:pPr eaLnBrk="0" hangingPunct="0">
                <a:lnSpc>
                  <a:spcPct val="95000"/>
                </a:lnSpc>
              </a:pPr>
              <a:r>
                <a:rPr lang="en-US" sz="1200" b="1" i="1" dirty="0">
                  <a:solidFill>
                    <a:srgbClr val="000099"/>
                  </a:solidFill>
                </a:rPr>
                <a:t>success</a:t>
              </a:r>
            </a:p>
          </p:txBody>
        </p:sp>
        <p:sp>
          <p:nvSpPr>
            <p:cNvPr id="882717" name="Rectangle 29"/>
            <p:cNvSpPr>
              <a:spLocks noChangeArrowheads="1"/>
            </p:cNvSpPr>
            <p:nvPr/>
          </p:nvSpPr>
          <p:spPr bwMode="auto">
            <a:xfrm>
              <a:off x="994" y="2386"/>
              <a:ext cx="1236" cy="557"/>
            </a:xfrm>
            <a:prstGeom prst="rect">
              <a:avLst/>
            </a:prstGeom>
            <a:noFill/>
            <a:ln w="12700">
              <a:noFill/>
              <a:miter lim="800000"/>
              <a:headEnd/>
              <a:tailEnd/>
            </a:ln>
            <a:effectLst/>
          </p:spPr>
          <p:txBody>
            <a:bodyPr wrap="none" lIns="90488" tIns="44450" rIns="90488" bIns="44450">
              <a:spAutoFit/>
            </a:bodyPr>
            <a:lstStyle/>
            <a:p>
              <a:pPr algn="r" eaLnBrk="0" hangingPunct="0">
                <a:lnSpc>
                  <a:spcPct val="95000"/>
                </a:lnSpc>
              </a:pPr>
              <a:r>
                <a:rPr lang="en-US" sz="1200" b="1" i="1" dirty="0">
                  <a:solidFill>
                    <a:srgbClr val="000099"/>
                  </a:solidFill>
                </a:rPr>
                <a:t>Harder to see</a:t>
              </a:r>
              <a:br>
                <a:rPr lang="en-US" sz="1200" b="1" i="1" dirty="0">
                  <a:solidFill>
                    <a:srgbClr val="000099"/>
                  </a:solidFill>
                </a:rPr>
              </a:br>
              <a:r>
                <a:rPr lang="en-US" sz="1200" b="1" i="1" dirty="0">
                  <a:solidFill>
                    <a:srgbClr val="000099"/>
                  </a:solidFill>
                </a:rPr>
                <a:t>and develop</a:t>
              </a:r>
            </a:p>
          </p:txBody>
        </p:sp>
      </p:gr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4206798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a:xfrm>
            <a:off x="381000" y="981075"/>
            <a:ext cx="8229600" cy="566738"/>
          </a:xfrm>
        </p:spPr>
        <p:txBody>
          <a:bodyPr/>
          <a:lstStyle/>
          <a:p>
            <a:r>
              <a:rPr lang="en-US" dirty="0"/>
              <a:t>Option 1 - Vertical Movement</a:t>
            </a:r>
          </a:p>
        </p:txBody>
      </p:sp>
      <p:sp>
        <p:nvSpPr>
          <p:cNvPr id="883715" name="Rectangle 3"/>
          <p:cNvSpPr>
            <a:spLocks noGrp="1" noChangeArrowheads="1"/>
          </p:cNvSpPr>
          <p:nvPr>
            <p:ph type="body" sz="half" idx="1"/>
          </p:nvPr>
        </p:nvSpPr>
        <p:spPr>
          <a:xfrm>
            <a:off x="352425" y="2219325"/>
            <a:ext cx="2824163" cy="4152900"/>
          </a:xfrm>
        </p:spPr>
        <p:txBody>
          <a:bodyPr/>
          <a:lstStyle/>
          <a:p>
            <a:pPr>
              <a:lnSpc>
                <a:spcPct val="80000"/>
              </a:lnSpc>
              <a:buFont typeface="Arial" charset="0"/>
              <a:buNone/>
            </a:pPr>
            <a:r>
              <a:rPr lang="en-US" sz="1800" b="1" dirty="0"/>
              <a:t>Level III</a:t>
            </a:r>
          </a:p>
          <a:p>
            <a:pPr lvl="1">
              <a:lnSpc>
                <a:spcPct val="90000"/>
              </a:lnSpc>
              <a:buSzTx/>
              <a:buFont typeface="Arial" charset="0"/>
              <a:buChar char="−"/>
            </a:pPr>
            <a:r>
              <a:rPr lang="en-US" sz="1200" dirty="0"/>
              <a:t>Shapes organizational direction</a:t>
            </a:r>
          </a:p>
          <a:p>
            <a:pPr>
              <a:lnSpc>
                <a:spcPct val="80000"/>
              </a:lnSpc>
              <a:buFont typeface="Arial" charset="0"/>
              <a:buNone/>
            </a:pPr>
            <a:endParaRPr lang="en-US" sz="1200" b="1" dirty="0"/>
          </a:p>
          <a:p>
            <a:pPr>
              <a:lnSpc>
                <a:spcPct val="80000"/>
              </a:lnSpc>
              <a:buFont typeface="Arial" charset="0"/>
              <a:buNone/>
            </a:pPr>
            <a:endParaRPr lang="en-US" sz="1200" b="1" dirty="0"/>
          </a:p>
          <a:p>
            <a:pPr>
              <a:lnSpc>
                <a:spcPct val="80000"/>
              </a:lnSpc>
              <a:buFont typeface="Arial" charset="0"/>
              <a:buNone/>
            </a:pPr>
            <a:endParaRPr lang="en-US" sz="1200" b="1" dirty="0"/>
          </a:p>
          <a:p>
            <a:pPr>
              <a:lnSpc>
                <a:spcPct val="80000"/>
              </a:lnSpc>
              <a:buFont typeface="Arial" charset="0"/>
              <a:buNone/>
            </a:pPr>
            <a:r>
              <a:rPr lang="en-US" sz="1800" b="1" dirty="0"/>
              <a:t>Level II</a:t>
            </a:r>
          </a:p>
          <a:p>
            <a:pPr lvl="1">
              <a:lnSpc>
                <a:spcPct val="90000"/>
              </a:lnSpc>
              <a:buSzTx/>
              <a:buFont typeface="Arial" charset="0"/>
              <a:buChar char="–"/>
            </a:pPr>
            <a:r>
              <a:rPr lang="en-US" sz="1200" dirty="0"/>
              <a:t>Develops others</a:t>
            </a:r>
          </a:p>
          <a:p>
            <a:pPr lvl="1">
              <a:lnSpc>
                <a:spcPct val="90000"/>
              </a:lnSpc>
              <a:buSzTx/>
              <a:buFont typeface="Arial" charset="0"/>
              <a:buChar char="–"/>
            </a:pPr>
            <a:r>
              <a:rPr lang="en-US" sz="1200" dirty="0"/>
              <a:t>Interfaces</a:t>
            </a:r>
          </a:p>
          <a:p>
            <a:pPr>
              <a:lnSpc>
                <a:spcPct val="80000"/>
              </a:lnSpc>
              <a:buFont typeface="Arial" charset="0"/>
              <a:buNone/>
            </a:pPr>
            <a:endParaRPr lang="en-US" sz="1200" b="1" dirty="0"/>
          </a:p>
          <a:p>
            <a:pPr>
              <a:lnSpc>
                <a:spcPct val="80000"/>
              </a:lnSpc>
              <a:buFont typeface="Arial" charset="0"/>
              <a:buNone/>
            </a:pPr>
            <a:endParaRPr lang="en-US" sz="1800" b="1" dirty="0"/>
          </a:p>
          <a:p>
            <a:pPr>
              <a:lnSpc>
                <a:spcPct val="80000"/>
              </a:lnSpc>
              <a:buFont typeface="Arial" charset="0"/>
              <a:buNone/>
            </a:pPr>
            <a:r>
              <a:rPr lang="en-US" sz="1800" b="1" dirty="0"/>
              <a:t>Level I</a:t>
            </a:r>
          </a:p>
          <a:p>
            <a:pPr lvl="1">
              <a:lnSpc>
                <a:spcPct val="90000"/>
              </a:lnSpc>
              <a:buSzTx/>
              <a:buFont typeface="Arial" charset="0"/>
              <a:buChar char="–"/>
            </a:pPr>
            <a:r>
              <a:rPr lang="en-US" sz="1200" dirty="0"/>
              <a:t>Performs tasks under supervision</a:t>
            </a:r>
          </a:p>
          <a:p>
            <a:pPr lvl="1">
              <a:lnSpc>
                <a:spcPct val="90000"/>
              </a:lnSpc>
              <a:buSzTx/>
              <a:buFont typeface="Arial" charset="0"/>
              <a:buChar char="–"/>
            </a:pPr>
            <a:r>
              <a:rPr lang="en-US" sz="1200" dirty="0"/>
              <a:t>Establishes distinctive competence</a:t>
            </a:r>
          </a:p>
          <a:p>
            <a:pPr>
              <a:lnSpc>
                <a:spcPct val="80000"/>
              </a:lnSpc>
              <a:buFont typeface="Arial" charset="0"/>
              <a:buNone/>
            </a:pPr>
            <a:endParaRPr lang="en-US" sz="1200" dirty="0"/>
          </a:p>
          <a:p>
            <a:pPr>
              <a:lnSpc>
                <a:spcPct val="80000"/>
              </a:lnSpc>
            </a:pPr>
            <a:endParaRPr lang="en-US" sz="2000" dirty="0"/>
          </a:p>
          <a:p>
            <a:pPr>
              <a:lnSpc>
                <a:spcPct val="80000"/>
              </a:lnSpc>
              <a:buFont typeface="Arial" charset="0"/>
              <a:buNone/>
            </a:pPr>
            <a:endParaRPr lang="en-US" dirty="0"/>
          </a:p>
          <a:p>
            <a:pPr>
              <a:lnSpc>
                <a:spcPct val="80000"/>
              </a:lnSpc>
              <a:buFont typeface="Arial" charset="0"/>
              <a:buNone/>
            </a:pPr>
            <a:endParaRPr lang="en-US" sz="1800" dirty="0"/>
          </a:p>
          <a:p>
            <a:pPr>
              <a:lnSpc>
                <a:spcPct val="80000"/>
              </a:lnSpc>
              <a:buFont typeface="Arial" charset="0"/>
              <a:buNone/>
            </a:pPr>
            <a:endParaRPr lang="en-US" sz="1400" b="1" dirty="0"/>
          </a:p>
          <a:p>
            <a:pPr>
              <a:lnSpc>
                <a:spcPct val="80000"/>
              </a:lnSpc>
            </a:pPr>
            <a:endParaRPr lang="en-US" sz="3200" dirty="0"/>
          </a:p>
          <a:p>
            <a:pPr>
              <a:lnSpc>
                <a:spcPct val="80000"/>
              </a:lnSpc>
            </a:pPr>
            <a:endParaRPr lang="en-US" sz="3200" dirty="0"/>
          </a:p>
          <a:p>
            <a:pPr>
              <a:lnSpc>
                <a:spcPct val="80000"/>
              </a:lnSpc>
            </a:pPr>
            <a:endParaRPr lang="en-US" sz="3200" dirty="0"/>
          </a:p>
        </p:txBody>
      </p:sp>
      <p:sp>
        <p:nvSpPr>
          <p:cNvPr id="883716" name="Rectangle 4"/>
          <p:cNvSpPr>
            <a:spLocks noChangeArrowheads="1"/>
          </p:cNvSpPr>
          <p:nvPr/>
        </p:nvSpPr>
        <p:spPr bwMode="auto">
          <a:xfrm>
            <a:off x="623888" y="1685925"/>
            <a:ext cx="2900362" cy="566738"/>
          </a:xfrm>
          <a:prstGeom prst="rect">
            <a:avLst/>
          </a:prstGeom>
          <a:noFill/>
          <a:ln w="12700">
            <a:noFill/>
            <a:miter lim="800000"/>
            <a:headEnd/>
            <a:tailEnd/>
          </a:ln>
          <a:effectLst/>
        </p:spPr>
        <p:txBody>
          <a:bodyPr lIns="90488" tIns="44450" rIns="90488" bIns="44450"/>
          <a:lstStyle/>
          <a:p>
            <a:pPr algn="ctr"/>
            <a:r>
              <a:rPr lang="en-US" sz="1800" b="1" u="sng">
                <a:solidFill>
                  <a:srgbClr val="2B4C7D"/>
                </a:solidFill>
              </a:rPr>
              <a:t>Responsibility</a:t>
            </a:r>
            <a:endParaRPr lang="en-US" sz="1800" b="1">
              <a:solidFill>
                <a:srgbClr val="2B4C7D"/>
              </a:solidFill>
            </a:endParaRPr>
          </a:p>
        </p:txBody>
      </p:sp>
      <p:sp>
        <p:nvSpPr>
          <p:cNvPr id="883717" name="Rectangle 5"/>
          <p:cNvSpPr>
            <a:spLocks noChangeArrowheads="1"/>
          </p:cNvSpPr>
          <p:nvPr/>
        </p:nvSpPr>
        <p:spPr bwMode="auto">
          <a:xfrm>
            <a:off x="3295650" y="2447925"/>
            <a:ext cx="2438400" cy="4495800"/>
          </a:xfrm>
          <a:prstGeom prst="rect">
            <a:avLst/>
          </a:prstGeom>
          <a:noFill/>
          <a:ln w="12700">
            <a:noFill/>
            <a:miter lim="800000"/>
            <a:headEnd/>
            <a:tailEnd/>
          </a:ln>
          <a:effectLst/>
        </p:spPr>
        <p:txBody>
          <a:bodyPr lIns="90488" tIns="44450" rIns="90488" bIns="44450"/>
          <a:lstStyle/>
          <a:p>
            <a:pPr marL="344488" indent="-344488" algn="l">
              <a:lnSpc>
                <a:spcPct val="90000"/>
              </a:lnSpc>
              <a:spcBef>
                <a:spcPct val="55000"/>
              </a:spcBef>
              <a:buFont typeface="Arial" charset="0"/>
              <a:buChar char="–"/>
            </a:pPr>
            <a:r>
              <a:rPr lang="en-US" sz="1200" dirty="0">
                <a:solidFill>
                  <a:schemeClr val="tx1"/>
                </a:solidFill>
              </a:rPr>
              <a:t>Director</a:t>
            </a:r>
          </a:p>
          <a:p>
            <a:pPr marL="344488" indent="-344488" algn="l">
              <a:lnSpc>
                <a:spcPct val="90000"/>
              </a:lnSpc>
              <a:spcBef>
                <a:spcPct val="55000"/>
              </a:spcBef>
              <a:buFont typeface="Arial" charset="0"/>
              <a:buChar char="–"/>
            </a:pPr>
            <a:r>
              <a:rPr lang="en-US" sz="1200" dirty="0">
                <a:solidFill>
                  <a:schemeClr val="tx1"/>
                </a:solidFill>
              </a:rPr>
              <a:t>Strategist</a:t>
            </a:r>
          </a:p>
          <a:p>
            <a:pPr marL="344488" indent="-344488" algn="l">
              <a:lnSpc>
                <a:spcPct val="90000"/>
              </a:lnSpc>
              <a:spcBef>
                <a:spcPct val="55000"/>
              </a:spcBef>
              <a:buFont typeface="Arial" charset="0"/>
              <a:buChar char="–"/>
            </a:pPr>
            <a:r>
              <a:rPr lang="en-US" sz="1200" dirty="0">
                <a:solidFill>
                  <a:schemeClr val="tx1"/>
                </a:solidFill>
              </a:rPr>
              <a:t>Business developer</a:t>
            </a:r>
          </a:p>
          <a:p>
            <a:pPr marL="344488" indent="-344488" algn="l">
              <a:lnSpc>
                <a:spcPct val="90000"/>
              </a:lnSpc>
              <a:spcBef>
                <a:spcPct val="55000"/>
              </a:spcBef>
              <a:buFont typeface="Arial" charset="0"/>
              <a:buNone/>
            </a:pPr>
            <a:endParaRPr lang="en-US" sz="1200" dirty="0">
              <a:solidFill>
                <a:schemeClr val="tx1"/>
              </a:solidFill>
            </a:endParaRP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r>
              <a:rPr lang="en-US" sz="1200" dirty="0">
                <a:solidFill>
                  <a:schemeClr val="tx1"/>
                </a:solidFill>
              </a:rPr>
              <a:t>Manager</a:t>
            </a:r>
          </a:p>
          <a:p>
            <a:pPr marL="344488" indent="-344488" algn="l">
              <a:lnSpc>
                <a:spcPct val="90000"/>
              </a:lnSpc>
              <a:spcBef>
                <a:spcPct val="55000"/>
              </a:spcBef>
              <a:buFont typeface="Arial" charset="0"/>
              <a:buChar char="–"/>
            </a:pPr>
            <a:r>
              <a:rPr lang="en-US" sz="1200" dirty="0">
                <a:solidFill>
                  <a:schemeClr val="tx1"/>
                </a:solidFill>
              </a:rPr>
              <a:t>Integrator</a:t>
            </a:r>
          </a:p>
          <a:p>
            <a:pPr marL="344488" indent="-344488" algn="l">
              <a:lnSpc>
                <a:spcPct val="90000"/>
              </a:lnSpc>
              <a:spcBef>
                <a:spcPct val="55000"/>
              </a:spcBef>
              <a:buFont typeface="Arial" charset="0"/>
              <a:buChar char="–"/>
            </a:pPr>
            <a:r>
              <a:rPr lang="en-US" sz="1200" dirty="0">
                <a:solidFill>
                  <a:schemeClr val="tx1"/>
                </a:solidFill>
              </a:rPr>
              <a:t>Mentor</a:t>
            </a:r>
          </a:p>
          <a:p>
            <a:pPr marL="344488" indent="-344488" algn="l">
              <a:lnSpc>
                <a:spcPct val="90000"/>
              </a:lnSpc>
              <a:spcBef>
                <a:spcPct val="55000"/>
              </a:spcBef>
              <a:buFont typeface="Arial" charset="0"/>
              <a:buChar char="–"/>
            </a:pPr>
            <a:r>
              <a:rPr lang="en-US" sz="1200" dirty="0">
                <a:solidFill>
                  <a:schemeClr val="tx1"/>
                </a:solidFill>
              </a:rPr>
              <a:t>Business </a:t>
            </a:r>
            <a:r>
              <a:rPr lang="en-US" sz="1200" dirty="0" smtClean="0">
                <a:solidFill>
                  <a:schemeClr val="tx1"/>
                </a:solidFill>
              </a:rPr>
              <a:t>developer</a:t>
            </a:r>
          </a:p>
          <a:p>
            <a:pPr marL="344488" indent="-344488" algn="l">
              <a:lnSpc>
                <a:spcPct val="90000"/>
              </a:lnSpc>
              <a:spcBef>
                <a:spcPct val="55000"/>
              </a:spcBef>
              <a:buFont typeface="Arial" charset="0"/>
              <a:buChar char="–"/>
            </a:pPr>
            <a:endParaRPr lang="en-US" sz="800" dirty="0">
              <a:solidFill>
                <a:schemeClr val="tx1"/>
              </a:solidFill>
            </a:endParaRPr>
          </a:p>
          <a:p>
            <a:pPr marL="344488" indent="-344488" algn="l">
              <a:lnSpc>
                <a:spcPct val="90000"/>
              </a:lnSpc>
              <a:spcBef>
                <a:spcPct val="55000"/>
              </a:spcBef>
              <a:buFont typeface="Arial" charset="0"/>
              <a:buChar char="–"/>
            </a:pPr>
            <a:r>
              <a:rPr lang="en-US" sz="1200" dirty="0">
                <a:solidFill>
                  <a:schemeClr val="tx1"/>
                </a:solidFill>
              </a:rPr>
              <a:t>Assistant</a:t>
            </a:r>
          </a:p>
          <a:p>
            <a:pPr marL="344488" indent="-344488" algn="l">
              <a:lnSpc>
                <a:spcPct val="90000"/>
              </a:lnSpc>
              <a:spcBef>
                <a:spcPct val="55000"/>
              </a:spcBef>
              <a:buFont typeface="Arial" charset="0"/>
              <a:buChar char="–"/>
            </a:pPr>
            <a:r>
              <a:rPr lang="en-US" sz="1200" dirty="0">
                <a:solidFill>
                  <a:schemeClr val="tx1"/>
                </a:solidFill>
              </a:rPr>
              <a:t>“Mentee”</a:t>
            </a:r>
          </a:p>
          <a:p>
            <a:pPr marL="344488" indent="-344488" algn="l">
              <a:lnSpc>
                <a:spcPct val="90000"/>
              </a:lnSpc>
              <a:spcBef>
                <a:spcPct val="55000"/>
              </a:spcBef>
              <a:buFont typeface="Arial" charset="0"/>
              <a:buChar char="–"/>
            </a:pPr>
            <a:r>
              <a:rPr lang="en-US" sz="1200" dirty="0">
                <a:solidFill>
                  <a:schemeClr val="tx1"/>
                </a:solidFill>
              </a:rPr>
              <a:t>Individual contributor</a:t>
            </a:r>
          </a:p>
          <a:p>
            <a:pPr marL="344488" indent="-344488" algn="l">
              <a:lnSpc>
                <a:spcPct val="90000"/>
              </a:lnSpc>
              <a:spcBef>
                <a:spcPct val="55000"/>
              </a:spcBef>
              <a:buFont typeface="Arial" charset="0"/>
              <a:buChar char="–"/>
            </a:pPr>
            <a:endParaRPr lang="en-US" dirty="0">
              <a:solidFill>
                <a:schemeClr val="tx1"/>
              </a:solidFill>
            </a:endParaRPr>
          </a:p>
        </p:txBody>
      </p:sp>
      <p:sp>
        <p:nvSpPr>
          <p:cNvPr id="883718" name="Rectangle 6"/>
          <p:cNvSpPr>
            <a:spLocks noChangeArrowheads="1"/>
          </p:cNvSpPr>
          <p:nvPr/>
        </p:nvSpPr>
        <p:spPr bwMode="auto">
          <a:xfrm>
            <a:off x="3524250" y="1685925"/>
            <a:ext cx="2133600" cy="452438"/>
          </a:xfrm>
          <a:prstGeom prst="rect">
            <a:avLst/>
          </a:prstGeom>
          <a:noFill/>
          <a:ln w="12700">
            <a:noFill/>
            <a:miter lim="800000"/>
            <a:headEnd/>
            <a:tailEnd/>
          </a:ln>
          <a:effectLst/>
        </p:spPr>
        <p:txBody>
          <a:bodyPr lIns="90488" tIns="44450" rIns="90488" bIns="44450"/>
          <a:lstStyle/>
          <a:p>
            <a:pPr algn="ctr"/>
            <a:r>
              <a:rPr lang="en-US" sz="1800" b="1" u="sng">
                <a:solidFill>
                  <a:srgbClr val="2B4C7D"/>
                </a:solidFill>
              </a:rPr>
              <a:t>Primary Role</a:t>
            </a:r>
            <a:endParaRPr lang="en-US" sz="1800" b="1">
              <a:solidFill>
                <a:srgbClr val="2B4C7D"/>
              </a:solidFill>
            </a:endParaRPr>
          </a:p>
        </p:txBody>
      </p:sp>
      <p:sp>
        <p:nvSpPr>
          <p:cNvPr id="883719" name="Rectangle 7"/>
          <p:cNvSpPr>
            <a:spLocks noChangeArrowheads="1"/>
          </p:cNvSpPr>
          <p:nvPr/>
        </p:nvSpPr>
        <p:spPr bwMode="auto">
          <a:xfrm>
            <a:off x="5886450" y="2447925"/>
            <a:ext cx="2971800" cy="4114800"/>
          </a:xfrm>
          <a:prstGeom prst="rect">
            <a:avLst/>
          </a:prstGeom>
          <a:noFill/>
          <a:ln w="12700">
            <a:noFill/>
            <a:miter lim="800000"/>
            <a:headEnd/>
            <a:tailEnd/>
          </a:ln>
          <a:effectLst/>
        </p:spPr>
        <p:txBody>
          <a:bodyPr lIns="90488" tIns="44450" rIns="90488" bIns="44450"/>
          <a:lstStyle/>
          <a:p>
            <a:pPr marL="344488" indent="-344488" algn="l">
              <a:lnSpc>
                <a:spcPct val="90000"/>
              </a:lnSpc>
              <a:spcBef>
                <a:spcPct val="55000"/>
              </a:spcBef>
              <a:buFont typeface="Arial" charset="0"/>
              <a:buChar char="–"/>
            </a:pPr>
            <a:r>
              <a:rPr lang="en-US" sz="1200" dirty="0">
                <a:solidFill>
                  <a:schemeClr val="tx1"/>
                </a:solidFill>
              </a:rPr>
              <a:t>Assumes responsibility </a:t>
            </a:r>
            <a:br>
              <a:rPr lang="en-US" sz="1200" dirty="0">
                <a:solidFill>
                  <a:schemeClr val="tx1"/>
                </a:solidFill>
              </a:rPr>
            </a:br>
            <a:r>
              <a:rPr lang="en-US" sz="1200" dirty="0">
                <a:solidFill>
                  <a:schemeClr val="tx1"/>
                </a:solidFill>
              </a:rPr>
              <a:t>for the organization</a:t>
            </a: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None/>
            </a:pPr>
            <a:endParaRPr lang="en-US" sz="1200" dirty="0">
              <a:solidFill>
                <a:schemeClr val="tx1"/>
              </a:solidFill>
            </a:endParaRPr>
          </a:p>
          <a:p>
            <a:pPr marL="344488" indent="-344488" algn="l">
              <a:lnSpc>
                <a:spcPct val="90000"/>
              </a:lnSpc>
              <a:spcBef>
                <a:spcPct val="55000"/>
              </a:spcBef>
              <a:buFont typeface="Arial" charset="0"/>
              <a:buNone/>
            </a:pPr>
            <a:endParaRPr lang="en-US" sz="1200" dirty="0">
              <a:solidFill>
                <a:schemeClr val="tx1"/>
              </a:solidFill>
            </a:endParaRPr>
          </a:p>
          <a:p>
            <a:pPr marL="344488" indent="-344488" algn="l">
              <a:lnSpc>
                <a:spcPct val="90000"/>
              </a:lnSpc>
              <a:buFont typeface="Arial" charset="0"/>
              <a:buChar char="–"/>
            </a:pPr>
            <a:r>
              <a:rPr lang="en-US" sz="1200" dirty="0">
                <a:solidFill>
                  <a:schemeClr val="tx1"/>
                </a:solidFill>
              </a:rPr>
              <a:t>Assumes responsibility </a:t>
            </a:r>
            <a:br>
              <a:rPr lang="en-US" sz="1200" dirty="0">
                <a:solidFill>
                  <a:schemeClr val="tx1"/>
                </a:solidFill>
              </a:rPr>
            </a:br>
            <a:r>
              <a:rPr lang="en-US" sz="1200" dirty="0">
                <a:solidFill>
                  <a:schemeClr val="tx1"/>
                </a:solidFill>
              </a:rPr>
              <a:t>for others</a:t>
            </a: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r>
              <a:rPr lang="en-US" sz="1200" dirty="0">
                <a:solidFill>
                  <a:schemeClr val="tx1"/>
                </a:solidFill>
              </a:rPr>
              <a:t>Dependence</a:t>
            </a:r>
          </a:p>
          <a:p>
            <a:pPr marL="344488" indent="-344488" algn="l">
              <a:lnSpc>
                <a:spcPct val="90000"/>
              </a:lnSpc>
              <a:spcBef>
                <a:spcPct val="55000"/>
              </a:spcBef>
              <a:buFont typeface="Arial" charset="0"/>
              <a:buChar char="–"/>
            </a:pPr>
            <a:r>
              <a:rPr lang="en-US" sz="1200" dirty="0">
                <a:solidFill>
                  <a:schemeClr val="tx1"/>
                </a:solidFill>
              </a:rPr>
              <a:t>Independence</a:t>
            </a: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endParaRPr lang="en-US" sz="1200" dirty="0">
              <a:solidFill>
                <a:schemeClr val="tx1"/>
              </a:solidFill>
            </a:endParaRPr>
          </a:p>
          <a:p>
            <a:pPr marL="344488" indent="-344488" algn="l">
              <a:lnSpc>
                <a:spcPct val="90000"/>
              </a:lnSpc>
              <a:spcBef>
                <a:spcPct val="55000"/>
              </a:spcBef>
              <a:buFont typeface="Arial" charset="0"/>
              <a:buChar char="–"/>
            </a:pPr>
            <a:endParaRPr lang="en-US" sz="1200" dirty="0">
              <a:solidFill>
                <a:schemeClr val="tx1"/>
              </a:solidFill>
            </a:endParaRPr>
          </a:p>
        </p:txBody>
      </p:sp>
      <p:sp>
        <p:nvSpPr>
          <p:cNvPr id="883720" name="Rectangle 8"/>
          <p:cNvSpPr>
            <a:spLocks noChangeArrowheads="1"/>
          </p:cNvSpPr>
          <p:nvPr/>
        </p:nvSpPr>
        <p:spPr bwMode="auto">
          <a:xfrm>
            <a:off x="5734050" y="1685925"/>
            <a:ext cx="2595563" cy="566738"/>
          </a:xfrm>
          <a:prstGeom prst="rect">
            <a:avLst/>
          </a:prstGeom>
          <a:noFill/>
          <a:ln w="12700">
            <a:noFill/>
            <a:miter lim="800000"/>
            <a:headEnd/>
            <a:tailEnd/>
          </a:ln>
          <a:effectLst/>
        </p:spPr>
        <p:txBody>
          <a:bodyPr lIns="90488" tIns="44450" rIns="90488" bIns="44450"/>
          <a:lstStyle/>
          <a:p>
            <a:pPr algn="ctr"/>
            <a:r>
              <a:rPr lang="en-US" sz="1800" b="1" u="sng">
                <a:solidFill>
                  <a:srgbClr val="2B4C7D"/>
                </a:solidFill>
              </a:rPr>
              <a:t>Relationship</a:t>
            </a:r>
            <a:endParaRPr lang="en-US" sz="1800" b="1">
              <a:solidFill>
                <a:srgbClr val="2B4C7D"/>
              </a:solidFill>
            </a:endParaRPr>
          </a:p>
        </p:txBody>
      </p:sp>
      <p:sp>
        <p:nvSpPr>
          <p:cNvPr id="2" name="Footer Placeholder 1"/>
          <p:cNvSpPr>
            <a:spLocks noGrp="1"/>
          </p:cNvSpPr>
          <p:nvPr>
            <p:ph type="ftr" sz="quarter" idx="10"/>
          </p:nvPr>
        </p:nvSpPr>
        <p:spPr/>
        <p:txBody>
          <a:bodyPr/>
          <a:lstStyle/>
          <a:p>
            <a:pPr>
              <a:defRPr/>
            </a:pPr>
            <a:r>
              <a:rPr lang="en-US" dirty="0" smtClean="0"/>
              <a:t>© The Employee Engagement Group 2011  All Rights Reserved</a:t>
            </a:r>
            <a:endParaRPr lang="en-US" dirty="0"/>
          </a:p>
        </p:txBody>
      </p:sp>
    </p:spTree>
    <p:extLst>
      <p:ext uri="{BB962C8B-B14F-4D97-AF65-F5344CB8AC3E}">
        <p14:creationId xmlns:p14="http://schemas.microsoft.com/office/powerpoint/2010/main" val="19914467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786" name="Rectangle 2"/>
          <p:cNvSpPr>
            <a:spLocks noGrp="1" noChangeArrowheads="1"/>
          </p:cNvSpPr>
          <p:nvPr>
            <p:ph type="title"/>
          </p:nvPr>
        </p:nvSpPr>
        <p:spPr>
          <a:xfrm>
            <a:off x="295275" y="873125"/>
            <a:ext cx="8534400" cy="808038"/>
          </a:xfrm>
        </p:spPr>
        <p:txBody>
          <a:bodyPr/>
          <a:lstStyle/>
          <a:p>
            <a:r>
              <a:rPr lang="en-US"/>
              <a:t>Option 2 – Lattice Career Track</a:t>
            </a:r>
          </a:p>
        </p:txBody>
      </p:sp>
      <p:sp>
        <p:nvSpPr>
          <p:cNvPr id="886787" name="Rectangle 3"/>
          <p:cNvSpPr>
            <a:spLocks noGrp="1" noChangeArrowheads="1"/>
          </p:cNvSpPr>
          <p:nvPr>
            <p:ph type="body" sz="half" idx="1"/>
          </p:nvPr>
        </p:nvSpPr>
        <p:spPr>
          <a:xfrm>
            <a:off x="781049" y="1779588"/>
            <a:ext cx="4881813" cy="4595812"/>
          </a:xfrm>
        </p:spPr>
        <p:txBody>
          <a:bodyPr/>
          <a:lstStyle/>
          <a:p>
            <a:r>
              <a:rPr lang="en-US" dirty="0"/>
              <a:t>More flat organizational structure is decreasing number of high level managerial positions</a:t>
            </a:r>
          </a:p>
          <a:p>
            <a:r>
              <a:rPr lang="en-US" dirty="0"/>
              <a:t>Change in position, but not necessarily a change in money or status</a:t>
            </a:r>
          </a:p>
          <a:p>
            <a:r>
              <a:rPr lang="en-US" dirty="0"/>
              <a:t>Increases your:</a:t>
            </a:r>
          </a:p>
          <a:p>
            <a:pPr lvl="1"/>
            <a:r>
              <a:rPr lang="en-US" dirty="0"/>
              <a:t>breadth of knowledge and skills</a:t>
            </a:r>
          </a:p>
          <a:p>
            <a:pPr lvl="1"/>
            <a:r>
              <a:rPr lang="en-US" dirty="0"/>
              <a:t>marketability</a:t>
            </a:r>
          </a:p>
          <a:p>
            <a:pPr lvl="1"/>
            <a:r>
              <a:rPr lang="en-US" dirty="0"/>
              <a:t>job satisfaction</a:t>
            </a:r>
          </a:p>
          <a:p>
            <a:pPr lvl="1"/>
            <a:endParaRPr lang="en-US" dirty="0"/>
          </a:p>
          <a:p>
            <a:pPr lvl="1"/>
            <a:endParaRPr lang="en-US" dirty="0"/>
          </a:p>
        </p:txBody>
      </p:sp>
      <p:pic>
        <p:nvPicPr>
          <p:cNvPr id="886792" name="Picture 8" descr="lady_smile"/>
          <p:cNvPicPr>
            <a:picLocks noChangeAspect="1" noChangeArrowheads="1"/>
          </p:cNvPicPr>
          <p:nvPr/>
        </p:nvPicPr>
        <p:blipFill>
          <a:blip r:embed="rId3" cstate="print"/>
          <a:srcRect/>
          <a:stretch>
            <a:fillRect/>
          </a:stretch>
        </p:blipFill>
        <p:spPr bwMode="auto">
          <a:xfrm>
            <a:off x="6337300" y="2109335"/>
            <a:ext cx="1636713" cy="2460625"/>
          </a:xfrm>
          <a:prstGeom prst="rect">
            <a:avLst/>
          </a:prstGeom>
          <a:noFill/>
        </p:spPr>
      </p:pic>
      <p:sp>
        <p:nvSpPr>
          <p:cNvPr id="6" name="Footer Placeholder 1"/>
          <p:cNvSpPr txBox="1">
            <a:spLocks/>
          </p:cNvSpPr>
          <p:nvPr/>
        </p:nvSpPr>
        <p:spPr>
          <a:xfrm>
            <a:off x="457200" y="6430963"/>
            <a:ext cx="1793875" cy="188912"/>
          </a:xfrm>
          <a:prstGeom prst="rect">
            <a:avLst/>
          </a:prstGeom>
        </p:spPr>
        <p:txBody>
          <a:bodyPr/>
          <a:lstStyle>
            <a:defPPr>
              <a:defRPr lang="en-US"/>
            </a:defPPr>
            <a:lvl1pPr algn="ctr" rtl="0" fontAlgn="base">
              <a:lnSpc>
                <a:spcPct val="90000"/>
              </a:lnSpc>
              <a:spcBef>
                <a:spcPct val="0"/>
              </a:spcBef>
              <a:spcAft>
                <a:spcPct val="0"/>
              </a:spcAft>
              <a:defRPr sz="2000" kern="1200">
                <a:solidFill>
                  <a:schemeClr val="tx2"/>
                </a:solidFill>
                <a:latin typeface="Arial" charset="0"/>
                <a:ea typeface="+mn-ea"/>
                <a:cs typeface="+mn-cs"/>
              </a:defRPr>
            </a:lvl1pPr>
            <a:lvl2pPr marL="457200" algn="ctr" rtl="0" fontAlgn="base">
              <a:lnSpc>
                <a:spcPct val="90000"/>
              </a:lnSpc>
              <a:spcBef>
                <a:spcPct val="0"/>
              </a:spcBef>
              <a:spcAft>
                <a:spcPct val="0"/>
              </a:spcAft>
              <a:defRPr sz="2000" kern="1200">
                <a:solidFill>
                  <a:schemeClr val="tx2"/>
                </a:solidFill>
                <a:latin typeface="Arial" charset="0"/>
                <a:ea typeface="+mn-ea"/>
                <a:cs typeface="+mn-cs"/>
              </a:defRPr>
            </a:lvl2pPr>
            <a:lvl3pPr marL="914400" algn="ctr" rtl="0" fontAlgn="base">
              <a:lnSpc>
                <a:spcPct val="90000"/>
              </a:lnSpc>
              <a:spcBef>
                <a:spcPct val="0"/>
              </a:spcBef>
              <a:spcAft>
                <a:spcPct val="0"/>
              </a:spcAft>
              <a:defRPr sz="2000" kern="1200">
                <a:solidFill>
                  <a:schemeClr val="tx2"/>
                </a:solidFill>
                <a:latin typeface="Arial" charset="0"/>
                <a:ea typeface="+mn-ea"/>
                <a:cs typeface="+mn-cs"/>
              </a:defRPr>
            </a:lvl3pPr>
            <a:lvl4pPr marL="1371600" algn="ctr" rtl="0" fontAlgn="base">
              <a:lnSpc>
                <a:spcPct val="90000"/>
              </a:lnSpc>
              <a:spcBef>
                <a:spcPct val="0"/>
              </a:spcBef>
              <a:spcAft>
                <a:spcPct val="0"/>
              </a:spcAft>
              <a:defRPr sz="2000" kern="1200">
                <a:solidFill>
                  <a:schemeClr val="tx2"/>
                </a:solidFill>
                <a:latin typeface="Arial" charset="0"/>
                <a:ea typeface="+mn-ea"/>
                <a:cs typeface="+mn-cs"/>
              </a:defRPr>
            </a:lvl4pPr>
            <a:lvl5pPr marL="1828800" algn="ctr" rtl="0" fontAlgn="base">
              <a:lnSpc>
                <a:spcPct val="90000"/>
              </a:lnSpc>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l">
              <a:defRPr/>
            </a:pPr>
            <a:r>
              <a:rPr lang="en-US" sz="800" smtClean="0"/>
              <a:t>© The Employee Engagement Group 2011  All Rights Reserved</a:t>
            </a:r>
            <a:endParaRPr lang="en-US" sz="800" dirty="0"/>
          </a:p>
        </p:txBody>
      </p:sp>
    </p:spTree>
    <p:extLst>
      <p:ext uri="{BB962C8B-B14F-4D97-AF65-F5344CB8AC3E}">
        <p14:creationId xmlns:p14="http://schemas.microsoft.com/office/powerpoint/2010/main" val="18152695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a:xfrm>
            <a:off x="433388" y="728663"/>
            <a:ext cx="8229600" cy="1176337"/>
          </a:xfrm>
        </p:spPr>
        <p:txBody>
          <a:bodyPr/>
          <a:lstStyle/>
          <a:p>
            <a:r>
              <a:rPr lang="en-US"/>
              <a:t>Career Lattice Model</a:t>
            </a:r>
          </a:p>
        </p:txBody>
      </p:sp>
      <p:sp>
        <p:nvSpPr>
          <p:cNvPr id="887811" name="Rectangle 3"/>
          <p:cNvSpPr>
            <a:spLocks noGrp="1" noChangeArrowheads="1"/>
          </p:cNvSpPr>
          <p:nvPr>
            <p:ph type="body" idx="1"/>
          </p:nvPr>
        </p:nvSpPr>
        <p:spPr>
          <a:xfrm>
            <a:off x="647700" y="1924050"/>
            <a:ext cx="7886700" cy="4305300"/>
          </a:xfrm>
        </p:spPr>
        <p:txBody>
          <a:bodyPr/>
          <a:lstStyle/>
          <a:p>
            <a:pPr algn="ctr">
              <a:buFont typeface="Arial" charset="0"/>
              <a:buNone/>
            </a:pPr>
            <a:r>
              <a:rPr lang="en-US"/>
              <a:t>Company Level</a:t>
            </a:r>
          </a:p>
        </p:txBody>
      </p:sp>
      <p:pic>
        <p:nvPicPr>
          <p:cNvPr id="887812" name="Picture 4" descr="M980527"/>
          <p:cNvPicPr>
            <a:picLocks noChangeAspect="1" noChangeArrowheads="1"/>
          </p:cNvPicPr>
          <p:nvPr/>
        </p:nvPicPr>
        <p:blipFill>
          <a:blip r:embed="rId3" cstate="print"/>
          <a:srcRect/>
          <a:stretch>
            <a:fillRect/>
          </a:stretch>
        </p:blipFill>
        <p:spPr bwMode="auto">
          <a:xfrm>
            <a:off x="533400" y="3581400"/>
            <a:ext cx="8229600" cy="2530475"/>
          </a:xfrm>
          <a:prstGeom prst="rect">
            <a:avLst/>
          </a:prstGeom>
          <a:noFill/>
        </p:spPr>
      </p:pic>
      <p:sp>
        <p:nvSpPr>
          <p:cNvPr id="887813" name="Text Box 5"/>
          <p:cNvSpPr txBox="1">
            <a:spLocks noChangeArrowheads="1"/>
          </p:cNvSpPr>
          <p:nvPr/>
        </p:nvSpPr>
        <p:spPr bwMode="auto">
          <a:xfrm>
            <a:off x="1495646" y="3144982"/>
            <a:ext cx="1066800" cy="369332"/>
          </a:xfrm>
          <a:prstGeom prst="rect">
            <a:avLst/>
          </a:prstGeom>
          <a:noFill/>
          <a:ln w="12700">
            <a:noFill/>
            <a:miter lim="800000"/>
            <a:headEnd/>
            <a:tailEnd/>
          </a:ln>
          <a:effectLst/>
        </p:spPr>
        <p:txBody>
          <a:bodyPr>
            <a:spAutoFit/>
          </a:bodyPr>
          <a:lstStyle/>
          <a:p>
            <a:pPr eaLnBrk="0" hangingPunct="0">
              <a:spcBef>
                <a:spcPct val="50000"/>
              </a:spcBef>
            </a:pPr>
            <a:r>
              <a:rPr lang="en-US" sz="2000" dirty="0">
                <a:solidFill>
                  <a:schemeClr val="tx1"/>
                </a:solidFill>
                <a:latin typeface="Arial" pitchFamily="34" charset="0"/>
                <a:cs typeface="Arial" pitchFamily="34" charset="0"/>
              </a:rPr>
              <a:t>Line</a:t>
            </a:r>
            <a:endParaRPr lang="en-US" sz="2400" dirty="0">
              <a:solidFill>
                <a:schemeClr val="tx1"/>
              </a:solidFill>
              <a:latin typeface="Arial" pitchFamily="34" charset="0"/>
              <a:cs typeface="Arial" pitchFamily="34" charset="0"/>
            </a:endParaRPr>
          </a:p>
        </p:txBody>
      </p:sp>
      <p:sp>
        <p:nvSpPr>
          <p:cNvPr id="887814" name="Text Box 6"/>
          <p:cNvSpPr txBox="1">
            <a:spLocks noChangeArrowheads="1"/>
          </p:cNvSpPr>
          <p:nvPr/>
        </p:nvSpPr>
        <p:spPr bwMode="auto">
          <a:xfrm>
            <a:off x="2251075" y="2548454"/>
            <a:ext cx="1905000" cy="646331"/>
          </a:xfrm>
          <a:prstGeom prst="rect">
            <a:avLst/>
          </a:prstGeom>
          <a:noFill/>
          <a:ln w="12700">
            <a:noFill/>
            <a:miter lim="800000"/>
            <a:headEnd/>
            <a:tailEnd/>
          </a:ln>
          <a:effectLst/>
        </p:spPr>
        <p:txBody>
          <a:bodyPr>
            <a:spAutoFit/>
          </a:bodyPr>
          <a:lstStyle/>
          <a:p>
            <a:pPr eaLnBrk="0" hangingPunct="0">
              <a:spcBef>
                <a:spcPct val="50000"/>
              </a:spcBef>
            </a:pPr>
            <a:r>
              <a:rPr lang="en-US" sz="2000" dirty="0">
                <a:solidFill>
                  <a:schemeClr val="tx1"/>
                </a:solidFill>
                <a:latin typeface="Arial" pitchFamily="34" charset="0"/>
                <a:cs typeface="Arial" pitchFamily="34" charset="0"/>
              </a:rPr>
              <a:t>  </a:t>
            </a:r>
            <a:r>
              <a:rPr lang="en-US" sz="2000" dirty="0" smtClean="0">
                <a:solidFill>
                  <a:schemeClr val="tx1"/>
                </a:solidFill>
                <a:latin typeface="Arial" pitchFamily="34" charset="0"/>
                <a:cs typeface="Arial" pitchFamily="34" charset="0"/>
              </a:rPr>
              <a:t>Project </a:t>
            </a:r>
            <a:r>
              <a:rPr lang="en-US" sz="2000" dirty="0">
                <a:solidFill>
                  <a:schemeClr val="tx1"/>
                </a:solidFill>
                <a:latin typeface="Arial" pitchFamily="34" charset="0"/>
                <a:cs typeface="Arial" pitchFamily="34" charset="0"/>
              </a:rPr>
              <a:t>&amp; </a:t>
            </a:r>
            <a:br>
              <a:rPr lang="en-US" sz="2000" dirty="0">
                <a:solidFill>
                  <a:schemeClr val="tx1"/>
                </a:solidFill>
                <a:latin typeface="Arial" pitchFamily="34" charset="0"/>
                <a:cs typeface="Arial" pitchFamily="34" charset="0"/>
              </a:rPr>
            </a:br>
            <a:r>
              <a:rPr lang="en-US" sz="2000" dirty="0" smtClean="0">
                <a:solidFill>
                  <a:schemeClr val="tx1"/>
                </a:solidFill>
                <a:latin typeface="Arial" pitchFamily="34" charset="0"/>
                <a:cs typeface="Arial" pitchFamily="34" charset="0"/>
              </a:rPr>
              <a:t>Program </a:t>
            </a:r>
            <a:r>
              <a:rPr lang="en-US" sz="2000" dirty="0">
                <a:solidFill>
                  <a:schemeClr val="tx1"/>
                </a:solidFill>
                <a:latin typeface="Arial" pitchFamily="34" charset="0"/>
                <a:cs typeface="Arial" pitchFamily="34" charset="0"/>
              </a:rPr>
              <a:t>Mgt.</a:t>
            </a:r>
          </a:p>
        </p:txBody>
      </p:sp>
      <p:sp>
        <p:nvSpPr>
          <p:cNvPr id="887815" name="Text Box 7"/>
          <p:cNvSpPr txBox="1">
            <a:spLocks noChangeArrowheads="1"/>
          </p:cNvSpPr>
          <p:nvPr/>
        </p:nvSpPr>
        <p:spPr bwMode="auto">
          <a:xfrm>
            <a:off x="3789620" y="3124200"/>
            <a:ext cx="1412359" cy="369332"/>
          </a:xfrm>
          <a:prstGeom prst="rect">
            <a:avLst/>
          </a:prstGeom>
          <a:noFill/>
          <a:ln w="12700">
            <a:noFill/>
            <a:miter lim="800000"/>
            <a:headEnd/>
            <a:tailEnd/>
          </a:ln>
          <a:effectLst/>
        </p:spPr>
        <p:txBody>
          <a:bodyPr wrap="square">
            <a:spAutoFit/>
          </a:bodyPr>
          <a:lstStyle/>
          <a:p>
            <a:pPr eaLnBrk="0" hangingPunct="0">
              <a:spcBef>
                <a:spcPct val="50000"/>
              </a:spcBef>
            </a:pPr>
            <a:r>
              <a:rPr lang="en-US" sz="2000" dirty="0" smtClean="0">
                <a:solidFill>
                  <a:schemeClr val="tx1"/>
                </a:solidFill>
                <a:latin typeface="Arial" pitchFamily="34" charset="0"/>
                <a:cs typeface="Arial" pitchFamily="34" charset="0"/>
              </a:rPr>
              <a:t>Technical</a:t>
            </a:r>
            <a:endParaRPr lang="en-US" sz="2000" dirty="0">
              <a:solidFill>
                <a:schemeClr val="tx1"/>
              </a:solidFill>
              <a:latin typeface="Arial" pitchFamily="34" charset="0"/>
              <a:cs typeface="Arial" pitchFamily="34" charset="0"/>
            </a:endParaRPr>
          </a:p>
        </p:txBody>
      </p:sp>
      <p:sp>
        <p:nvSpPr>
          <p:cNvPr id="887816" name="Text Box 8"/>
          <p:cNvSpPr txBox="1">
            <a:spLocks noChangeArrowheads="1"/>
          </p:cNvSpPr>
          <p:nvPr/>
        </p:nvSpPr>
        <p:spPr bwMode="auto">
          <a:xfrm>
            <a:off x="5173578" y="2498651"/>
            <a:ext cx="1371600" cy="646331"/>
          </a:xfrm>
          <a:prstGeom prst="rect">
            <a:avLst/>
          </a:prstGeom>
          <a:noFill/>
          <a:ln w="12700">
            <a:noFill/>
            <a:miter lim="800000"/>
            <a:headEnd/>
            <a:tailEnd/>
          </a:ln>
          <a:effectLst/>
        </p:spPr>
        <p:txBody>
          <a:bodyPr>
            <a:spAutoFit/>
          </a:bodyPr>
          <a:lstStyle/>
          <a:p>
            <a:pPr algn="ctr" eaLnBrk="0" hangingPunct="0">
              <a:spcBef>
                <a:spcPct val="50000"/>
              </a:spcBef>
            </a:pPr>
            <a:r>
              <a:rPr lang="en-US" sz="2000" dirty="0" smtClean="0">
                <a:solidFill>
                  <a:schemeClr val="tx1"/>
                </a:solidFill>
                <a:latin typeface="Arial" pitchFamily="34" charset="0"/>
                <a:cs typeface="Arial" pitchFamily="34" charset="0"/>
              </a:rPr>
              <a:t>Sales &amp; Marketing</a:t>
            </a:r>
            <a:endParaRPr lang="en-US" sz="2400" dirty="0">
              <a:solidFill>
                <a:schemeClr val="tx1"/>
              </a:solidFill>
              <a:latin typeface="Arial" pitchFamily="34" charset="0"/>
              <a:cs typeface="Arial" pitchFamily="34" charset="0"/>
            </a:endParaRPr>
          </a:p>
        </p:txBody>
      </p:sp>
      <p:sp>
        <p:nvSpPr>
          <p:cNvPr id="887817" name="Text Box 9"/>
          <p:cNvSpPr txBox="1">
            <a:spLocks noChangeArrowheads="1"/>
          </p:cNvSpPr>
          <p:nvPr/>
        </p:nvSpPr>
        <p:spPr bwMode="auto">
          <a:xfrm>
            <a:off x="6049923" y="3144982"/>
            <a:ext cx="1796903" cy="369332"/>
          </a:xfrm>
          <a:prstGeom prst="rect">
            <a:avLst/>
          </a:prstGeom>
          <a:noFill/>
          <a:ln w="12700">
            <a:noFill/>
            <a:miter lim="800000"/>
            <a:headEnd/>
            <a:tailEnd/>
          </a:ln>
          <a:effectLst/>
        </p:spPr>
        <p:txBody>
          <a:bodyPr wrap="square">
            <a:spAutoFit/>
          </a:bodyPr>
          <a:lstStyle/>
          <a:p>
            <a:pPr eaLnBrk="0" hangingPunct="0">
              <a:spcBef>
                <a:spcPct val="50000"/>
              </a:spcBef>
            </a:pPr>
            <a:r>
              <a:rPr lang="en-US" sz="2000" dirty="0" smtClean="0">
                <a:solidFill>
                  <a:schemeClr val="tx1"/>
                </a:solidFill>
                <a:latin typeface="Arial" pitchFamily="34" charset="0"/>
                <a:cs typeface="Arial" pitchFamily="34" charset="0"/>
              </a:rPr>
              <a:t>Administrative</a:t>
            </a:r>
            <a:endParaRPr lang="en-US" sz="2400" dirty="0">
              <a:solidFill>
                <a:schemeClr val="tx1"/>
              </a:solidFill>
              <a:latin typeface="Arial" pitchFamily="34" charset="0"/>
              <a:cs typeface="Arial" pitchFamily="34" charset="0"/>
            </a:endParaRPr>
          </a:p>
        </p:txBody>
      </p:sp>
      <p:sp>
        <p:nvSpPr>
          <p:cNvPr id="887819" name="Text Box 11"/>
          <p:cNvSpPr txBox="1">
            <a:spLocks noChangeArrowheads="1"/>
          </p:cNvSpPr>
          <p:nvPr/>
        </p:nvSpPr>
        <p:spPr bwMode="auto">
          <a:xfrm>
            <a:off x="3962400" y="4419600"/>
            <a:ext cx="1066800" cy="840230"/>
          </a:xfrm>
          <a:prstGeom prst="rect">
            <a:avLst/>
          </a:prstGeom>
          <a:gradFill rotWithShape="1">
            <a:gsLst>
              <a:gs pos="0">
                <a:srgbClr val="969696"/>
              </a:gs>
              <a:gs pos="100000">
                <a:srgbClr val="969696">
                  <a:gamma/>
                  <a:shade val="46275"/>
                  <a:invGamma/>
                </a:srgbClr>
              </a:gs>
            </a:gsLst>
            <a:lin ang="5400000" scaled="1"/>
          </a:gradFill>
          <a:ln w="12700">
            <a:noFill/>
            <a:miter lim="800000"/>
            <a:headEnd/>
            <a:tailEnd/>
          </a:ln>
          <a:effectLst/>
        </p:spPr>
        <p:txBody>
          <a:bodyPr>
            <a:spAutoFit/>
          </a:bodyPr>
          <a:lstStyle/>
          <a:p>
            <a:pPr algn="ctr" eaLnBrk="0" hangingPunct="0">
              <a:spcBef>
                <a:spcPct val="50000"/>
              </a:spcBef>
            </a:pPr>
            <a:r>
              <a:rPr lang="en-US" sz="1800" dirty="0">
                <a:latin typeface="Times New Roman" pitchFamily="18" charset="0"/>
              </a:rPr>
              <a:t>Other </a:t>
            </a:r>
            <a:r>
              <a:rPr lang="en-US" sz="1800" dirty="0" smtClean="0">
                <a:latin typeface="Times New Roman" pitchFamily="18" charset="0"/>
              </a:rPr>
              <a:t>Business Lines</a:t>
            </a:r>
            <a:endParaRPr lang="en-US" sz="1800" dirty="0">
              <a:latin typeface="Times New Roman" pitchFamily="18" charset="0"/>
            </a:endParaRP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6392740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41" name="Rectangle 9"/>
          <p:cNvSpPr>
            <a:spLocks noGrp="1" noChangeArrowheads="1"/>
          </p:cNvSpPr>
          <p:nvPr>
            <p:ph type="body" idx="1"/>
          </p:nvPr>
        </p:nvSpPr>
        <p:spPr>
          <a:xfrm>
            <a:off x="676275" y="1876425"/>
            <a:ext cx="7886700" cy="4619625"/>
          </a:xfrm>
          <a:noFill/>
          <a:ln/>
        </p:spPr>
        <p:txBody>
          <a:bodyPr lIns="90488" tIns="44450" rIns="90488" bIns="44450"/>
          <a:lstStyle/>
          <a:p>
            <a:pPr algn="ctr">
              <a:buFont typeface="Arial" charset="0"/>
              <a:buNone/>
            </a:pPr>
            <a:r>
              <a:rPr lang="en-US" dirty="0"/>
              <a:t>Technical/Project Management</a:t>
            </a:r>
          </a:p>
        </p:txBody>
      </p:sp>
      <p:sp>
        <p:nvSpPr>
          <p:cNvPr id="888834" name="Rectangle 2"/>
          <p:cNvSpPr>
            <a:spLocks noGrp="1" noChangeArrowheads="1"/>
          </p:cNvSpPr>
          <p:nvPr>
            <p:ph type="title"/>
          </p:nvPr>
        </p:nvSpPr>
        <p:spPr>
          <a:xfrm>
            <a:off x="433388" y="728663"/>
            <a:ext cx="8229600" cy="1176337"/>
          </a:xfrm>
        </p:spPr>
        <p:txBody>
          <a:bodyPr/>
          <a:lstStyle/>
          <a:p>
            <a:r>
              <a:rPr lang="en-US"/>
              <a:t>Career Lattice Model</a:t>
            </a:r>
          </a:p>
        </p:txBody>
      </p:sp>
      <p:pic>
        <p:nvPicPr>
          <p:cNvPr id="888835" name="Picture 3" descr="M980527"/>
          <p:cNvPicPr>
            <a:picLocks noChangeAspect="1" noChangeArrowheads="1"/>
          </p:cNvPicPr>
          <p:nvPr/>
        </p:nvPicPr>
        <p:blipFill>
          <a:blip r:embed="rId3" cstate="print"/>
          <a:srcRect/>
          <a:stretch>
            <a:fillRect/>
          </a:stretch>
        </p:blipFill>
        <p:spPr bwMode="auto">
          <a:xfrm>
            <a:off x="533400" y="3578737"/>
            <a:ext cx="8229600" cy="2530475"/>
          </a:xfrm>
          <a:prstGeom prst="rect">
            <a:avLst/>
          </a:prstGeom>
          <a:noFill/>
        </p:spPr>
      </p:pic>
      <p:sp>
        <p:nvSpPr>
          <p:cNvPr id="888836" name="Text Box 4"/>
          <p:cNvSpPr txBox="1">
            <a:spLocks noChangeArrowheads="1"/>
          </p:cNvSpPr>
          <p:nvPr/>
        </p:nvSpPr>
        <p:spPr bwMode="auto">
          <a:xfrm>
            <a:off x="1471613" y="3209925"/>
            <a:ext cx="1143000" cy="341632"/>
          </a:xfrm>
          <a:prstGeom prst="rect">
            <a:avLst/>
          </a:prstGeom>
          <a:noFill/>
          <a:ln w="12700">
            <a:noFill/>
            <a:miter lim="800000"/>
            <a:headEnd/>
            <a:tailEnd/>
          </a:ln>
          <a:effectLst/>
        </p:spPr>
        <p:txBody>
          <a:bodyPr>
            <a:spAutoFit/>
          </a:bodyPr>
          <a:lstStyle/>
          <a:p>
            <a:pPr algn="ctr" eaLnBrk="0" hangingPunct="0">
              <a:spcBef>
                <a:spcPct val="50000"/>
              </a:spcBef>
            </a:pPr>
            <a:r>
              <a:rPr lang="en-US" sz="1800" dirty="0" smtClean="0">
                <a:solidFill>
                  <a:schemeClr val="tx1"/>
                </a:solidFill>
                <a:latin typeface="Arial" pitchFamily="34" charset="0"/>
                <a:cs typeface="Arial" pitchFamily="34" charset="0"/>
              </a:rPr>
              <a:t>[division]</a:t>
            </a:r>
            <a:endParaRPr lang="en-US" sz="1800" dirty="0">
              <a:solidFill>
                <a:schemeClr val="tx1"/>
              </a:solidFill>
              <a:latin typeface="Arial" pitchFamily="34" charset="0"/>
              <a:cs typeface="Arial" pitchFamily="34" charset="0"/>
            </a:endParaRPr>
          </a:p>
        </p:txBody>
      </p:sp>
      <p:sp>
        <p:nvSpPr>
          <p:cNvPr id="888837" name="Text Box 5"/>
          <p:cNvSpPr txBox="1">
            <a:spLocks noChangeArrowheads="1"/>
          </p:cNvSpPr>
          <p:nvPr/>
        </p:nvSpPr>
        <p:spPr bwMode="auto">
          <a:xfrm>
            <a:off x="3771900" y="3238500"/>
            <a:ext cx="1447800" cy="341632"/>
          </a:xfrm>
          <a:prstGeom prst="rect">
            <a:avLst/>
          </a:prstGeom>
          <a:noFill/>
          <a:ln w="12700">
            <a:noFill/>
            <a:miter lim="800000"/>
            <a:headEnd/>
            <a:tailEnd/>
          </a:ln>
          <a:effectLst/>
        </p:spPr>
        <p:txBody>
          <a:bodyPr>
            <a:spAutoFit/>
          </a:bodyPr>
          <a:lstStyle/>
          <a:p>
            <a:pPr algn="ctr" eaLnBrk="0" hangingPunct="0">
              <a:spcBef>
                <a:spcPct val="50000"/>
              </a:spcBef>
            </a:pPr>
            <a:r>
              <a:rPr lang="en-US" sz="1800" dirty="0" smtClean="0">
                <a:solidFill>
                  <a:schemeClr val="tx1"/>
                </a:solidFill>
                <a:latin typeface="Arial" pitchFamily="34" charset="0"/>
                <a:cs typeface="Arial" pitchFamily="34" charset="0"/>
              </a:rPr>
              <a:t>[division]</a:t>
            </a:r>
            <a:endParaRPr lang="en-US" sz="2000" dirty="0">
              <a:solidFill>
                <a:schemeClr val="tx1"/>
              </a:solidFill>
              <a:latin typeface="Arial" pitchFamily="34" charset="0"/>
              <a:cs typeface="Arial" pitchFamily="34" charset="0"/>
            </a:endParaRPr>
          </a:p>
        </p:txBody>
      </p:sp>
      <p:sp>
        <p:nvSpPr>
          <p:cNvPr id="888838" name="Text Box 6"/>
          <p:cNvSpPr txBox="1">
            <a:spLocks noChangeArrowheads="1"/>
          </p:cNvSpPr>
          <p:nvPr/>
        </p:nvSpPr>
        <p:spPr bwMode="auto">
          <a:xfrm>
            <a:off x="2520115" y="2971800"/>
            <a:ext cx="1570622" cy="341632"/>
          </a:xfrm>
          <a:prstGeom prst="rect">
            <a:avLst/>
          </a:prstGeom>
          <a:noFill/>
          <a:ln w="12700">
            <a:noFill/>
            <a:miter lim="800000"/>
            <a:headEnd/>
            <a:tailEnd/>
          </a:ln>
          <a:effectLst/>
        </p:spPr>
        <p:txBody>
          <a:bodyPr wrap="square">
            <a:spAutoFit/>
          </a:bodyPr>
          <a:lstStyle/>
          <a:p>
            <a:pPr algn="ctr" eaLnBrk="0" hangingPunct="0">
              <a:spcBef>
                <a:spcPct val="50000"/>
              </a:spcBef>
            </a:pPr>
            <a:r>
              <a:rPr lang="en-US" sz="1800" dirty="0" smtClean="0">
                <a:solidFill>
                  <a:schemeClr val="tx1"/>
                </a:solidFill>
                <a:latin typeface="Arial" pitchFamily="34" charset="0"/>
                <a:cs typeface="Arial" pitchFamily="34" charset="0"/>
              </a:rPr>
              <a:t>[division]</a:t>
            </a:r>
            <a:endParaRPr lang="en-US" dirty="0">
              <a:solidFill>
                <a:schemeClr val="tx1"/>
              </a:solidFill>
              <a:latin typeface="Arial" pitchFamily="34" charset="0"/>
              <a:cs typeface="Arial" pitchFamily="34" charset="0"/>
            </a:endParaRPr>
          </a:p>
        </p:txBody>
      </p:sp>
      <p:sp>
        <p:nvSpPr>
          <p:cNvPr id="888839" name="Text Box 7"/>
          <p:cNvSpPr txBox="1">
            <a:spLocks noChangeArrowheads="1"/>
          </p:cNvSpPr>
          <p:nvPr/>
        </p:nvSpPr>
        <p:spPr bwMode="auto">
          <a:xfrm>
            <a:off x="4903371" y="2971800"/>
            <a:ext cx="1695450" cy="341632"/>
          </a:xfrm>
          <a:prstGeom prst="rect">
            <a:avLst/>
          </a:prstGeom>
          <a:noFill/>
          <a:ln w="12700">
            <a:noFill/>
            <a:miter lim="800000"/>
            <a:headEnd/>
            <a:tailEnd/>
          </a:ln>
          <a:effectLst/>
        </p:spPr>
        <p:txBody>
          <a:bodyPr>
            <a:spAutoFit/>
          </a:bodyPr>
          <a:lstStyle/>
          <a:p>
            <a:pPr eaLnBrk="0" hangingPunct="0">
              <a:spcBef>
                <a:spcPct val="50000"/>
              </a:spcBef>
            </a:pPr>
            <a:r>
              <a:rPr lang="en-US" sz="1800" dirty="0" smtClean="0">
                <a:solidFill>
                  <a:schemeClr val="tx1"/>
                </a:solidFill>
                <a:latin typeface="Arial" pitchFamily="34" charset="0"/>
                <a:cs typeface="Arial" pitchFamily="34" charset="0"/>
              </a:rPr>
              <a:t>[division]</a:t>
            </a:r>
            <a:endParaRPr lang="en-US" sz="2400" dirty="0">
              <a:solidFill>
                <a:schemeClr val="tx1"/>
              </a:solidFill>
              <a:latin typeface="Arial" pitchFamily="34" charset="0"/>
              <a:cs typeface="Arial" pitchFamily="34" charset="0"/>
            </a:endParaRPr>
          </a:p>
        </p:txBody>
      </p:sp>
      <p:sp>
        <p:nvSpPr>
          <p:cNvPr id="888840" name="Text Box 8"/>
          <p:cNvSpPr txBox="1">
            <a:spLocks noChangeArrowheads="1"/>
          </p:cNvSpPr>
          <p:nvPr/>
        </p:nvSpPr>
        <p:spPr bwMode="auto">
          <a:xfrm>
            <a:off x="6248400" y="3209925"/>
            <a:ext cx="1181100" cy="341632"/>
          </a:xfrm>
          <a:prstGeom prst="rect">
            <a:avLst/>
          </a:prstGeom>
          <a:noFill/>
          <a:ln w="12700">
            <a:noFill/>
            <a:miter lim="800000"/>
            <a:headEnd/>
            <a:tailEnd/>
          </a:ln>
          <a:effectLst/>
        </p:spPr>
        <p:txBody>
          <a:bodyPr>
            <a:spAutoFit/>
          </a:bodyPr>
          <a:lstStyle/>
          <a:p>
            <a:pPr algn="ctr" eaLnBrk="0" hangingPunct="0">
              <a:spcBef>
                <a:spcPct val="50000"/>
              </a:spcBef>
            </a:pPr>
            <a:r>
              <a:rPr lang="en-US" sz="1800" dirty="0" smtClean="0">
                <a:solidFill>
                  <a:schemeClr val="tx1"/>
                </a:solidFill>
                <a:latin typeface="Arial" pitchFamily="34" charset="0"/>
                <a:cs typeface="Arial" pitchFamily="34" charset="0"/>
              </a:rPr>
              <a:t>[division]</a:t>
            </a:r>
            <a:endParaRPr lang="en-US" sz="2400" dirty="0">
              <a:solidFill>
                <a:schemeClr val="tx1"/>
              </a:solidFill>
              <a:latin typeface="Arial" pitchFamily="34" charset="0"/>
              <a:cs typeface="Arial" pitchFamily="34" charset="0"/>
            </a:endParaRP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5845784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ChangeArrowheads="1"/>
          </p:cNvSpPr>
          <p:nvPr>
            <p:ph type="title"/>
          </p:nvPr>
        </p:nvSpPr>
        <p:spPr>
          <a:xfrm>
            <a:off x="433388" y="728663"/>
            <a:ext cx="8229600" cy="1176337"/>
          </a:xfrm>
        </p:spPr>
        <p:txBody>
          <a:bodyPr/>
          <a:lstStyle/>
          <a:p>
            <a:r>
              <a:rPr lang="en-US" dirty="0"/>
              <a:t>Option 3 - Job Realignment</a:t>
            </a:r>
          </a:p>
        </p:txBody>
      </p:sp>
      <p:sp>
        <p:nvSpPr>
          <p:cNvPr id="889859" name="Rectangle 3"/>
          <p:cNvSpPr>
            <a:spLocks noGrp="1" noChangeArrowheads="1"/>
          </p:cNvSpPr>
          <p:nvPr>
            <p:ph type="body" idx="1"/>
          </p:nvPr>
        </p:nvSpPr>
        <p:spPr>
          <a:xfrm>
            <a:off x="795338" y="1828800"/>
            <a:ext cx="4648200" cy="4305300"/>
          </a:xfrm>
        </p:spPr>
        <p:txBody>
          <a:bodyPr/>
          <a:lstStyle/>
          <a:p>
            <a:r>
              <a:rPr lang="en-US" dirty="0"/>
              <a:t>Movement can be reversed</a:t>
            </a:r>
          </a:p>
          <a:p>
            <a:r>
              <a:rPr lang="en-US" dirty="0"/>
              <a:t>Lessens responsibility</a:t>
            </a:r>
          </a:p>
          <a:p>
            <a:r>
              <a:rPr lang="en-US" dirty="0"/>
              <a:t>Increases utilization of your interests</a:t>
            </a:r>
          </a:p>
          <a:p>
            <a:r>
              <a:rPr lang="en-US" dirty="0"/>
              <a:t>Relieves stress</a:t>
            </a:r>
          </a:p>
          <a:p>
            <a:r>
              <a:rPr lang="en-US" dirty="0"/>
              <a:t>Career re-direction: weigh job satisfaction against loss in status and/or money</a:t>
            </a:r>
          </a:p>
          <a:p>
            <a:r>
              <a:rPr lang="en-US" dirty="0"/>
              <a:t>Real success is being satisfied in one’s job</a:t>
            </a:r>
          </a:p>
          <a:p>
            <a:endParaRPr lang="en-US" dirty="0"/>
          </a:p>
        </p:txBody>
      </p:sp>
      <p:grpSp>
        <p:nvGrpSpPr>
          <p:cNvPr id="2" name="Group 6"/>
          <p:cNvGrpSpPr>
            <a:grpSpLocks/>
          </p:cNvGrpSpPr>
          <p:nvPr/>
        </p:nvGrpSpPr>
        <p:grpSpPr bwMode="auto">
          <a:xfrm>
            <a:off x="6200775" y="2105025"/>
            <a:ext cx="2057400" cy="3157538"/>
            <a:chOff x="3924" y="1524"/>
            <a:chExt cx="1296" cy="1989"/>
          </a:xfrm>
        </p:grpSpPr>
        <p:sp>
          <p:nvSpPr>
            <p:cNvPr id="889860" name="Text Box 4"/>
            <p:cNvSpPr txBox="1">
              <a:spLocks noChangeArrowheads="1"/>
            </p:cNvSpPr>
            <p:nvPr/>
          </p:nvSpPr>
          <p:spPr bwMode="auto">
            <a:xfrm>
              <a:off x="3924" y="1524"/>
              <a:ext cx="1296" cy="1989"/>
            </a:xfrm>
            <a:prstGeom prst="rect">
              <a:avLst/>
            </a:prstGeom>
            <a:solidFill>
              <a:srgbClr val="336699"/>
            </a:solidFill>
            <a:ln w="9525">
              <a:noFill/>
              <a:miter lim="800000"/>
              <a:headEnd/>
              <a:tailEnd/>
            </a:ln>
            <a:effectLst/>
          </p:spPr>
          <p:txBody>
            <a:bodyPr>
              <a:spAutoFit/>
            </a:bodyPr>
            <a:lstStyle/>
            <a:p>
              <a:pPr algn="ctr">
                <a:spcBef>
                  <a:spcPct val="50000"/>
                </a:spcBef>
              </a:pPr>
              <a:r>
                <a:rPr lang="en-US" sz="2800" b="1" i="1" dirty="0">
                  <a:solidFill>
                    <a:schemeClr val="bg1"/>
                  </a:solidFill>
                </a:rPr>
                <a:t>L</a:t>
              </a:r>
              <a:r>
                <a:rPr lang="en-US" i="1" dirty="0">
                  <a:solidFill>
                    <a:schemeClr val="bg1"/>
                  </a:solidFill>
                </a:rPr>
                <a:t>ife can only be understood backwards, but it must be lived forwards.</a:t>
              </a:r>
            </a:p>
            <a:p>
              <a:pPr>
                <a:spcBef>
                  <a:spcPct val="50000"/>
                </a:spcBef>
              </a:pPr>
              <a:endParaRPr lang="en-US" dirty="0">
                <a:solidFill>
                  <a:schemeClr val="bg1"/>
                </a:solidFill>
              </a:endParaRPr>
            </a:p>
            <a:p>
              <a:pPr algn="ctr">
                <a:spcBef>
                  <a:spcPct val="50000"/>
                </a:spcBef>
              </a:pPr>
              <a:r>
                <a:rPr lang="en-US" dirty="0" err="1">
                  <a:solidFill>
                    <a:schemeClr val="bg1"/>
                  </a:solidFill>
                </a:rPr>
                <a:t>Soren</a:t>
              </a:r>
              <a:r>
                <a:rPr lang="en-US" dirty="0">
                  <a:solidFill>
                    <a:schemeClr val="bg1"/>
                  </a:solidFill>
                </a:rPr>
                <a:t> Kierkegaard</a:t>
              </a:r>
            </a:p>
            <a:p>
              <a:pPr>
                <a:spcBef>
                  <a:spcPct val="50000"/>
                </a:spcBef>
              </a:pPr>
              <a:endParaRPr lang="en-US" dirty="0"/>
            </a:p>
          </p:txBody>
        </p:sp>
        <p:sp>
          <p:nvSpPr>
            <p:cNvPr id="889861" name="Line 5"/>
            <p:cNvSpPr>
              <a:spLocks noChangeShapeType="1"/>
            </p:cNvSpPr>
            <p:nvPr/>
          </p:nvSpPr>
          <p:spPr bwMode="auto">
            <a:xfrm>
              <a:off x="4140" y="2592"/>
              <a:ext cx="798" cy="0"/>
            </a:xfrm>
            <a:prstGeom prst="line">
              <a:avLst/>
            </a:prstGeom>
            <a:noFill/>
            <a:ln w="9525">
              <a:solidFill>
                <a:schemeClr val="tx1"/>
              </a:solidFill>
              <a:round/>
              <a:headEnd/>
              <a:tailEnd/>
            </a:ln>
            <a:effectLst/>
          </p:spPr>
          <p:txBody>
            <a:bodyPr/>
            <a:lstStyle/>
            <a:p>
              <a:endParaRPr lang="en-US"/>
            </a:p>
          </p:txBody>
        </p:sp>
      </p:grpSp>
      <p:sp>
        <p:nvSpPr>
          <p:cNvPr id="3" name="Footer Placeholder 2"/>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422334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Rectangle 2"/>
          <p:cNvSpPr>
            <a:spLocks noGrp="1" noChangeArrowheads="1"/>
          </p:cNvSpPr>
          <p:nvPr>
            <p:ph type="title"/>
          </p:nvPr>
        </p:nvSpPr>
        <p:spPr>
          <a:xfrm>
            <a:off x="433388" y="728663"/>
            <a:ext cx="8229600" cy="1176337"/>
          </a:xfrm>
        </p:spPr>
        <p:txBody>
          <a:bodyPr/>
          <a:lstStyle/>
          <a:p>
            <a:r>
              <a:rPr lang="en-US"/>
              <a:t>Option 4 - Job Enrichment</a:t>
            </a:r>
          </a:p>
        </p:txBody>
      </p:sp>
      <p:sp>
        <p:nvSpPr>
          <p:cNvPr id="890883" name="Rectangle 3"/>
          <p:cNvSpPr>
            <a:spLocks noGrp="1" noChangeArrowheads="1"/>
          </p:cNvSpPr>
          <p:nvPr>
            <p:ph type="body" idx="1"/>
          </p:nvPr>
        </p:nvSpPr>
        <p:spPr>
          <a:xfrm>
            <a:off x="795338" y="1828800"/>
            <a:ext cx="7038975" cy="4305300"/>
          </a:xfrm>
        </p:spPr>
        <p:txBody>
          <a:bodyPr/>
          <a:lstStyle/>
          <a:p>
            <a:r>
              <a:rPr lang="en-US" dirty="0"/>
              <a:t>Enhance/diversify your present position</a:t>
            </a:r>
          </a:p>
          <a:p>
            <a:r>
              <a:rPr lang="en-US" dirty="0"/>
              <a:t>Most job responsibilities can be flexible</a:t>
            </a:r>
          </a:p>
          <a:p>
            <a:r>
              <a:rPr lang="en-US" dirty="0"/>
              <a:t>Most appropriate for those who want to grow in present position and those who are losing job satisfaction</a:t>
            </a:r>
          </a:p>
          <a:p>
            <a:r>
              <a:rPr lang="en-US" dirty="0"/>
              <a:t>Well-rounded employees make the company more</a:t>
            </a:r>
            <a:r>
              <a:rPr lang="en-US" sz="2800" dirty="0"/>
              <a:t> </a:t>
            </a:r>
            <a:r>
              <a:rPr lang="en-US" dirty="0"/>
              <a:t>flexible and responsive to client needs</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40257661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p:cNvSpPr>
            <a:spLocks noGrp="1" noChangeArrowheads="1"/>
          </p:cNvSpPr>
          <p:nvPr>
            <p:ph type="title"/>
          </p:nvPr>
        </p:nvSpPr>
        <p:spPr>
          <a:xfrm>
            <a:off x="457200" y="474578"/>
            <a:ext cx="8218488" cy="671513"/>
          </a:xfrm>
        </p:spPr>
        <p:txBody>
          <a:bodyPr/>
          <a:lstStyle/>
          <a:p>
            <a:r>
              <a:rPr lang="en-US" dirty="0"/>
              <a:t>Job Movement</a:t>
            </a:r>
          </a:p>
        </p:txBody>
      </p:sp>
      <p:sp>
        <p:nvSpPr>
          <p:cNvPr id="891907" name="Rectangle 3"/>
          <p:cNvSpPr>
            <a:spLocks noGrp="1" noChangeArrowheads="1"/>
          </p:cNvSpPr>
          <p:nvPr>
            <p:ph type="body" sz="half" idx="4294967295"/>
          </p:nvPr>
        </p:nvSpPr>
        <p:spPr>
          <a:xfrm>
            <a:off x="323850" y="1847850"/>
            <a:ext cx="2100263" cy="4305300"/>
          </a:xfrm>
        </p:spPr>
        <p:txBody>
          <a:bodyPr/>
          <a:lstStyle/>
          <a:p>
            <a:pPr algn="ctr">
              <a:buFont typeface="Arial" charset="0"/>
              <a:buNone/>
            </a:pPr>
            <a:r>
              <a:rPr lang="en-US" sz="2000" b="1" u="sng"/>
              <a:t>Option</a:t>
            </a:r>
          </a:p>
          <a:p>
            <a:pPr algn="ctr">
              <a:buFont typeface="Arial" charset="0"/>
              <a:buNone/>
            </a:pPr>
            <a:r>
              <a:rPr lang="en-US" sz="2000"/>
              <a:t>1</a:t>
            </a:r>
          </a:p>
          <a:p>
            <a:pPr algn="ctr">
              <a:buFont typeface="Arial" charset="0"/>
              <a:buNone/>
            </a:pPr>
            <a:endParaRPr lang="en-US" sz="2000"/>
          </a:p>
          <a:p>
            <a:pPr algn="ctr">
              <a:buFont typeface="Arial" charset="0"/>
              <a:buNone/>
            </a:pPr>
            <a:r>
              <a:rPr lang="en-US" sz="2000"/>
              <a:t>2</a:t>
            </a:r>
          </a:p>
          <a:p>
            <a:pPr algn="ctr">
              <a:buFont typeface="Arial" charset="0"/>
              <a:buNone/>
            </a:pPr>
            <a:endParaRPr lang="en-US" sz="2000"/>
          </a:p>
          <a:p>
            <a:pPr algn="ctr">
              <a:buFont typeface="Arial" charset="0"/>
              <a:buNone/>
            </a:pPr>
            <a:r>
              <a:rPr lang="en-US" sz="2000"/>
              <a:t>3</a:t>
            </a:r>
          </a:p>
          <a:p>
            <a:pPr algn="ctr">
              <a:buFont typeface="Arial" charset="0"/>
              <a:buNone/>
            </a:pPr>
            <a:endParaRPr lang="en-US" sz="2000"/>
          </a:p>
          <a:p>
            <a:pPr algn="ctr">
              <a:buFont typeface="Arial" charset="0"/>
              <a:buNone/>
            </a:pPr>
            <a:endParaRPr lang="en-US" sz="2000"/>
          </a:p>
          <a:p>
            <a:pPr algn="ctr">
              <a:buFont typeface="Arial" charset="0"/>
              <a:buNone/>
            </a:pPr>
            <a:r>
              <a:rPr lang="en-US" sz="2000"/>
              <a:t>4</a:t>
            </a:r>
          </a:p>
          <a:p>
            <a:pPr algn="ctr">
              <a:buFont typeface="Arial" charset="0"/>
              <a:buNone/>
            </a:pPr>
            <a:endParaRPr lang="en-US" sz="2000"/>
          </a:p>
        </p:txBody>
      </p:sp>
      <p:sp>
        <p:nvSpPr>
          <p:cNvPr id="891908" name="Rectangle 4"/>
          <p:cNvSpPr>
            <a:spLocks noChangeArrowheads="1"/>
          </p:cNvSpPr>
          <p:nvPr/>
        </p:nvSpPr>
        <p:spPr bwMode="auto">
          <a:xfrm>
            <a:off x="3371850" y="2228850"/>
            <a:ext cx="2100263" cy="4305300"/>
          </a:xfrm>
          <a:prstGeom prst="rect">
            <a:avLst/>
          </a:prstGeom>
          <a:noFill/>
          <a:ln w="12700">
            <a:noFill/>
            <a:miter lim="800000"/>
            <a:headEnd/>
            <a:tailEnd/>
          </a:ln>
          <a:effectLst/>
        </p:spPr>
        <p:txBody>
          <a:bodyPr lIns="90488" tIns="44450" rIns="90488" bIns="44450"/>
          <a:lstStyle/>
          <a:p>
            <a:pPr marL="344488" indent="-344488" algn="ctr">
              <a:lnSpc>
                <a:spcPct val="90000"/>
              </a:lnSpc>
              <a:spcBef>
                <a:spcPct val="55000"/>
              </a:spcBef>
              <a:buFont typeface="Arial" charset="0"/>
              <a:buNone/>
            </a:pPr>
            <a:endParaRPr lang="en-US" sz="2000">
              <a:solidFill>
                <a:srgbClr val="2B4C7D"/>
              </a:solidFill>
            </a:endParaRPr>
          </a:p>
        </p:txBody>
      </p:sp>
      <p:sp>
        <p:nvSpPr>
          <p:cNvPr id="891909" name="Line 5"/>
          <p:cNvSpPr>
            <a:spLocks noChangeShapeType="1"/>
          </p:cNvSpPr>
          <p:nvPr/>
        </p:nvSpPr>
        <p:spPr bwMode="auto">
          <a:xfrm flipV="1">
            <a:off x="4324350" y="1838325"/>
            <a:ext cx="0" cy="990600"/>
          </a:xfrm>
          <a:prstGeom prst="line">
            <a:avLst/>
          </a:prstGeom>
          <a:noFill/>
          <a:ln w="12700">
            <a:solidFill>
              <a:schemeClr val="tx1"/>
            </a:solidFill>
            <a:round/>
            <a:headEnd/>
            <a:tailEnd type="triangle" w="med" len="med"/>
          </a:ln>
          <a:effectLst/>
        </p:spPr>
        <p:txBody>
          <a:bodyPr wrap="none" anchor="ctr"/>
          <a:lstStyle/>
          <a:p>
            <a:endParaRPr lang="en-US"/>
          </a:p>
        </p:txBody>
      </p:sp>
      <p:grpSp>
        <p:nvGrpSpPr>
          <p:cNvPr id="2" name="Group 6"/>
          <p:cNvGrpSpPr>
            <a:grpSpLocks/>
          </p:cNvGrpSpPr>
          <p:nvPr/>
        </p:nvGrpSpPr>
        <p:grpSpPr bwMode="auto">
          <a:xfrm>
            <a:off x="3638550" y="4200525"/>
            <a:ext cx="1447800" cy="533400"/>
            <a:chOff x="2112" y="2160"/>
            <a:chExt cx="912" cy="336"/>
          </a:xfrm>
        </p:grpSpPr>
        <p:sp>
          <p:nvSpPr>
            <p:cNvPr id="891911" name="Line 7"/>
            <p:cNvSpPr>
              <a:spLocks noChangeShapeType="1"/>
            </p:cNvSpPr>
            <p:nvPr/>
          </p:nvSpPr>
          <p:spPr bwMode="auto">
            <a:xfrm flipH="1">
              <a:off x="2112" y="2160"/>
              <a:ext cx="240" cy="240"/>
            </a:xfrm>
            <a:prstGeom prst="line">
              <a:avLst/>
            </a:prstGeom>
            <a:noFill/>
            <a:ln w="12700">
              <a:solidFill>
                <a:schemeClr val="tx1"/>
              </a:solidFill>
              <a:round/>
              <a:headEnd/>
              <a:tailEnd type="triangle" w="med" len="med"/>
            </a:ln>
            <a:effectLst/>
          </p:spPr>
          <p:txBody>
            <a:bodyPr wrap="none" anchor="ctr"/>
            <a:lstStyle/>
            <a:p>
              <a:endParaRPr lang="en-US"/>
            </a:p>
          </p:txBody>
        </p:sp>
        <p:sp>
          <p:nvSpPr>
            <p:cNvPr id="891912" name="Line 8"/>
            <p:cNvSpPr>
              <a:spLocks noChangeShapeType="1"/>
            </p:cNvSpPr>
            <p:nvPr/>
          </p:nvSpPr>
          <p:spPr bwMode="auto">
            <a:xfrm>
              <a:off x="2544" y="2160"/>
              <a:ext cx="0" cy="336"/>
            </a:xfrm>
            <a:prstGeom prst="line">
              <a:avLst/>
            </a:prstGeom>
            <a:noFill/>
            <a:ln w="12700">
              <a:solidFill>
                <a:schemeClr val="tx1"/>
              </a:solidFill>
              <a:round/>
              <a:headEnd/>
              <a:tailEnd type="triangle" w="med" len="med"/>
            </a:ln>
            <a:effectLst/>
          </p:spPr>
          <p:txBody>
            <a:bodyPr wrap="none" anchor="ctr"/>
            <a:lstStyle/>
            <a:p>
              <a:endParaRPr lang="en-US"/>
            </a:p>
          </p:txBody>
        </p:sp>
        <p:sp>
          <p:nvSpPr>
            <p:cNvPr id="891913" name="Line 9"/>
            <p:cNvSpPr>
              <a:spLocks noChangeShapeType="1"/>
            </p:cNvSpPr>
            <p:nvPr/>
          </p:nvSpPr>
          <p:spPr bwMode="auto">
            <a:xfrm>
              <a:off x="2784" y="2160"/>
              <a:ext cx="240" cy="240"/>
            </a:xfrm>
            <a:prstGeom prst="line">
              <a:avLst/>
            </a:prstGeom>
            <a:noFill/>
            <a:ln w="12700">
              <a:solidFill>
                <a:schemeClr val="tx1"/>
              </a:solidFill>
              <a:round/>
              <a:headEnd/>
              <a:tailEnd type="triangle" w="med" len="med"/>
            </a:ln>
            <a:effectLst/>
          </p:spPr>
          <p:txBody>
            <a:bodyPr wrap="none" anchor="ctr"/>
            <a:lstStyle/>
            <a:p>
              <a:endParaRPr lang="en-US"/>
            </a:p>
          </p:txBody>
        </p:sp>
        <p:sp>
          <p:nvSpPr>
            <p:cNvPr id="891914" name="Line 10"/>
            <p:cNvSpPr>
              <a:spLocks noChangeShapeType="1"/>
            </p:cNvSpPr>
            <p:nvPr/>
          </p:nvSpPr>
          <p:spPr bwMode="auto">
            <a:xfrm flipH="1">
              <a:off x="2304" y="2160"/>
              <a:ext cx="144" cy="288"/>
            </a:xfrm>
            <a:prstGeom prst="line">
              <a:avLst/>
            </a:prstGeom>
            <a:noFill/>
            <a:ln w="12700">
              <a:solidFill>
                <a:schemeClr val="tx1"/>
              </a:solidFill>
              <a:round/>
              <a:headEnd/>
              <a:tailEnd type="triangle" w="med" len="med"/>
            </a:ln>
            <a:effectLst/>
          </p:spPr>
          <p:txBody>
            <a:bodyPr wrap="none" anchor="ctr"/>
            <a:lstStyle/>
            <a:p>
              <a:endParaRPr lang="en-US"/>
            </a:p>
          </p:txBody>
        </p:sp>
        <p:sp>
          <p:nvSpPr>
            <p:cNvPr id="891915" name="Line 11"/>
            <p:cNvSpPr>
              <a:spLocks noChangeShapeType="1"/>
            </p:cNvSpPr>
            <p:nvPr/>
          </p:nvSpPr>
          <p:spPr bwMode="auto">
            <a:xfrm>
              <a:off x="2640" y="2160"/>
              <a:ext cx="192" cy="288"/>
            </a:xfrm>
            <a:prstGeom prst="line">
              <a:avLst/>
            </a:prstGeom>
            <a:noFill/>
            <a:ln w="12700">
              <a:solidFill>
                <a:schemeClr val="tx1"/>
              </a:solidFill>
              <a:round/>
              <a:headEnd/>
              <a:tailEnd type="triangle" w="med" len="med"/>
            </a:ln>
            <a:effectLst/>
          </p:spPr>
          <p:txBody>
            <a:bodyPr wrap="none" anchor="ctr"/>
            <a:lstStyle/>
            <a:p>
              <a:endParaRPr lang="en-US"/>
            </a:p>
          </p:txBody>
        </p:sp>
      </p:grpSp>
      <p:grpSp>
        <p:nvGrpSpPr>
          <p:cNvPr id="3" name="Group 12"/>
          <p:cNvGrpSpPr>
            <a:grpSpLocks/>
          </p:cNvGrpSpPr>
          <p:nvPr/>
        </p:nvGrpSpPr>
        <p:grpSpPr bwMode="auto">
          <a:xfrm>
            <a:off x="3790950" y="5191125"/>
            <a:ext cx="1066800" cy="1143000"/>
            <a:chOff x="2036" y="2736"/>
            <a:chExt cx="672" cy="720"/>
          </a:xfrm>
        </p:grpSpPr>
        <p:sp>
          <p:nvSpPr>
            <p:cNvPr id="891917" name="Line 13"/>
            <p:cNvSpPr>
              <a:spLocks noChangeShapeType="1"/>
            </p:cNvSpPr>
            <p:nvPr/>
          </p:nvSpPr>
          <p:spPr bwMode="auto">
            <a:xfrm flipV="1">
              <a:off x="2036" y="3024"/>
              <a:ext cx="288" cy="288"/>
            </a:xfrm>
            <a:prstGeom prst="line">
              <a:avLst/>
            </a:prstGeom>
            <a:noFill/>
            <a:ln w="12700">
              <a:solidFill>
                <a:schemeClr val="tx1"/>
              </a:solidFill>
              <a:round/>
              <a:headEnd/>
              <a:tailEnd type="triangle" w="med" len="med"/>
            </a:ln>
            <a:effectLst/>
          </p:spPr>
          <p:txBody>
            <a:bodyPr wrap="none" anchor="ctr"/>
            <a:lstStyle/>
            <a:p>
              <a:endParaRPr lang="en-US"/>
            </a:p>
          </p:txBody>
        </p:sp>
        <p:sp>
          <p:nvSpPr>
            <p:cNvPr id="891918" name="Line 14"/>
            <p:cNvSpPr>
              <a:spLocks noChangeShapeType="1"/>
            </p:cNvSpPr>
            <p:nvPr/>
          </p:nvSpPr>
          <p:spPr bwMode="auto">
            <a:xfrm flipH="1">
              <a:off x="2392" y="2736"/>
              <a:ext cx="192" cy="288"/>
            </a:xfrm>
            <a:prstGeom prst="line">
              <a:avLst/>
            </a:prstGeom>
            <a:noFill/>
            <a:ln w="12700">
              <a:solidFill>
                <a:schemeClr val="tx1"/>
              </a:solidFill>
              <a:round/>
              <a:headEnd/>
              <a:tailEnd type="triangle" w="med" len="med"/>
            </a:ln>
            <a:effectLst/>
          </p:spPr>
          <p:txBody>
            <a:bodyPr wrap="none" anchor="ctr"/>
            <a:lstStyle/>
            <a:p>
              <a:endParaRPr lang="en-US"/>
            </a:p>
          </p:txBody>
        </p:sp>
        <p:sp>
          <p:nvSpPr>
            <p:cNvPr id="891919" name="Line 15"/>
            <p:cNvSpPr>
              <a:spLocks noChangeShapeType="1"/>
            </p:cNvSpPr>
            <p:nvPr/>
          </p:nvSpPr>
          <p:spPr bwMode="auto">
            <a:xfrm>
              <a:off x="2065" y="2736"/>
              <a:ext cx="288" cy="288"/>
            </a:xfrm>
            <a:prstGeom prst="line">
              <a:avLst/>
            </a:prstGeom>
            <a:noFill/>
            <a:ln w="12700">
              <a:solidFill>
                <a:schemeClr val="tx1"/>
              </a:solidFill>
              <a:round/>
              <a:headEnd/>
              <a:tailEnd type="triangle" w="med" len="med"/>
            </a:ln>
            <a:effectLst/>
          </p:spPr>
          <p:txBody>
            <a:bodyPr wrap="none" anchor="ctr"/>
            <a:lstStyle/>
            <a:p>
              <a:endParaRPr lang="en-US"/>
            </a:p>
          </p:txBody>
        </p:sp>
        <p:sp>
          <p:nvSpPr>
            <p:cNvPr id="891920" name="Line 16"/>
            <p:cNvSpPr>
              <a:spLocks noChangeShapeType="1"/>
            </p:cNvSpPr>
            <p:nvPr/>
          </p:nvSpPr>
          <p:spPr bwMode="auto">
            <a:xfrm flipH="1" flipV="1">
              <a:off x="2420" y="3024"/>
              <a:ext cx="288" cy="288"/>
            </a:xfrm>
            <a:prstGeom prst="line">
              <a:avLst/>
            </a:prstGeom>
            <a:noFill/>
            <a:ln w="12700">
              <a:solidFill>
                <a:schemeClr val="tx1"/>
              </a:solidFill>
              <a:round/>
              <a:headEnd/>
              <a:tailEnd type="triangle" w="med" len="med"/>
            </a:ln>
            <a:effectLst/>
          </p:spPr>
          <p:txBody>
            <a:bodyPr wrap="none" anchor="ctr"/>
            <a:lstStyle/>
            <a:p>
              <a:endParaRPr lang="en-US"/>
            </a:p>
          </p:txBody>
        </p:sp>
        <p:sp>
          <p:nvSpPr>
            <p:cNvPr id="891921" name="Line 17"/>
            <p:cNvSpPr>
              <a:spLocks noChangeShapeType="1"/>
            </p:cNvSpPr>
            <p:nvPr/>
          </p:nvSpPr>
          <p:spPr bwMode="auto">
            <a:xfrm flipV="1">
              <a:off x="2372" y="3024"/>
              <a:ext cx="0" cy="432"/>
            </a:xfrm>
            <a:prstGeom prst="line">
              <a:avLst/>
            </a:prstGeom>
            <a:noFill/>
            <a:ln w="12700">
              <a:solidFill>
                <a:schemeClr val="tx1"/>
              </a:solidFill>
              <a:round/>
              <a:headEnd/>
              <a:tailEnd type="triangle" w="med" len="med"/>
            </a:ln>
            <a:effectLst/>
          </p:spPr>
          <p:txBody>
            <a:bodyPr wrap="none" anchor="ctr"/>
            <a:lstStyle/>
            <a:p>
              <a:endParaRPr lang="en-US"/>
            </a:p>
          </p:txBody>
        </p:sp>
      </p:grpSp>
      <p:sp>
        <p:nvSpPr>
          <p:cNvPr id="891922" name="Rectangle 18"/>
          <p:cNvSpPr>
            <a:spLocks noChangeArrowheads="1"/>
          </p:cNvSpPr>
          <p:nvPr/>
        </p:nvSpPr>
        <p:spPr bwMode="auto">
          <a:xfrm>
            <a:off x="6038850" y="1847850"/>
            <a:ext cx="2286000" cy="4305300"/>
          </a:xfrm>
          <a:prstGeom prst="rect">
            <a:avLst/>
          </a:prstGeom>
          <a:noFill/>
          <a:ln w="12700">
            <a:noFill/>
            <a:miter lim="800000"/>
            <a:headEnd/>
            <a:tailEnd/>
          </a:ln>
          <a:effectLst/>
        </p:spPr>
        <p:txBody>
          <a:bodyPr lIns="90488" tIns="44450" rIns="90488" bIns="44450"/>
          <a:lstStyle/>
          <a:p>
            <a:pPr marL="344488" indent="-344488" algn="ctr">
              <a:lnSpc>
                <a:spcPct val="90000"/>
              </a:lnSpc>
              <a:spcBef>
                <a:spcPct val="55000"/>
              </a:spcBef>
              <a:buFont typeface="Arial" charset="0"/>
              <a:buNone/>
            </a:pPr>
            <a:r>
              <a:rPr lang="en-US" sz="2000" b="1" u="sng" dirty="0">
                <a:solidFill>
                  <a:schemeClr val="tx1"/>
                </a:solidFill>
              </a:rPr>
              <a:t>Movement</a:t>
            </a:r>
          </a:p>
          <a:p>
            <a:pPr marL="344488" indent="-344488" algn="ctr">
              <a:lnSpc>
                <a:spcPct val="90000"/>
              </a:lnSpc>
              <a:spcBef>
                <a:spcPct val="55000"/>
              </a:spcBef>
              <a:buFont typeface="Arial" charset="0"/>
              <a:buNone/>
            </a:pPr>
            <a:r>
              <a:rPr lang="en-US" sz="2000" dirty="0">
                <a:solidFill>
                  <a:schemeClr val="tx1"/>
                </a:solidFill>
              </a:rPr>
              <a:t>Vertical</a:t>
            </a:r>
          </a:p>
          <a:p>
            <a:pPr marL="344488" indent="-344488" algn="ctr">
              <a:lnSpc>
                <a:spcPct val="90000"/>
              </a:lnSpc>
              <a:spcBef>
                <a:spcPct val="55000"/>
              </a:spcBef>
              <a:buFont typeface="Arial" charset="0"/>
              <a:buNone/>
            </a:pPr>
            <a:endParaRPr lang="en-US" sz="2000" dirty="0">
              <a:solidFill>
                <a:schemeClr val="tx1"/>
              </a:solidFill>
            </a:endParaRPr>
          </a:p>
          <a:p>
            <a:pPr marL="344488" indent="-344488" algn="ctr">
              <a:lnSpc>
                <a:spcPct val="90000"/>
              </a:lnSpc>
              <a:spcBef>
                <a:spcPct val="55000"/>
              </a:spcBef>
              <a:buFont typeface="Arial" charset="0"/>
              <a:buNone/>
            </a:pPr>
            <a:r>
              <a:rPr lang="en-US" sz="2000" dirty="0">
                <a:solidFill>
                  <a:schemeClr val="tx1"/>
                </a:solidFill>
              </a:rPr>
              <a:t>“Lattice”</a:t>
            </a:r>
          </a:p>
          <a:p>
            <a:pPr marL="344488" indent="-344488" algn="ctr">
              <a:lnSpc>
                <a:spcPct val="90000"/>
              </a:lnSpc>
              <a:spcBef>
                <a:spcPct val="55000"/>
              </a:spcBef>
              <a:buFont typeface="Arial" charset="0"/>
              <a:buNone/>
            </a:pPr>
            <a:endParaRPr lang="en-US" sz="2000" dirty="0">
              <a:solidFill>
                <a:schemeClr val="tx1"/>
              </a:solidFill>
            </a:endParaRPr>
          </a:p>
          <a:p>
            <a:pPr marL="344488" indent="-344488" algn="ctr">
              <a:lnSpc>
                <a:spcPct val="90000"/>
              </a:lnSpc>
              <a:spcBef>
                <a:spcPct val="55000"/>
              </a:spcBef>
              <a:buFont typeface="Arial" charset="0"/>
              <a:buNone/>
            </a:pPr>
            <a:r>
              <a:rPr lang="en-US" sz="2000" dirty="0">
                <a:solidFill>
                  <a:schemeClr val="tx1"/>
                </a:solidFill>
              </a:rPr>
              <a:t>Job Realignment</a:t>
            </a:r>
          </a:p>
          <a:p>
            <a:pPr marL="344488" indent="-344488" algn="ctr">
              <a:lnSpc>
                <a:spcPct val="90000"/>
              </a:lnSpc>
              <a:spcBef>
                <a:spcPct val="55000"/>
              </a:spcBef>
              <a:buFont typeface="Arial" charset="0"/>
              <a:buNone/>
            </a:pPr>
            <a:endParaRPr lang="en-US" sz="2000" dirty="0">
              <a:solidFill>
                <a:schemeClr val="tx1"/>
              </a:solidFill>
            </a:endParaRPr>
          </a:p>
          <a:p>
            <a:pPr marL="344488" indent="-344488" algn="ctr">
              <a:lnSpc>
                <a:spcPct val="90000"/>
              </a:lnSpc>
              <a:spcBef>
                <a:spcPct val="55000"/>
              </a:spcBef>
              <a:buFont typeface="Arial" charset="0"/>
              <a:buNone/>
            </a:pPr>
            <a:endParaRPr lang="en-US" sz="2000" dirty="0">
              <a:solidFill>
                <a:schemeClr val="tx1"/>
              </a:solidFill>
            </a:endParaRPr>
          </a:p>
          <a:p>
            <a:pPr marL="344488" indent="-344488" algn="ctr">
              <a:lnSpc>
                <a:spcPct val="90000"/>
              </a:lnSpc>
              <a:spcBef>
                <a:spcPct val="55000"/>
              </a:spcBef>
              <a:buFont typeface="Arial" charset="0"/>
              <a:buNone/>
            </a:pPr>
            <a:r>
              <a:rPr lang="en-US" sz="2000" dirty="0">
                <a:solidFill>
                  <a:schemeClr val="tx1"/>
                </a:solidFill>
              </a:rPr>
              <a:t>Job Enrichment</a:t>
            </a:r>
          </a:p>
          <a:p>
            <a:pPr marL="344488" indent="-344488" algn="ctr">
              <a:lnSpc>
                <a:spcPct val="90000"/>
              </a:lnSpc>
              <a:spcBef>
                <a:spcPct val="55000"/>
              </a:spcBef>
              <a:buFont typeface="Arial" charset="0"/>
              <a:buNone/>
            </a:pPr>
            <a:endParaRPr lang="en-US" sz="2000" dirty="0">
              <a:solidFill>
                <a:schemeClr val="tx1"/>
              </a:solidFill>
            </a:endParaRPr>
          </a:p>
        </p:txBody>
      </p:sp>
      <p:sp>
        <p:nvSpPr>
          <p:cNvPr id="891923" name="Line 19"/>
          <p:cNvSpPr>
            <a:spLocks noChangeShapeType="1"/>
          </p:cNvSpPr>
          <p:nvPr/>
        </p:nvSpPr>
        <p:spPr bwMode="auto">
          <a:xfrm flipH="1">
            <a:off x="3790950" y="3209925"/>
            <a:ext cx="457200" cy="228600"/>
          </a:xfrm>
          <a:prstGeom prst="line">
            <a:avLst/>
          </a:prstGeom>
          <a:noFill/>
          <a:ln w="12700">
            <a:solidFill>
              <a:schemeClr val="tx1"/>
            </a:solidFill>
            <a:round/>
            <a:headEnd/>
            <a:tailEnd type="triangle" w="med" len="med"/>
          </a:ln>
          <a:effectLst/>
        </p:spPr>
        <p:txBody>
          <a:bodyPr/>
          <a:lstStyle/>
          <a:p>
            <a:endParaRPr lang="en-US"/>
          </a:p>
        </p:txBody>
      </p:sp>
      <p:sp>
        <p:nvSpPr>
          <p:cNvPr id="891924" name="Line 20"/>
          <p:cNvSpPr>
            <a:spLocks noChangeShapeType="1"/>
          </p:cNvSpPr>
          <p:nvPr/>
        </p:nvSpPr>
        <p:spPr bwMode="auto">
          <a:xfrm flipH="1" flipV="1">
            <a:off x="3962400" y="3248025"/>
            <a:ext cx="304800" cy="228600"/>
          </a:xfrm>
          <a:prstGeom prst="line">
            <a:avLst/>
          </a:prstGeom>
          <a:noFill/>
          <a:ln w="12700">
            <a:solidFill>
              <a:schemeClr val="tx1"/>
            </a:solidFill>
            <a:round/>
            <a:headEnd/>
            <a:tailEnd type="triangle" w="med" len="med"/>
          </a:ln>
          <a:effectLst/>
        </p:spPr>
        <p:txBody>
          <a:bodyPr/>
          <a:lstStyle/>
          <a:p>
            <a:endParaRPr lang="en-US"/>
          </a:p>
        </p:txBody>
      </p:sp>
      <p:sp>
        <p:nvSpPr>
          <p:cNvPr id="891925" name="Line 21"/>
          <p:cNvSpPr>
            <a:spLocks noChangeShapeType="1"/>
          </p:cNvSpPr>
          <p:nvPr/>
        </p:nvSpPr>
        <p:spPr bwMode="auto">
          <a:xfrm flipV="1">
            <a:off x="4171950" y="3057525"/>
            <a:ext cx="762000" cy="381000"/>
          </a:xfrm>
          <a:prstGeom prst="line">
            <a:avLst/>
          </a:prstGeom>
          <a:noFill/>
          <a:ln w="12700">
            <a:solidFill>
              <a:schemeClr val="tx1"/>
            </a:solidFill>
            <a:round/>
            <a:headEnd/>
            <a:tailEnd type="triangle" w="med" len="med"/>
          </a:ln>
          <a:effectLst/>
        </p:spPr>
        <p:txBody>
          <a:bodyPr/>
          <a:lstStyle/>
          <a:p>
            <a:endParaRPr lang="en-US"/>
          </a:p>
        </p:txBody>
      </p:sp>
      <p:sp>
        <p:nvSpPr>
          <p:cNvPr id="891926" name="Line 22"/>
          <p:cNvSpPr>
            <a:spLocks noChangeShapeType="1"/>
          </p:cNvSpPr>
          <p:nvPr/>
        </p:nvSpPr>
        <p:spPr bwMode="auto">
          <a:xfrm>
            <a:off x="4476750" y="3228975"/>
            <a:ext cx="762000" cy="228600"/>
          </a:xfrm>
          <a:prstGeom prst="line">
            <a:avLst/>
          </a:prstGeom>
          <a:noFill/>
          <a:ln w="12700">
            <a:solidFill>
              <a:schemeClr val="tx1"/>
            </a:solidFill>
            <a:round/>
            <a:headEnd/>
            <a:tailEnd type="triangle" w="med" len="med"/>
          </a:ln>
          <a:effectLst/>
        </p:spPr>
        <p:txBody>
          <a:bodyPr/>
          <a:lstStyle/>
          <a:p>
            <a:endParaRPr lang="en-US"/>
          </a:p>
        </p:txBody>
      </p:sp>
      <p:sp>
        <p:nvSpPr>
          <p:cNvPr id="891927" name="Line 23"/>
          <p:cNvSpPr>
            <a:spLocks noChangeShapeType="1"/>
          </p:cNvSpPr>
          <p:nvPr/>
        </p:nvSpPr>
        <p:spPr bwMode="auto">
          <a:xfrm>
            <a:off x="3619500" y="3486150"/>
            <a:ext cx="695325" cy="0"/>
          </a:xfrm>
          <a:prstGeom prst="line">
            <a:avLst/>
          </a:prstGeom>
          <a:noFill/>
          <a:ln w="12700">
            <a:solidFill>
              <a:schemeClr val="tx1"/>
            </a:solidFill>
            <a:round/>
            <a:headEnd/>
            <a:tailEnd type="triangle" w="med" len="med"/>
          </a:ln>
          <a:effectLst/>
        </p:spPr>
        <p:txBody>
          <a:bodyPr/>
          <a:lstStyle/>
          <a:p>
            <a:endParaRPr lang="en-US"/>
          </a:p>
        </p:txBody>
      </p:sp>
      <p:sp>
        <p:nvSpPr>
          <p:cNvPr id="891928" name="Line 24"/>
          <p:cNvSpPr>
            <a:spLocks noChangeShapeType="1"/>
          </p:cNvSpPr>
          <p:nvPr/>
        </p:nvSpPr>
        <p:spPr bwMode="auto">
          <a:xfrm flipH="1">
            <a:off x="4562475" y="3476625"/>
            <a:ext cx="647700" cy="0"/>
          </a:xfrm>
          <a:prstGeom prst="line">
            <a:avLst/>
          </a:prstGeom>
          <a:noFill/>
          <a:ln w="12700">
            <a:solidFill>
              <a:schemeClr val="tx1"/>
            </a:solidFill>
            <a:round/>
            <a:headEnd/>
            <a:tailEnd type="triangle" w="med" len="med"/>
          </a:ln>
          <a:effectLst/>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6760150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5634" name="Rectangle 2"/>
          <p:cNvSpPr>
            <a:spLocks noGrp="1" noChangeArrowheads="1"/>
          </p:cNvSpPr>
          <p:nvPr>
            <p:ph type="title"/>
          </p:nvPr>
        </p:nvSpPr>
        <p:spPr>
          <a:xfrm>
            <a:off x="171450" y="633493"/>
            <a:ext cx="8534400" cy="808038"/>
          </a:xfrm>
        </p:spPr>
        <p:txBody>
          <a:bodyPr/>
          <a:lstStyle/>
          <a:p>
            <a:r>
              <a:rPr lang="en-US" dirty="0"/>
              <a:t>Which bucket do you fall into?</a:t>
            </a:r>
          </a:p>
        </p:txBody>
      </p:sp>
      <p:pic>
        <p:nvPicPr>
          <p:cNvPr id="965640" name="Picture 8" descr="MCj03839380000[1]"/>
          <p:cNvPicPr>
            <a:picLocks noGrp="1" noChangeAspect="1" noChangeArrowheads="1"/>
          </p:cNvPicPr>
          <p:nvPr>
            <p:ph idx="1"/>
          </p:nvPr>
        </p:nvPicPr>
        <p:blipFill>
          <a:blip r:embed="rId3" cstate="print"/>
          <a:srcRect/>
          <a:stretch>
            <a:fillRect/>
          </a:stretch>
        </p:blipFill>
        <p:spPr>
          <a:xfrm>
            <a:off x="215900" y="2416175"/>
            <a:ext cx="1585913" cy="2006600"/>
          </a:xfrm>
        </p:spPr>
      </p:pic>
      <p:sp>
        <p:nvSpPr>
          <p:cNvPr id="965644" name="Text Box 12"/>
          <p:cNvSpPr txBox="1">
            <a:spLocks noChangeArrowheads="1"/>
          </p:cNvSpPr>
          <p:nvPr/>
        </p:nvSpPr>
        <p:spPr bwMode="auto">
          <a:xfrm>
            <a:off x="190500" y="1323975"/>
            <a:ext cx="7543800" cy="646331"/>
          </a:xfrm>
          <a:prstGeom prst="rect">
            <a:avLst/>
          </a:prstGeom>
          <a:noFill/>
          <a:ln w="9525">
            <a:noFill/>
            <a:miter lim="800000"/>
            <a:headEnd/>
            <a:tailEnd/>
          </a:ln>
          <a:effectLst/>
        </p:spPr>
        <p:txBody>
          <a:bodyPr>
            <a:spAutoFit/>
          </a:bodyPr>
          <a:lstStyle/>
          <a:p>
            <a:pPr>
              <a:spcBef>
                <a:spcPct val="50000"/>
              </a:spcBef>
            </a:pPr>
            <a:r>
              <a:rPr lang="en-US" sz="2000" dirty="0">
                <a:solidFill>
                  <a:schemeClr val="tx1"/>
                </a:solidFill>
              </a:rPr>
              <a:t>As you think about your own career development, which best describes you…</a:t>
            </a:r>
          </a:p>
        </p:txBody>
      </p:sp>
      <p:sp>
        <p:nvSpPr>
          <p:cNvPr id="965645" name="Text Box 13"/>
          <p:cNvSpPr txBox="1">
            <a:spLocks noChangeArrowheads="1"/>
          </p:cNvSpPr>
          <p:nvPr/>
        </p:nvSpPr>
        <p:spPr bwMode="auto">
          <a:xfrm>
            <a:off x="152400" y="4495800"/>
            <a:ext cx="1790700" cy="1631216"/>
          </a:xfrm>
          <a:prstGeom prst="rect">
            <a:avLst/>
          </a:prstGeom>
          <a:noFill/>
          <a:ln w="9525">
            <a:noFill/>
            <a:miter lim="800000"/>
            <a:headEnd/>
            <a:tailEnd/>
          </a:ln>
          <a:effectLst/>
        </p:spPr>
        <p:txBody>
          <a:bodyPr>
            <a:spAutoFit/>
          </a:bodyPr>
          <a:lstStyle/>
          <a:p>
            <a:pPr algn="ctr">
              <a:spcBef>
                <a:spcPct val="50000"/>
              </a:spcBef>
            </a:pPr>
            <a:r>
              <a:rPr lang="en-US" dirty="0">
                <a:solidFill>
                  <a:schemeClr val="tx1"/>
                </a:solidFill>
              </a:rPr>
              <a:t>Know what I want to do</a:t>
            </a:r>
          </a:p>
          <a:p>
            <a:pPr algn="ctr">
              <a:spcBef>
                <a:spcPct val="50000"/>
              </a:spcBef>
            </a:pPr>
            <a:r>
              <a:rPr lang="en-US" dirty="0">
                <a:solidFill>
                  <a:schemeClr val="tx1"/>
                </a:solidFill>
              </a:rPr>
              <a:t>Not sure how to get what I want</a:t>
            </a:r>
          </a:p>
        </p:txBody>
      </p:sp>
      <p:sp>
        <p:nvSpPr>
          <p:cNvPr id="965646" name="Text Box 14"/>
          <p:cNvSpPr txBox="1">
            <a:spLocks noChangeArrowheads="1"/>
          </p:cNvSpPr>
          <p:nvPr/>
        </p:nvSpPr>
        <p:spPr bwMode="auto">
          <a:xfrm>
            <a:off x="2571750" y="4505325"/>
            <a:ext cx="1885950" cy="1908215"/>
          </a:xfrm>
          <a:prstGeom prst="rect">
            <a:avLst/>
          </a:prstGeom>
          <a:noFill/>
          <a:ln w="9525">
            <a:noFill/>
            <a:miter lim="800000"/>
            <a:headEnd/>
            <a:tailEnd/>
          </a:ln>
          <a:effectLst/>
        </p:spPr>
        <p:txBody>
          <a:bodyPr>
            <a:spAutoFit/>
          </a:bodyPr>
          <a:lstStyle/>
          <a:p>
            <a:pPr algn="ctr">
              <a:spcBef>
                <a:spcPct val="50000"/>
              </a:spcBef>
            </a:pPr>
            <a:r>
              <a:rPr lang="en-US">
                <a:solidFill>
                  <a:schemeClr val="tx1"/>
                </a:solidFill>
              </a:rPr>
              <a:t>Have some idea of what I want to do</a:t>
            </a:r>
          </a:p>
          <a:p>
            <a:pPr algn="ctr">
              <a:spcBef>
                <a:spcPct val="50000"/>
              </a:spcBef>
            </a:pPr>
            <a:r>
              <a:rPr lang="en-US">
                <a:solidFill>
                  <a:schemeClr val="tx1"/>
                </a:solidFill>
              </a:rPr>
              <a:t>Not sure of the options available </a:t>
            </a:r>
          </a:p>
        </p:txBody>
      </p:sp>
      <p:sp>
        <p:nvSpPr>
          <p:cNvPr id="965647" name="Text Box 15"/>
          <p:cNvSpPr txBox="1">
            <a:spLocks noChangeArrowheads="1"/>
          </p:cNvSpPr>
          <p:nvPr/>
        </p:nvSpPr>
        <p:spPr bwMode="auto">
          <a:xfrm>
            <a:off x="4905375" y="4505325"/>
            <a:ext cx="1790700" cy="2062103"/>
          </a:xfrm>
          <a:prstGeom prst="rect">
            <a:avLst/>
          </a:prstGeom>
          <a:noFill/>
          <a:ln w="9525">
            <a:noFill/>
            <a:miter lim="800000"/>
            <a:headEnd/>
            <a:tailEnd/>
          </a:ln>
          <a:effectLst/>
        </p:spPr>
        <p:txBody>
          <a:bodyPr>
            <a:spAutoFit/>
          </a:bodyPr>
          <a:lstStyle/>
          <a:p>
            <a:pPr algn="ctr">
              <a:spcBef>
                <a:spcPct val="50000"/>
              </a:spcBef>
            </a:pPr>
            <a:r>
              <a:rPr lang="en-US" dirty="0">
                <a:solidFill>
                  <a:schemeClr val="tx1"/>
                </a:solidFill>
              </a:rPr>
              <a:t>Don’t really know what I want to do</a:t>
            </a:r>
          </a:p>
          <a:p>
            <a:pPr algn="ctr">
              <a:spcBef>
                <a:spcPct val="50000"/>
              </a:spcBef>
            </a:pPr>
            <a:r>
              <a:rPr lang="en-US" dirty="0">
                <a:solidFill>
                  <a:schemeClr val="tx1"/>
                </a:solidFill>
              </a:rPr>
              <a:t>Not sure how to figure it out</a:t>
            </a:r>
          </a:p>
          <a:p>
            <a:pPr algn="ctr">
              <a:spcBef>
                <a:spcPct val="50000"/>
              </a:spcBef>
            </a:pPr>
            <a:r>
              <a:rPr lang="en-US" dirty="0">
                <a:solidFill>
                  <a:schemeClr val="tx1"/>
                </a:solidFill>
              </a:rPr>
              <a:t> </a:t>
            </a:r>
          </a:p>
        </p:txBody>
      </p:sp>
      <p:sp>
        <p:nvSpPr>
          <p:cNvPr id="965648" name="Text Box 16"/>
          <p:cNvSpPr txBox="1">
            <a:spLocks noChangeArrowheads="1"/>
          </p:cNvSpPr>
          <p:nvPr/>
        </p:nvSpPr>
        <p:spPr bwMode="auto">
          <a:xfrm>
            <a:off x="7219950" y="4505325"/>
            <a:ext cx="1790700" cy="855619"/>
          </a:xfrm>
          <a:prstGeom prst="rect">
            <a:avLst/>
          </a:prstGeom>
          <a:noFill/>
          <a:ln w="9525">
            <a:noFill/>
            <a:miter lim="800000"/>
            <a:headEnd/>
            <a:tailEnd/>
          </a:ln>
          <a:effectLst/>
        </p:spPr>
        <p:txBody>
          <a:bodyPr>
            <a:spAutoFit/>
          </a:bodyPr>
          <a:lstStyle/>
          <a:p>
            <a:pPr algn="ctr">
              <a:spcBef>
                <a:spcPct val="50000"/>
              </a:spcBef>
            </a:pPr>
            <a:r>
              <a:rPr lang="en-US" sz="2400">
                <a:solidFill>
                  <a:schemeClr val="tx1"/>
                </a:solidFill>
              </a:rPr>
              <a:t>?</a:t>
            </a:r>
          </a:p>
          <a:p>
            <a:pPr algn="ctr">
              <a:spcBef>
                <a:spcPct val="50000"/>
              </a:spcBef>
            </a:pPr>
            <a:r>
              <a:rPr lang="en-US">
                <a:solidFill>
                  <a:schemeClr val="tx1"/>
                </a:solidFill>
              </a:rPr>
              <a:t> </a:t>
            </a:r>
          </a:p>
        </p:txBody>
      </p:sp>
      <p:grpSp>
        <p:nvGrpSpPr>
          <p:cNvPr id="2" name="Group 18"/>
          <p:cNvGrpSpPr>
            <a:grpSpLocks noChangeAspect="1"/>
          </p:cNvGrpSpPr>
          <p:nvPr/>
        </p:nvGrpSpPr>
        <p:grpSpPr bwMode="auto">
          <a:xfrm>
            <a:off x="2654300" y="2406650"/>
            <a:ext cx="1585913" cy="2006600"/>
            <a:chOff x="1672" y="1516"/>
            <a:chExt cx="999" cy="1264"/>
          </a:xfrm>
        </p:grpSpPr>
        <p:sp>
          <p:nvSpPr>
            <p:cNvPr id="965649" name="AutoShape 17"/>
            <p:cNvSpPr>
              <a:spLocks noChangeAspect="1" noChangeArrowheads="1" noTextEdit="1"/>
            </p:cNvSpPr>
            <p:nvPr/>
          </p:nvSpPr>
          <p:spPr bwMode="auto">
            <a:xfrm>
              <a:off x="1672" y="1516"/>
              <a:ext cx="999" cy="1264"/>
            </a:xfrm>
            <a:prstGeom prst="rect">
              <a:avLst/>
            </a:prstGeom>
            <a:noFill/>
            <a:ln w="9525">
              <a:noFill/>
              <a:miter lim="800000"/>
              <a:headEnd/>
              <a:tailEnd/>
            </a:ln>
          </p:spPr>
          <p:txBody>
            <a:bodyPr/>
            <a:lstStyle/>
            <a:p>
              <a:endParaRPr lang="en-US"/>
            </a:p>
          </p:txBody>
        </p:sp>
        <p:sp>
          <p:nvSpPr>
            <p:cNvPr id="965651" name="Rectangle 19"/>
            <p:cNvSpPr>
              <a:spLocks noChangeArrowheads="1"/>
            </p:cNvSpPr>
            <p:nvPr/>
          </p:nvSpPr>
          <p:spPr bwMode="auto">
            <a:xfrm>
              <a:off x="1672" y="1602"/>
              <a:ext cx="999" cy="999"/>
            </a:xfrm>
            <a:prstGeom prst="rect">
              <a:avLst/>
            </a:prstGeom>
            <a:solidFill>
              <a:srgbClr val="00FFFF"/>
            </a:solidFill>
            <a:ln w="9525">
              <a:noFill/>
              <a:miter lim="800000"/>
              <a:headEnd/>
              <a:tailEnd/>
            </a:ln>
          </p:spPr>
          <p:txBody>
            <a:bodyPr/>
            <a:lstStyle/>
            <a:p>
              <a:endParaRPr lang="en-US"/>
            </a:p>
          </p:txBody>
        </p:sp>
        <p:sp>
          <p:nvSpPr>
            <p:cNvPr id="965652" name="Freeform 20"/>
            <p:cNvSpPr>
              <a:spLocks/>
            </p:cNvSpPr>
            <p:nvPr/>
          </p:nvSpPr>
          <p:spPr bwMode="auto">
            <a:xfrm>
              <a:off x="1848" y="1874"/>
              <a:ext cx="737" cy="783"/>
            </a:xfrm>
            <a:custGeom>
              <a:avLst/>
              <a:gdLst/>
              <a:ahLst/>
              <a:cxnLst>
                <a:cxn ang="0">
                  <a:pos x="1358" y="46"/>
                </a:cxn>
                <a:cxn ang="0">
                  <a:pos x="1246" y="82"/>
                </a:cxn>
                <a:cxn ang="0">
                  <a:pos x="1118" y="109"/>
                </a:cxn>
                <a:cxn ang="0">
                  <a:pos x="976" y="125"/>
                </a:cxn>
                <a:cxn ang="0">
                  <a:pos x="827" y="134"/>
                </a:cxn>
                <a:cxn ang="0">
                  <a:pos x="673" y="136"/>
                </a:cxn>
                <a:cxn ang="0">
                  <a:pos x="520" y="135"/>
                </a:cxn>
                <a:cxn ang="0">
                  <a:pos x="373" y="132"/>
                </a:cxn>
                <a:cxn ang="0">
                  <a:pos x="233" y="127"/>
                </a:cxn>
                <a:cxn ang="0">
                  <a:pos x="109" y="122"/>
                </a:cxn>
                <a:cxn ang="0">
                  <a:pos x="2" y="121"/>
                </a:cxn>
                <a:cxn ang="0">
                  <a:pos x="12" y="126"/>
                </a:cxn>
                <a:cxn ang="0">
                  <a:pos x="59" y="141"/>
                </a:cxn>
                <a:cxn ang="0">
                  <a:pos x="136" y="165"/>
                </a:cxn>
                <a:cxn ang="0">
                  <a:pos x="235" y="194"/>
                </a:cxn>
                <a:cxn ang="0">
                  <a:pos x="350" y="226"/>
                </a:cxn>
                <a:cxn ang="0">
                  <a:pos x="472" y="258"/>
                </a:cxn>
                <a:cxn ang="0">
                  <a:pos x="596" y="287"/>
                </a:cxn>
                <a:cxn ang="0">
                  <a:pos x="714" y="310"/>
                </a:cxn>
                <a:cxn ang="0">
                  <a:pos x="819" y="325"/>
                </a:cxn>
                <a:cxn ang="0">
                  <a:pos x="904" y="329"/>
                </a:cxn>
                <a:cxn ang="0">
                  <a:pos x="974" y="315"/>
                </a:cxn>
                <a:cxn ang="0">
                  <a:pos x="1061" y="288"/>
                </a:cxn>
                <a:cxn ang="0">
                  <a:pos x="1145" y="256"/>
                </a:cxn>
                <a:cxn ang="0">
                  <a:pos x="1224" y="217"/>
                </a:cxn>
                <a:cxn ang="0">
                  <a:pos x="1299" y="171"/>
                </a:cxn>
                <a:cxn ang="0">
                  <a:pos x="1367" y="114"/>
                </a:cxn>
                <a:cxn ang="0">
                  <a:pos x="1336" y="178"/>
                </a:cxn>
                <a:cxn ang="0">
                  <a:pos x="1305" y="241"/>
                </a:cxn>
                <a:cxn ang="0">
                  <a:pos x="1271" y="316"/>
                </a:cxn>
                <a:cxn ang="0">
                  <a:pos x="1229" y="408"/>
                </a:cxn>
                <a:cxn ang="0">
                  <a:pos x="1187" y="500"/>
                </a:cxn>
                <a:cxn ang="0">
                  <a:pos x="1146" y="591"/>
                </a:cxn>
                <a:cxn ang="0">
                  <a:pos x="1104" y="683"/>
                </a:cxn>
                <a:cxn ang="0">
                  <a:pos x="1065" y="777"/>
                </a:cxn>
                <a:cxn ang="0">
                  <a:pos x="1010" y="977"/>
                </a:cxn>
                <a:cxn ang="0">
                  <a:pos x="957" y="1179"/>
                </a:cxn>
                <a:cxn ang="0">
                  <a:pos x="926" y="1319"/>
                </a:cxn>
                <a:cxn ang="0">
                  <a:pos x="824" y="1346"/>
                </a:cxn>
                <a:cxn ang="0">
                  <a:pos x="655" y="1390"/>
                </a:cxn>
                <a:cxn ang="0">
                  <a:pos x="471" y="1442"/>
                </a:cxn>
                <a:cxn ang="0">
                  <a:pos x="321" y="1490"/>
                </a:cxn>
                <a:cxn ang="0">
                  <a:pos x="260" y="1521"/>
                </a:cxn>
                <a:cxn ang="0">
                  <a:pos x="290" y="1547"/>
                </a:cxn>
                <a:cxn ang="0">
                  <a:pos x="351" y="1554"/>
                </a:cxn>
                <a:cxn ang="0">
                  <a:pos x="416" y="1562"/>
                </a:cxn>
                <a:cxn ang="0">
                  <a:pos x="558" y="1563"/>
                </a:cxn>
                <a:cxn ang="0">
                  <a:pos x="740" y="1543"/>
                </a:cxn>
                <a:cxn ang="0">
                  <a:pos x="923" y="1509"/>
                </a:cxn>
                <a:cxn ang="0">
                  <a:pos x="1065" y="1468"/>
                </a:cxn>
                <a:cxn ang="0">
                  <a:pos x="1124" y="1427"/>
                </a:cxn>
                <a:cxn ang="0">
                  <a:pos x="1168" y="1265"/>
                </a:cxn>
                <a:cxn ang="0">
                  <a:pos x="1214" y="1104"/>
                </a:cxn>
                <a:cxn ang="0">
                  <a:pos x="1247" y="969"/>
                </a:cxn>
                <a:cxn ang="0">
                  <a:pos x="1283" y="838"/>
                </a:cxn>
                <a:cxn ang="0">
                  <a:pos x="1337" y="637"/>
                </a:cxn>
                <a:cxn ang="0">
                  <a:pos x="1396" y="406"/>
                </a:cxn>
                <a:cxn ang="0">
                  <a:pos x="1447" y="182"/>
                </a:cxn>
                <a:cxn ang="0">
                  <a:pos x="1474" y="3"/>
                </a:cxn>
                <a:cxn ang="0">
                  <a:pos x="1459" y="2"/>
                </a:cxn>
                <a:cxn ang="0">
                  <a:pos x="1429" y="11"/>
                </a:cxn>
              </a:cxnLst>
              <a:rect l="0" t="0" r="r" b="b"/>
              <a:pathLst>
                <a:path w="1474" h="1566">
                  <a:moveTo>
                    <a:pt x="1420" y="15"/>
                  </a:moveTo>
                  <a:lnTo>
                    <a:pt x="1390" y="31"/>
                  </a:lnTo>
                  <a:lnTo>
                    <a:pt x="1358" y="46"/>
                  </a:lnTo>
                  <a:lnTo>
                    <a:pt x="1322" y="60"/>
                  </a:lnTo>
                  <a:lnTo>
                    <a:pt x="1285" y="72"/>
                  </a:lnTo>
                  <a:lnTo>
                    <a:pt x="1246" y="82"/>
                  </a:lnTo>
                  <a:lnTo>
                    <a:pt x="1205" y="92"/>
                  </a:lnTo>
                  <a:lnTo>
                    <a:pt x="1162" y="101"/>
                  </a:lnTo>
                  <a:lnTo>
                    <a:pt x="1118" y="109"/>
                  </a:lnTo>
                  <a:lnTo>
                    <a:pt x="1072" y="114"/>
                  </a:lnTo>
                  <a:lnTo>
                    <a:pt x="1025" y="120"/>
                  </a:lnTo>
                  <a:lnTo>
                    <a:pt x="976" y="125"/>
                  </a:lnTo>
                  <a:lnTo>
                    <a:pt x="927" y="128"/>
                  </a:lnTo>
                  <a:lnTo>
                    <a:pt x="877" y="132"/>
                  </a:lnTo>
                  <a:lnTo>
                    <a:pt x="827" y="134"/>
                  </a:lnTo>
                  <a:lnTo>
                    <a:pt x="776" y="135"/>
                  </a:lnTo>
                  <a:lnTo>
                    <a:pt x="725" y="136"/>
                  </a:lnTo>
                  <a:lnTo>
                    <a:pt x="673" y="136"/>
                  </a:lnTo>
                  <a:lnTo>
                    <a:pt x="621" y="136"/>
                  </a:lnTo>
                  <a:lnTo>
                    <a:pt x="571" y="136"/>
                  </a:lnTo>
                  <a:lnTo>
                    <a:pt x="520" y="135"/>
                  </a:lnTo>
                  <a:lnTo>
                    <a:pt x="471" y="134"/>
                  </a:lnTo>
                  <a:lnTo>
                    <a:pt x="421" y="133"/>
                  </a:lnTo>
                  <a:lnTo>
                    <a:pt x="373" y="132"/>
                  </a:lnTo>
                  <a:lnTo>
                    <a:pt x="324" y="131"/>
                  </a:lnTo>
                  <a:lnTo>
                    <a:pt x="278" y="128"/>
                  </a:lnTo>
                  <a:lnTo>
                    <a:pt x="233" y="127"/>
                  </a:lnTo>
                  <a:lnTo>
                    <a:pt x="191" y="126"/>
                  </a:lnTo>
                  <a:lnTo>
                    <a:pt x="148" y="124"/>
                  </a:lnTo>
                  <a:lnTo>
                    <a:pt x="109" y="122"/>
                  </a:lnTo>
                  <a:lnTo>
                    <a:pt x="71" y="122"/>
                  </a:lnTo>
                  <a:lnTo>
                    <a:pt x="35" y="121"/>
                  </a:lnTo>
                  <a:lnTo>
                    <a:pt x="2" y="121"/>
                  </a:lnTo>
                  <a:lnTo>
                    <a:pt x="0" y="121"/>
                  </a:lnTo>
                  <a:lnTo>
                    <a:pt x="4" y="122"/>
                  </a:lnTo>
                  <a:lnTo>
                    <a:pt x="12" y="126"/>
                  </a:lnTo>
                  <a:lnTo>
                    <a:pt x="25" y="129"/>
                  </a:lnTo>
                  <a:lnTo>
                    <a:pt x="40" y="135"/>
                  </a:lnTo>
                  <a:lnTo>
                    <a:pt x="59" y="141"/>
                  </a:lnTo>
                  <a:lnTo>
                    <a:pt x="82" y="148"/>
                  </a:lnTo>
                  <a:lnTo>
                    <a:pt x="108" y="156"/>
                  </a:lnTo>
                  <a:lnTo>
                    <a:pt x="136" y="165"/>
                  </a:lnTo>
                  <a:lnTo>
                    <a:pt x="166" y="174"/>
                  </a:lnTo>
                  <a:lnTo>
                    <a:pt x="200" y="183"/>
                  </a:lnTo>
                  <a:lnTo>
                    <a:pt x="235" y="194"/>
                  </a:lnTo>
                  <a:lnTo>
                    <a:pt x="271" y="205"/>
                  </a:lnTo>
                  <a:lnTo>
                    <a:pt x="310" y="216"/>
                  </a:lnTo>
                  <a:lnTo>
                    <a:pt x="350" y="226"/>
                  </a:lnTo>
                  <a:lnTo>
                    <a:pt x="390" y="238"/>
                  </a:lnTo>
                  <a:lnTo>
                    <a:pt x="430" y="248"/>
                  </a:lnTo>
                  <a:lnTo>
                    <a:pt x="472" y="258"/>
                  </a:lnTo>
                  <a:lnTo>
                    <a:pt x="513" y="269"/>
                  </a:lnTo>
                  <a:lnTo>
                    <a:pt x="555" y="278"/>
                  </a:lnTo>
                  <a:lnTo>
                    <a:pt x="596" y="287"/>
                  </a:lnTo>
                  <a:lnTo>
                    <a:pt x="636" y="296"/>
                  </a:lnTo>
                  <a:lnTo>
                    <a:pt x="676" y="303"/>
                  </a:lnTo>
                  <a:lnTo>
                    <a:pt x="714" y="310"/>
                  </a:lnTo>
                  <a:lnTo>
                    <a:pt x="751" y="317"/>
                  </a:lnTo>
                  <a:lnTo>
                    <a:pt x="785" y="322"/>
                  </a:lnTo>
                  <a:lnTo>
                    <a:pt x="819" y="325"/>
                  </a:lnTo>
                  <a:lnTo>
                    <a:pt x="850" y="327"/>
                  </a:lnTo>
                  <a:lnTo>
                    <a:pt x="877" y="329"/>
                  </a:lnTo>
                  <a:lnTo>
                    <a:pt x="904" y="329"/>
                  </a:lnTo>
                  <a:lnTo>
                    <a:pt x="926" y="326"/>
                  </a:lnTo>
                  <a:lnTo>
                    <a:pt x="945" y="323"/>
                  </a:lnTo>
                  <a:lnTo>
                    <a:pt x="974" y="315"/>
                  </a:lnTo>
                  <a:lnTo>
                    <a:pt x="1003" y="307"/>
                  </a:lnTo>
                  <a:lnTo>
                    <a:pt x="1032" y="298"/>
                  </a:lnTo>
                  <a:lnTo>
                    <a:pt x="1061" y="288"/>
                  </a:lnTo>
                  <a:lnTo>
                    <a:pt x="1089" y="278"/>
                  </a:lnTo>
                  <a:lnTo>
                    <a:pt x="1117" y="268"/>
                  </a:lnTo>
                  <a:lnTo>
                    <a:pt x="1145" y="256"/>
                  </a:lnTo>
                  <a:lnTo>
                    <a:pt x="1172" y="245"/>
                  </a:lnTo>
                  <a:lnTo>
                    <a:pt x="1199" y="231"/>
                  </a:lnTo>
                  <a:lnTo>
                    <a:pt x="1224" y="217"/>
                  </a:lnTo>
                  <a:lnTo>
                    <a:pt x="1249" y="203"/>
                  </a:lnTo>
                  <a:lnTo>
                    <a:pt x="1275" y="187"/>
                  </a:lnTo>
                  <a:lnTo>
                    <a:pt x="1299" y="171"/>
                  </a:lnTo>
                  <a:lnTo>
                    <a:pt x="1322" y="152"/>
                  </a:lnTo>
                  <a:lnTo>
                    <a:pt x="1345" y="134"/>
                  </a:lnTo>
                  <a:lnTo>
                    <a:pt x="1367" y="114"/>
                  </a:lnTo>
                  <a:lnTo>
                    <a:pt x="1357" y="135"/>
                  </a:lnTo>
                  <a:lnTo>
                    <a:pt x="1346" y="157"/>
                  </a:lnTo>
                  <a:lnTo>
                    <a:pt x="1336" y="178"/>
                  </a:lnTo>
                  <a:lnTo>
                    <a:pt x="1326" y="198"/>
                  </a:lnTo>
                  <a:lnTo>
                    <a:pt x="1315" y="220"/>
                  </a:lnTo>
                  <a:lnTo>
                    <a:pt x="1305" y="241"/>
                  </a:lnTo>
                  <a:lnTo>
                    <a:pt x="1296" y="263"/>
                  </a:lnTo>
                  <a:lnTo>
                    <a:pt x="1285" y="285"/>
                  </a:lnTo>
                  <a:lnTo>
                    <a:pt x="1271" y="316"/>
                  </a:lnTo>
                  <a:lnTo>
                    <a:pt x="1258" y="346"/>
                  </a:lnTo>
                  <a:lnTo>
                    <a:pt x="1243" y="377"/>
                  </a:lnTo>
                  <a:lnTo>
                    <a:pt x="1229" y="408"/>
                  </a:lnTo>
                  <a:lnTo>
                    <a:pt x="1215" y="438"/>
                  </a:lnTo>
                  <a:lnTo>
                    <a:pt x="1201" y="469"/>
                  </a:lnTo>
                  <a:lnTo>
                    <a:pt x="1187" y="500"/>
                  </a:lnTo>
                  <a:lnTo>
                    <a:pt x="1173" y="530"/>
                  </a:lnTo>
                  <a:lnTo>
                    <a:pt x="1160" y="561"/>
                  </a:lnTo>
                  <a:lnTo>
                    <a:pt x="1146" y="591"/>
                  </a:lnTo>
                  <a:lnTo>
                    <a:pt x="1132" y="622"/>
                  </a:lnTo>
                  <a:lnTo>
                    <a:pt x="1118" y="653"/>
                  </a:lnTo>
                  <a:lnTo>
                    <a:pt x="1104" y="683"/>
                  </a:lnTo>
                  <a:lnTo>
                    <a:pt x="1092" y="714"/>
                  </a:lnTo>
                  <a:lnTo>
                    <a:pt x="1078" y="746"/>
                  </a:lnTo>
                  <a:lnTo>
                    <a:pt x="1065" y="777"/>
                  </a:lnTo>
                  <a:lnTo>
                    <a:pt x="1048" y="843"/>
                  </a:lnTo>
                  <a:lnTo>
                    <a:pt x="1029" y="910"/>
                  </a:lnTo>
                  <a:lnTo>
                    <a:pt x="1010" y="977"/>
                  </a:lnTo>
                  <a:lnTo>
                    <a:pt x="991" y="1044"/>
                  </a:lnTo>
                  <a:lnTo>
                    <a:pt x="973" y="1112"/>
                  </a:lnTo>
                  <a:lnTo>
                    <a:pt x="957" y="1179"/>
                  </a:lnTo>
                  <a:lnTo>
                    <a:pt x="944" y="1248"/>
                  </a:lnTo>
                  <a:lnTo>
                    <a:pt x="936" y="1316"/>
                  </a:lnTo>
                  <a:lnTo>
                    <a:pt x="926" y="1319"/>
                  </a:lnTo>
                  <a:lnTo>
                    <a:pt x="903" y="1325"/>
                  </a:lnTo>
                  <a:lnTo>
                    <a:pt x="868" y="1334"/>
                  </a:lnTo>
                  <a:lnTo>
                    <a:pt x="824" y="1346"/>
                  </a:lnTo>
                  <a:lnTo>
                    <a:pt x="772" y="1359"/>
                  </a:lnTo>
                  <a:lnTo>
                    <a:pt x="716" y="1374"/>
                  </a:lnTo>
                  <a:lnTo>
                    <a:pt x="655" y="1390"/>
                  </a:lnTo>
                  <a:lnTo>
                    <a:pt x="593" y="1408"/>
                  </a:lnTo>
                  <a:lnTo>
                    <a:pt x="530" y="1425"/>
                  </a:lnTo>
                  <a:lnTo>
                    <a:pt x="471" y="1442"/>
                  </a:lnTo>
                  <a:lnTo>
                    <a:pt x="414" y="1458"/>
                  </a:lnTo>
                  <a:lnTo>
                    <a:pt x="363" y="1475"/>
                  </a:lnTo>
                  <a:lnTo>
                    <a:pt x="321" y="1490"/>
                  </a:lnTo>
                  <a:lnTo>
                    <a:pt x="288" y="1502"/>
                  </a:lnTo>
                  <a:lnTo>
                    <a:pt x="268" y="1513"/>
                  </a:lnTo>
                  <a:lnTo>
                    <a:pt x="260" y="1521"/>
                  </a:lnTo>
                  <a:lnTo>
                    <a:pt x="263" y="1532"/>
                  </a:lnTo>
                  <a:lnTo>
                    <a:pt x="274" y="1541"/>
                  </a:lnTo>
                  <a:lnTo>
                    <a:pt x="290" y="1547"/>
                  </a:lnTo>
                  <a:lnTo>
                    <a:pt x="309" y="1551"/>
                  </a:lnTo>
                  <a:lnTo>
                    <a:pt x="330" y="1553"/>
                  </a:lnTo>
                  <a:lnTo>
                    <a:pt x="351" y="1554"/>
                  </a:lnTo>
                  <a:lnTo>
                    <a:pt x="370" y="1555"/>
                  </a:lnTo>
                  <a:lnTo>
                    <a:pt x="386" y="1555"/>
                  </a:lnTo>
                  <a:lnTo>
                    <a:pt x="416" y="1562"/>
                  </a:lnTo>
                  <a:lnTo>
                    <a:pt x="457" y="1566"/>
                  </a:lnTo>
                  <a:lnTo>
                    <a:pt x="504" y="1566"/>
                  </a:lnTo>
                  <a:lnTo>
                    <a:pt x="558" y="1563"/>
                  </a:lnTo>
                  <a:lnTo>
                    <a:pt x="616" y="1559"/>
                  </a:lnTo>
                  <a:lnTo>
                    <a:pt x="678" y="1552"/>
                  </a:lnTo>
                  <a:lnTo>
                    <a:pt x="740" y="1543"/>
                  </a:lnTo>
                  <a:lnTo>
                    <a:pt x="804" y="1532"/>
                  </a:lnTo>
                  <a:lnTo>
                    <a:pt x="865" y="1522"/>
                  </a:lnTo>
                  <a:lnTo>
                    <a:pt x="923" y="1509"/>
                  </a:lnTo>
                  <a:lnTo>
                    <a:pt x="978" y="1495"/>
                  </a:lnTo>
                  <a:lnTo>
                    <a:pt x="1025" y="1481"/>
                  </a:lnTo>
                  <a:lnTo>
                    <a:pt x="1065" y="1468"/>
                  </a:lnTo>
                  <a:lnTo>
                    <a:pt x="1096" y="1454"/>
                  </a:lnTo>
                  <a:lnTo>
                    <a:pt x="1116" y="1440"/>
                  </a:lnTo>
                  <a:lnTo>
                    <a:pt x="1124" y="1427"/>
                  </a:lnTo>
                  <a:lnTo>
                    <a:pt x="1138" y="1372"/>
                  </a:lnTo>
                  <a:lnTo>
                    <a:pt x="1153" y="1318"/>
                  </a:lnTo>
                  <a:lnTo>
                    <a:pt x="1168" y="1265"/>
                  </a:lnTo>
                  <a:lnTo>
                    <a:pt x="1184" y="1212"/>
                  </a:lnTo>
                  <a:lnTo>
                    <a:pt x="1199" y="1158"/>
                  </a:lnTo>
                  <a:lnTo>
                    <a:pt x="1214" y="1104"/>
                  </a:lnTo>
                  <a:lnTo>
                    <a:pt x="1228" y="1048"/>
                  </a:lnTo>
                  <a:lnTo>
                    <a:pt x="1241" y="991"/>
                  </a:lnTo>
                  <a:lnTo>
                    <a:pt x="1247" y="969"/>
                  </a:lnTo>
                  <a:lnTo>
                    <a:pt x="1255" y="936"/>
                  </a:lnTo>
                  <a:lnTo>
                    <a:pt x="1268" y="891"/>
                  </a:lnTo>
                  <a:lnTo>
                    <a:pt x="1283" y="838"/>
                  </a:lnTo>
                  <a:lnTo>
                    <a:pt x="1299" y="777"/>
                  </a:lnTo>
                  <a:lnTo>
                    <a:pt x="1317" y="710"/>
                  </a:lnTo>
                  <a:lnTo>
                    <a:pt x="1337" y="637"/>
                  </a:lnTo>
                  <a:lnTo>
                    <a:pt x="1357" y="562"/>
                  </a:lnTo>
                  <a:lnTo>
                    <a:pt x="1376" y="484"/>
                  </a:lnTo>
                  <a:lnTo>
                    <a:pt x="1396" y="406"/>
                  </a:lnTo>
                  <a:lnTo>
                    <a:pt x="1414" y="329"/>
                  </a:lnTo>
                  <a:lnTo>
                    <a:pt x="1432" y="254"/>
                  </a:lnTo>
                  <a:lnTo>
                    <a:pt x="1447" y="182"/>
                  </a:lnTo>
                  <a:lnTo>
                    <a:pt x="1459" y="116"/>
                  </a:lnTo>
                  <a:lnTo>
                    <a:pt x="1468" y="56"/>
                  </a:lnTo>
                  <a:lnTo>
                    <a:pt x="1474" y="3"/>
                  </a:lnTo>
                  <a:lnTo>
                    <a:pt x="1473" y="0"/>
                  </a:lnTo>
                  <a:lnTo>
                    <a:pt x="1467" y="0"/>
                  </a:lnTo>
                  <a:lnTo>
                    <a:pt x="1459" y="2"/>
                  </a:lnTo>
                  <a:lnTo>
                    <a:pt x="1449" y="4"/>
                  </a:lnTo>
                  <a:lnTo>
                    <a:pt x="1438" y="7"/>
                  </a:lnTo>
                  <a:lnTo>
                    <a:pt x="1429" y="11"/>
                  </a:lnTo>
                  <a:lnTo>
                    <a:pt x="1422" y="13"/>
                  </a:lnTo>
                  <a:lnTo>
                    <a:pt x="1420" y="15"/>
                  </a:lnTo>
                  <a:close/>
                </a:path>
              </a:pathLst>
            </a:custGeom>
            <a:solidFill>
              <a:srgbClr val="FFFFEA"/>
            </a:solidFill>
            <a:ln w="9525">
              <a:noFill/>
              <a:round/>
              <a:headEnd/>
              <a:tailEnd/>
            </a:ln>
          </p:spPr>
          <p:txBody>
            <a:bodyPr/>
            <a:lstStyle/>
            <a:p>
              <a:endParaRPr lang="en-US"/>
            </a:p>
          </p:txBody>
        </p:sp>
        <p:sp>
          <p:nvSpPr>
            <p:cNvPr id="965653" name="Freeform 21"/>
            <p:cNvSpPr>
              <a:spLocks/>
            </p:cNvSpPr>
            <p:nvPr/>
          </p:nvSpPr>
          <p:spPr bwMode="auto">
            <a:xfrm>
              <a:off x="1943" y="1554"/>
              <a:ext cx="678" cy="313"/>
            </a:xfrm>
            <a:custGeom>
              <a:avLst/>
              <a:gdLst/>
              <a:ahLst/>
              <a:cxnLst>
                <a:cxn ang="0">
                  <a:pos x="1178" y="185"/>
                </a:cxn>
                <a:cxn ang="0">
                  <a:pos x="1144" y="160"/>
                </a:cxn>
                <a:cxn ang="0">
                  <a:pos x="1107" y="138"/>
                </a:cxn>
                <a:cxn ang="0">
                  <a:pos x="1069" y="120"/>
                </a:cxn>
                <a:cxn ang="0">
                  <a:pos x="1030" y="104"/>
                </a:cxn>
                <a:cxn ang="0">
                  <a:pos x="989" y="91"/>
                </a:cxn>
                <a:cxn ang="0">
                  <a:pos x="947" y="79"/>
                </a:cxn>
                <a:cxn ang="0">
                  <a:pos x="904" y="70"/>
                </a:cxn>
                <a:cxn ang="0">
                  <a:pos x="858" y="61"/>
                </a:cxn>
                <a:cxn ang="0">
                  <a:pos x="807" y="53"/>
                </a:cxn>
                <a:cxn ang="0">
                  <a:pos x="754" y="44"/>
                </a:cxn>
                <a:cxn ang="0">
                  <a:pos x="700" y="36"/>
                </a:cxn>
                <a:cxn ang="0">
                  <a:pos x="643" y="28"/>
                </a:cxn>
                <a:cxn ang="0">
                  <a:pos x="585" y="20"/>
                </a:cxn>
                <a:cxn ang="0">
                  <a:pos x="526" y="14"/>
                </a:cxn>
                <a:cxn ang="0">
                  <a:pos x="468" y="8"/>
                </a:cxn>
                <a:cxn ang="0">
                  <a:pos x="408" y="3"/>
                </a:cxn>
                <a:cxn ang="0">
                  <a:pos x="349" y="1"/>
                </a:cxn>
                <a:cxn ang="0">
                  <a:pos x="290" y="0"/>
                </a:cxn>
                <a:cxn ang="0">
                  <a:pos x="234" y="1"/>
                </a:cxn>
                <a:cxn ang="0">
                  <a:pos x="177" y="5"/>
                </a:cxn>
                <a:cxn ang="0">
                  <a:pos x="124" y="9"/>
                </a:cxn>
                <a:cxn ang="0">
                  <a:pos x="72" y="17"/>
                </a:cxn>
                <a:cxn ang="0">
                  <a:pos x="24" y="28"/>
                </a:cxn>
                <a:cxn ang="0">
                  <a:pos x="0" y="35"/>
                </a:cxn>
                <a:cxn ang="0">
                  <a:pos x="14" y="41"/>
                </a:cxn>
                <a:cxn ang="0">
                  <a:pos x="49" y="53"/>
                </a:cxn>
                <a:cxn ang="0">
                  <a:pos x="102" y="68"/>
                </a:cxn>
                <a:cxn ang="0">
                  <a:pos x="170" y="85"/>
                </a:cxn>
                <a:cxn ang="0">
                  <a:pos x="251" y="105"/>
                </a:cxn>
                <a:cxn ang="0">
                  <a:pos x="341" y="127"/>
                </a:cxn>
                <a:cxn ang="0">
                  <a:pos x="436" y="150"/>
                </a:cxn>
                <a:cxn ang="0">
                  <a:pos x="536" y="172"/>
                </a:cxn>
                <a:cxn ang="0">
                  <a:pos x="633" y="195"/>
                </a:cxn>
                <a:cxn ang="0">
                  <a:pos x="729" y="217"/>
                </a:cxn>
                <a:cxn ang="0">
                  <a:pos x="819" y="237"/>
                </a:cxn>
                <a:cxn ang="0">
                  <a:pos x="900" y="256"/>
                </a:cxn>
                <a:cxn ang="0">
                  <a:pos x="969" y="272"/>
                </a:cxn>
                <a:cxn ang="0">
                  <a:pos x="1022" y="283"/>
                </a:cxn>
                <a:cxn ang="0">
                  <a:pos x="1056" y="293"/>
                </a:cxn>
                <a:cxn ang="0">
                  <a:pos x="1085" y="303"/>
                </a:cxn>
                <a:cxn ang="0">
                  <a:pos x="1123" y="335"/>
                </a:cxn>
                <a:cxn ang="0">
                  <a:pos x="1160" y="382"/>
                </a:cxn>
                <a:cxn ang="0">
                  <a:pos x="1196" y="438"/>
                </a:cxn>
                <a:cxn ang="0">
                  <a:pos x="1230" y="496"/>
                </a:cxn>
                <a:cxn ang="0">
                  <a:pos x="1263" y="551"/>
                </a:cxn>
                <a:cxn ang="0">
                  <a:pos x="1291" y="594"/>
                </a:cxn>
                <a:cxn ang="0">
                  <a:pos x="1318" y="621"/>
                </a:cxn>
                <a:cxn ang="0">
                  <a:pos x="1335" y="599"/>
                </a:cxn>
                <a:cxn ang="0">
                  <a:pos x="1339" y="479"/>
                </a:cxn>
                <a:cxn ang="0">
                  <a:pos x="1350" y="447"/>
                </a:cxn>
                <a:cxn ang="0">
                  <a:pos x="1356" y="434"/>
                </a:cxn>
                <a:cxn ang="0">
                  <a:pos x="1350" y="419"/>
                </a:cxn>
                <a:cxn ang="0">
                  <a:pos x="1322" y="370"/>
                </a:cxn>
                <a:cxn ang="0">
                  <a:pos x="1275" y="297"/>
                </a:cxn>
                <a:cxn ang="0">
                  <a:pos x="1222" y="226"/>
                </a:cxn>
              </a:cxnLst>
              <a:rect l="0" t="0" r="r" b="b"/>
              <a:pathLst>
                <a:path w="1356" h="625">
                  <a:moveTo>
                    <a:pt x="1196" y="199"/>
                  </a:moveTo>
                  <a:lnTo>
                    <a:pt x="1178" y="185"/>
                  </a:lnTo>
                  <a:lnTo>
                    <a:pt x="1161" y="172"/>
                  </a:lnTo>
                  <a:lnTo>
                    <a:pt x="1144" y="160"/>
                  </a:lnTo>
                  <a:lnTo>
                    <a:pt x="1125" y="149"/>
                  </a:lnTo>
                  <a:lnTo>
                    <a:pt x="1107" y="138"/>
                  </a:lnTo>
                  <a:lnTo>
                    <a:pt x="1089" y="128"/>
                  </a:lnTo>
                  <a:lnTo>
                    <a:pt x="1069" y="120"/>
                  </a:lnTo>
                  <a:lnTo>
                    <a:pt x="1049" y="112"/>
                  </a:lnTo>
                  <a:lnTo>
                    <a:pt x="1030" y="104"/>
                  </a:lnTo>
                  <a:lnTo>
                    <a:pt x="1010" y="97"/>
                  </a:lnTo>
                  <a:lnTo>
                    <a:pt x="989" y="91"/>
                  </a:lnTo>
                  <a:lnTo>
                    <a:pt x="969" y="85"/>
                  </a:lnTo>
                  <a:lnTo>
                    <a:pt x="947" y="79"/>
                  </a:lnTo>
                  <a:lnTo>
                    <a:pt x="926" y="75"/>
                  </a:lnTo>
                  <a:lnTo>
                    <a:pt x="904" y="70"/>
                  </a:lnTo>
                  <a:lnTo>
                    <a:pt x="882" y="66"/>
                  </a:lnTo>
                  <a:lnTo>
                    <a:pt x="858" y="61"/>
                  </a:lnTo>
                  <a:lnTo>
                    <a:pt x="833" y="56"/>
                  </a:lnTo>
                  <a:lnTo>
                    <a:pt x="807" y="53"/>
                  </a:lnTo>
                  <a:lnTo>
                    <a:pt x="782" y="48"/>
                  </a:lnTo>
                  <a:lnTo>
                    <a:pt x="754" y="44"/>
                  </a:lnTo>
                  <a:lnTo>
                    <a:pt x="728" y="39"/>
                  </a:lnTo>
                  <a:lnTo>
                    <a:pt x="700" y="36"/>
                  </a:lnTo>
                  <a:lnTo>
                    <a:pt x="671" y="31"/>
                  </a:lnTo>
                  <a:lnTo>
                    <a:pt x="643" y="28"/>
                  </a:lnTo>
                  <a:lnTo>
                    <a:pt x="614" y="23"/>
                  </a:lnTo>
                  <a:lnTo>
                    <a:pt x="585" y="20"/>
                  </a:lnTo>
                  <a:lnTo>
                    <a:pt x="556" y="16"/>
                  </a:lnTo>
                  <a:lnTo>
                    <a:pt x="526" y="14"/>
                  </a:lnTo>
                  <a:lnTo>
                    <a:pt x="496" y="10"/>
                  </a:lnTo>
                  <a:lnTo>
                    <a:pt x="468" y="8"/>
                  </a:lnTo>
                  <a:lnTo>
                    <a:pt x="438" y="6"/>
                  </a:lnTo>
                  <a:lnTo>
                    <a:pt x="408" y="3"/>
                  </a:lnTo>
                  <a:lnTo>
                    <a:pt x="378" y="2"/>
                  </a:lnTo>
                  <a:lnTo>
                    <a:pt x="349" y="1"/>
                  </a:lnTo>
                  <a:lnTo>
                    <a:pt x="319" y="1"/>
                  </a:lnTo>
                  <a:lnTo>
                    <a:pt x="290" y="0"/>
                  </a:lnTo>
                  <a:lnTo>
                    <a:pt x="261" y="0"/>
                  </a:lnTo>
                  <a:lnTo>
                    <a:pt x="234" y="1"/>
                  </a:lnTo>
                  <a:lnTo>
                    <a:pt x="205" y="2"/>
                  </a:lnTo>
                  <a:lnTo>
                    <a:pt x="177" y="5"/>
                  </a:lnTo>
                  <a:lnTo>
                    <a:pt x="151" y="7"/>
                  </a:lnTo>
                  <a:lnTo>
                    <a:pt x="124" y="9"/>
                  </a:lnTo>
                  <a:lnTo>
                    <a:pt x="98" y="13"/>
                  </a:lnTo>
                  <a:lnTo>
                    <a:pt x="72" y="17"/>
                  </a:lnTo>
                  <a:lnTo>
                    <a:pt x="48" y="22"/>
                  </a:lnTo>
                  <a:lnTo>
                    <a:pt x="24" y="28"/>
                  </a:lnTo>
                  <a:lnTo>
                    <a:pt x="1" y="33"/>
                  </a:lnTo>
                  <a:lnTo>
                    <a:pt x="0" y="35"/>
                  </a:lnTo>
                  <a:lnTo>
                    <a:pt x="3" y="38"/>
                  </a:lnTo>
                  <a:lnTo>
                    <a:pt x="14" y="41"/>
                  </a:lnTo>
                  <a:lnTo>
                    <a:pt x="29" y="47"/>
                  </a:lnTo>
                  <a:lnTo>
                    <a:pt x="49" y="53"/>
                  </a:lnTo>
                  <a:lnTo>
                    <a:pt x="73" y="60"/>
                  </a:lnTo>
                  <a:lnTo>
                    <a:pt x="102" y="68"/>
                  </a:lnTo>
                  <a:lnTo>
                    <a:pt x="135" y="76"/>
                  </a:lnTo>
                  <a:lnTo>
                    <a:pt x="170" y="85"/>
                  </a:lnTo>
                  <a:lnTo>
                    <a:pt x="209" y="94"/>
                  </a:lnTo>
                  <a:lnTo>
                    <a:pt x="251" y="105"/>
                  </a:lnTo>
                  <a:lnTo>
                    <a:pt x="295" y="115"/>
                  </a:lnTo>
                  <a:lnTo>
                    <a:pt x="341" y="127"/>
                  </a:lnTo>
                  <a:lnTo>
                    <a:pt x="388" y="138"/>
                  </a:lnTo>
                  <a:lnTo>
                    <a:pt x="436" y="150"/>
                  </a:lnTo>
                  <a:lnTo>
                    <a:pt x="486" y="160"/>
                  </a:lnTo>
                  <a:lnTo>
                    <a:pt x="536" y="172"/>
                  </a:lnTo>
                  <a:lnTo>
                    <a:pt x="585" y="183"/>
                  </a:lnTo>
                  <a:lnTo>
                    <a:pt x="633" y="195"/>
                  </a:lnTo>
                  <a:lnTo>
                    <a:pt x="682" y="206"/>
                  </a:lnTo>
                  <a:lnTo>
                    <a:pt x="729" y="217"/>
                  </a:lnTo>
                  <a:lnTo>
                    <a:pt x="775" y="227"/>
                  </a:lnTo>
                  <a:lnTo>
                    <a:pt x="819" y="237"/>
                  </a:lnTo>
                  <a:lnTo>
                    <a:pt x="860" y="246"/>
                  </a:lnTo>
                  <a:lnTo>
                    <a:pt x="900" y="256"/>
                  </a:lnTo>
                  <a:lnTo>
                    <a:pt x="935" y="264"/>
                  </a:lnTo>
                  <a:lnTo>
                    <a:pt x="969" y="272"/>
                  </a:lnTo>
                  <a:lnTo>
                    <a:pt x="996" y="278"/>
                  </a:lnTo>
                  <a:lnTo>
                    <a:pt x="1022" y="283"/>
                  </a:lnTo>
                  <a:lnTo>
                    <a:pt x="1041" y="289"/>
                  </a:lnTo>
                  <a:lnTo>
                    <a:pt x="1056" y="293"/>
                  </a:lnTo>
                  <a:lnTo>
                    <a:pt x="1067" y="295"/>
                  </a:lnTo>
                  <a:lnTo>
                    <a:pt x="1085" y="303"/>
                  </a:lnTo>
                  <a:lnTo>
                    <a:pt x="1105" y="317"/>
                  </a:lnTo>
                  <a:lnTo>
                    <a:pt x="1123" y="335"/>
                  </a:lnTo>
                  <a:lnTo>
                    <a:pt x="1142" y="357"/>
                  </a:lnTo>
                  <a:lnTo>
                    <a:pt x="1160" y="382"/>
                  </a:lnTo>
                  <a:lnTo>
                    <a:pt x="1178" y="409"/>
                  </a:lnTo>
                  <a:lnTo>
                    <a:pt x="1196" y="438"/>
                  </a:lnTo>
                  <a:lnTo>
                    <a:pt x="1214" y="466"/>
                  </a:lnTo>
                  <a:lnTo>
                    <a:pt x="1230" y="496"/>
                  </a:lnTo>
                  <a:lnTo>
                    <a:pt x="1246" y="524"/>
                  </a:lnTo>
                  <a:lnTo>
                    <a:pt x="1263" y="551"/>
                  </a:lnTo>
                  <a:lnTo>
                    <a:pt x="1278" y="574"/>
                  </a:lnTo>
                  <a:lnTo>
                    <a:pt x="1291" y="594"/>
                  </a:lnTo>
                  <a:lnTo>
                    <a:pt x="1305" y="609"/>
                  </a:lnTo>
                  <a:lnTo>
                    <a:pt x="1318" y="621"/>
                  </a:lnTo>
                  <a:lnTo>
                    <a:pt x="1329" y="625"/>
                  </a:lnTo>
                  <a:lnTo>
                    <a:pt x="1335" y="599"/>
                  </a:lnTo>
                  <a:lnTo>
                    <a:pt x="1337" y="539"/>
                  </a:lnTo>
                  <a:lnTo>
                    <a:pt x="1339" y="479"/>
                  </a:lnTo>
                  <a:lnTo>
                    <a:pt x="1344" y="450"/>
                  </a:lnTo>
                  <a:lnTo>
                    <a:pt x="1350" y="447"/>
                  </a:lnTo>
                  <a:lnTo>
                    <a:pt x="1355" y="441"/>
                  </a:lnTo>
                  <a:lnTo>
                    <a:pt x="1356" y="434"/>
                  </a:lnTo>
                  <a:lnTo>
                    <a:pt x="1355" y="426"/>
                  </a:lnTo>
                  <a:lnTo>
                    <a:pt x="1350" y="419"/>
                  </a:lnTo>
                  <a:lnTo>
                    <a:pt x="1340" y="399"/>
                  </a:lnTo>
                  <a:lnTo>
                    <a:pt x="1322" y="370"/>
                  </a:lnTo>
                  <a:lnTo>
                    <a:pt x="1301" y="335"/>
                  </a:lnTo>
                  <a:lnTo>
                    <a:pt x="1275" y="297"/>
                  </a:lnTo>
                  <a:lnTo>
                    <a:pt x="1249" y="259"/>
                  </a:lnTo>
                  <a:lnTo>
                    <a:pt x="1222" y="226"/>
                  </a:lnTo>
                  <a:lnTo>
                    <a:pt x="1196" y="199"/>
                  </a:lnTo>
                  <a:close/>
                </a:path>
              </a:pathLst>
            </a:custGeom>
            <a:solidFill>
              <a:srgbClr val="FFFFEA"/>
            </a:solidFill>
            <a:ln w="9525">
              <a:noFill/>
              <a:round/>
              <a:headEnd/>
              <a:tailEnd/>
            </a:ln>
          </p:spPr>
          <p:txBody>
            <a:bodyPr/>
            <a:lstStyle/>
            <a:p>
              <a:endParaRPr lang="en-US"/>
            </a:p>
          </p:txBody>
        </p:sp>
        <p:sp>
          <p:nvSpPr>
            <p:cNvPr id="965654" name="Freeform 22"/>
            <p:cNvSpPr>
              <a:spLocks/>
            </p:cNvSpPr>
            <p:nvPr/>
          </p:nvSpPr>
          <p:spPr bwMode="auto">
            <a:xfrm>
              <a:off x="1704" y="1518"/>
              <a:ext cx="946" cy="1173"/>
            </a:xfrm>
            <a:custGeom>
              <a:avLst/>
              <a:gdLst/>
              <a:ahLst/>
              <a:cxnLst>
                <a:cxn ang="0">
                  <a:pos x="1653" y="224"/>
                </a:cxn>
                <a:cxn ang="0">
                  <a:pos x="1433" y="128"/>
                </a:cxn>
                <a:cxn ang="0">
                  <a:pos x="1129" y="22"/>
                </a:cxn>
                <a:cxn ang="0">
                  <a:pos x="974" y="3"/>
                </a:cxn>
                <a:cxn ang="0">
                  <a:pos x="767" y="6"/>
                </a:cxn>
                <a:cxn ang="0">
                  <a:pos x="1050" y="123"/>
                </a:cxn>
                <a:cxn ang="0">
                  <a:pos x="1356" y="185"/>
                </a:cxn>
                <a:cxn ang="0">
                  <a:pos x="1644" y="303"/>
                </a:cxn>
                <a:cxn ang="0">
                  <a:pos x="1777" y="468"/>
                </a:cxn>
                <a:cxn ang="0">
                  <a:pos x="1713" y="660"/>
                </a:cxn>
                <a:cxn ang="0">
                  <a:pos x="1438" y="749"/>
                </a:cxn>
                <a:cxn ang="0">
                  <a:pos x="1149" y="789"/>
                </a:cxn>
                <a:cxn ang="0">
                  <a:pos x="861" y="805"/>
                </a:cxn>
                <a:cxn ang="0">
                  <a:pos x="671" y="916"/>
                </a:cxn>
                <a:cxn ang="0">
                  <a:pos x="1007" y="913"/>
                </a:cxn>
                <a:cxn ang="0">
                  <a:pos x="1338" y="872"/>
                </a:cxn>
                <a:cxn ang="0">
                  <a:pos x="1696" y="742"/>
                </a:cxn>
                <a:cxn ang="0">
                  <a:pos x="1627" y="989"/>
                </a:cxn>
                <a:cxn ang="0">
                  <a:pos x="1378" y="1297"/>
                </a:cxn>
                <a:cxn ang="0">
                  <a:pos x="1045" y="1463"/>
                </a:cxn>
                <a:cxn ang="0">
                  <a:pos x="759" y="1388"/>
                </a:cxn>
                <a:cxn ang="0">
                  <a:pos x="556" y="1210"/>
                </a:cxn>
                <a:cxn ang="0">
                  <a:pos x="589" y="1388"/>
                </a:cxn>
                <a:cxn ang="0">
                  <a:pos x="996" y="1545"/>
                </a:cxn>
                <a:cxn ang="0">
                  <a:pos x="1375" y="1407"/>
                </a:cxn>
                <a:cxn ang="0">
                  <a:pos x="1640" y="1125"/>
                </a:cxn>
                <a:cxn ang="0">
                  <a:pos x="1794" y="761"/>
                </a:cxn>
                <a:cxn ang="0">
                  <a:pos x="1753" y="907"/>
                </a:cxn>
                <a:cxn ang="0">
                  <a:pos x="1442" y="1806"/>
                </a:cxn>
                <a:cxn ang="0">
                  <a:pos x="1187" y="2192"/>
                </a:cxn>
                <a:cxn ang="0">
                  <a:pos x="860" y="2249"/>
                </a:cxn>
                <a:cxn ang="0">
                  <a:pos x="479" y="2147"/>
                </a:cxn>
                <a:cxn ang="0">
                  <a:pos x="348" y="1860"/>
                </a:cxn>
                <a:cxn ang="0">
                  <a:pos x="131" y="898"/>
                </a:cxn>
                <a:cxn ang="0">
                  <a:pos x="275" y="1049"/>
                </a:cxn>
                <a:cxn ang="0">
                  <a:pos x="517" y="1167"/>
                </a:cxn>
                <a:cxn ang="0">
                  <a:pos x="319" y="931"/>
                </a:cxn>
                <a:cxn ang="0">
                  <a:pos x="401" y="883"/>
                </a:cxn>
                <a:cxn ang="0">
                  <a:pos x="671" y="916"/>
                </a:cxn>
                <a:cxn ang="0">
                  <a:pos x="399" y="786"/>
                </a:cxn>
                <a:cxn ang="0">
                  <a:pos x="161" y="660"/>
                </a:cxn>
                <a:cxn ang="0">
                  <a:pos x="139" y="404"/>
                </a:cxn>
                <a:cxn ang="0">
                  <a:pos x="372" y="201"/>
                </a:cxn>
                <a:cxn ang="0">
                  <a:pos x="679" y="102"/>
                </a:cxn>
                <a:cxn ang="0">
                  <a:pos x="751" y="7"/>
                </a:cxn>
                <a:cxn ang="0">
                  <a:pos x="603" y="28"/>
                </a:cxn>
                <a:cxn ang="0">
                  <a:pos x="396" y="86"/>
                </a:cxn>
                <a:cxn ang="0">
                  <a:pos x="126" y="285"/>
                </a:cxn>
                <a:cxn ang="0">
                  <a:pos x="2" y="512"/>
                </a:cxn>
                <a:cxn ang="0">
                  <a:pos x="71" y="931"/>
                </a:cxn>
                <a:cxn ang="0">
                  <a:pos x="193" y="1494"/>
                </a:cxn>
                <a:cxn ang="0">
                  <a:pos x="351" y="2185"/>
                </a:cxn>
                <a:cxn ang="0">
                  <a:pos x="781" y="2345"/>
                </a:cxn>
                <a:cxn ang="0">
                  <a:pos x="1148" y="2304"/>
                </a:cxn>
                <a:cxn ang="0">
                  <a:pos x="1338" y="2232"/>
                </a:cxn>
                <a:cxn ang="0">
                  <a:pos x="1469" y="2150"/>
                </a:cxn>
                <a:cxn ang="0">
                  <a:pos x="1654" y="1435"/>
                </a:cxn>
                <a:cxn ang="0">
                  <a:pos x="1871" y="629"/>
                </a:cxn>
              </a:cxnLst>
              <a:rect l="0" t="0" r="r" b="b"/>
              <a:pathLst>
                <a:path w="1892" h="2348">
                  <a:moveTo>
                    <a:pt x="1892" y="390"/>
                  </a:moveTo>
                  <a:lnTo>
                    <a:pt x="1782" y="295"/>
                  </a:lnTo>
                  <a:lnTo>
                    <a:pt x="1767" y="286"/>
                  </a:lnTo>
                  <a:lnTo>
                    <a:pt x="1752" y="277"/>
                  </a:lnTo>
                  <a:lnTo>
                    <a:pt x="1737" y="269"/>
                  </a:lnTo>
                  <a:lnTo>
                    <a:pt x="1721" y="260"/>
                  </a:lnTo>
                  <a:lnTo>
                    <a:pt x="1704" y="250"/>
                  </a:lnTo>
                  <a:lnTo>
                    <a:pt x="1688" y="241"/>
                  </a:lnTo>
                  <a:lnTo>
                    <a:pt x="1670" y="233"/>
                  </a:lnTo>
                  <a:lnTo>
                    <a:pt x="1653" y="224"/>
                  </a:lnTo>
                  <a:lnTo>
                    <a:pt x="1636" y="216"/>
                  </a:lnTo>
                  <a:lnTo>
                    <a:pt x="1618" y="208"/>
                  </a:lnTo>
                  <a:lnTo>
                    <a:pt x="1600" y="199"/>
                  </a:lnTo>
                  <a:lnTo>
                    <a:pt x="1582" y="190"/>
                  </a:lnTo>
                  <a:lnTo>
                    <a:pt x="1564" y="182"/>
                  </a:lnTo>
                  <a:lnTo>
                    <a:pt x="1546" y="174"/>
                  </a:lnTo>
                  <a:lnTo>
                    <a:pt x="1527" y="167"/>
                  </a:lnTo>
                  <a:lnTo>
                    <a:pt x="1509" y="159"/>
                  </a:lnTo>
                  <a:lnTo>
                    <a:pt x="1471" y="143"/>
                  </a:lnTo>
                  <a:lnTo>
                    <a:pt x="1433" y="128"/>
                  </a:lnTo>
                  <a:lnTo>
                    <a:pt x="1395" y="113"/>
                  </a:lnTo>
                  <a:lnTo>
                    <a:pt x="1358" y="100"/>
                  </a:lnTo>
                  <a:lnTo>
                    <a:pt x="1322" y="87"/>
                  </a:lnTo>
                  <a:lnTo>
                    <a:pt x="1288" y="75"/>
                  </a:lnTo>
                  <a:lnTo>
                    <a:pt x="1255" y="64"/>
                  </a:lnTo>
                  <a:lnTo>
                    <a:pt x="1226" y="53"/>
                  </a:lnTo>
                  <a:lnTo>
                    <a:pt x="1197" y="44"/>
                  </a:lnTo>
                  <a:lnTo>
                    <a:pt x="1171" y="36"/>
                  </a:lnTo>
                  <a:lnTo>
                    <a:pt x="1148" y="29"/>
                  </a:lnTo>
                  <a:lnTo>
                    <a:pt x="1129" y="22"/>
                  </a:lnTo>
                  <a:lnTo>
                    <a:pt x="1111" y="18"/>
                  </a:lnTo>
                  <a:lnTo>
                    <a:pt x="1099" y="14"/>
                  </a:lnTo>
                  <a:lnTo>
                    <a:pt x="1091" y="13"/>
                  </a:lnTo>
                  <a:lnTo>
                    <a:pt x="1086" y="12"/>
                  </a:lnTo>
                  <a:lnTo>
                    <a:pt x="1069" y="10"/>
                  </a:lnTo>
                  <a:lnTo>
                    <a:pt x="1050" y="9"/>
                  </a:lnTo>
                  <a:lnTo>
                    <a:pt x="1032" y="6"/>
                  </a:lnTo>
                  <a:lnTo>
                    <a:pt x="1014" y="5"/>
                  </a:lnTo>
                  <a:lnTo>
                    <a:pt x="994" y="4"/>
                  </a:lnTo>
                  <a:lnTo>
                    <a:pt x="974" y="3"/>
                  </a:lnTo>
                  <a:lnTo>
                    <a:pt x="955" y="2"/>
                  </a:lnTo>
                  <a:lnTo>
                    <a:pt x="935" y="2"/>
                  </a:lnTo>
                  <a:lnTo>
                    <a:pt x="914" y="0"/>
                  </a:lnTo>
                  <a:lnTo>
                    <a:pt x="894" y="0"/>
                  </a:lnTo>
                  <a:lnTo>
                    <a:pt x="873" y="2"/>
                  </a:lnTo>
                  <a:lnTo>
                    <a:pt x="852" y="2"/>
                  </a:lnTo>
                  <a:lnTo>
                    <a:pt x="831" y="3"/>
                  </a:lnTo>
                  <a:lnTo>
                    <a:pt x="810" y="4"/>
                  </a:lnTo>
                  <a:lnTo>
                    <a:pt x="789" y="5"/>
                  </a:lnTo>
                  <a:lnTo>
                    <a:pt x="767" y="6"/>
                  </a:lnTo>
                  <a:lnTo>
                    <a:pt x="767" y="103"/>
                  </a:lnTo>
                  <a:lnTo>
                    <a:pt x="799" y="104"/>
                  </a:lnTo>
                  <a:lnTo>
                    <a:pt x="830" y="105"/>
                  </a:lnTo>
                  <a:lnTo>
                    <a:pt x="863" y="106"/>
                  </a:lnTo>
                  <a:lnTo>
                    <a:pt x="894" y="109"/>
                  </a:lnTo>
                  <a:lnTo>
                    <a:pt x="926" y="111"/>
                  </a:lnTo>
                  <a:lnTo>
                    <a:pt x="957" y="113"/>
                  </a:lnTo>
                  <a:lnTo>
                    <a:pt x="988" y="116"/>
                  </a:lnTo>
                  <a:lnTo>
                    <a:pt x="1019" y="119"/>
                  </a:lnTo>
                  <a:lnTo>
                    <a:pt x="1050" y="123"/>
                  </a:lnTo>
                  <a:lnTo>
                    <a:pt x="1081" y="127"/>
                  </a:lnTo>
                  <a:lnTo>
                    <a:pt x="1113" y="131"/>
                  </a:lnTo>
                  <a:lnTo>
                    <a:pt x="1144" y="136"/>
                  </a:lnTo>
                  <a:lnTo>
                    <a:pt x="1174" y="141"/>
                  </a:lnTo>
                  <a:lnTo>
                    <a:pt x="1205" y="148"/>
                  </a:lnTo>
                  <a:lnTo>
                    <a:pt x="1235" y="154"/>
                  </a:lnTo>
                  <a:lnTo>
                    <a:pt x="1266" y="161"/>
                  </a:lnTo>
                  <a:lnTo>
                    <a:pt x="1296" y="167"/>
                  </a:lnTo>
                  <a:lnTo>
                    <a:pt x="1326" y="176"/>
                  </a:lnTo>
                  <a:lnTo>
                    <a:pt x="1356" y="185"/>
                  </a:lnTo>
                  <a:lnTo>
                    <a:pt x="1385" y="194"/>
                  </a:lnTo>
                  <a:lnTo>
                    <a:pt x="1414" y="203"/>
                  </a:lnTo>
                  <a:lnTo>
                    <a:pt x="1443" y="214"/>
                  </a:lnTo>
                  <a:lnTo>
                    <a:pt x="1472" y="224"/>
                  </a:lnTo>
                  <a:lnTo>
                    <a:pt x="1502" y="235"/>
                  </a:lnTo>
                  <a:lnTo>
                    <a:pt x="1531" y="248"/>
                  </a:lnTo>
                  <a:lnTo>
                    <a:pt x="1559" y="261"/>
                  </a:lnTo>
                  <a:lnTo>
                    <a:pt x="1587" y="275"/>
                  </a:lnTo>
                  <a:lnTo>
                    <a:pt x="1615" y="288"/>
                  </a:lnTo>
                  <a:lnTo>
                    <a:pt x="1644" y="303"/>
                  </a:lnTo>
                  <a:lnTo>
                    <a:pt x="1671" y="319"/>
                  </a:lnTo>
                  <a:lnTo>
                    <a:pt x="1698" y="336"/>
                  </a:lnTo>
                  <a:lnTo>
                    <a:pt x="1726" y="353"/>
                  </a:lnTo>
                  <a:lnTo>
                    <a:pt x="1728" y="357"/>
                  </a:lnTo>
                  <a:lnTo>
                    <a:pt x="1734" y="371"/>
                  </a:lnTo>
                  <a:lnTo>
                    <a:pt x="1743" y="391"/>
                  </a:lnTo>
                  <a:lnTo>
                    <a:pt x="1752" y="413"/>
                  </a:lnTo>
                  <a:lnTo>
                    <a:pt x="1762" y="435"/>
                  </a:lnTo>
                  <a:lnTo>
                    <a:pt x="1771" y="454"/>
                  </a:lnTo>
                  <a:lnTo>
                    <a:pt x="1777" y="468"/>
                  </a:lnTo>
                  <a:lnTo>
                    <a:pt x="1780" y="474"/>
                  </a:lnTo>
                  <a:lnTo>
                    <a:pt x="1777" y="492"/>
                  </a:lnTo>
                  <a:lnTo>
                    <a:pt x="1774" y="515"/>
                  </a:lnTo>
                  <a:lnTo>
                    <a:pt x="1771" y="542"/>
                  </a:lnTo>
                  <a:lnTo>
                    <a:pt x="1767" y="571"/>
                  </a:lnTo>
                  <a:lnTo>
                    <a:pt x="1761" y="597"/>
                  </a:lnTo>
                  <a:lnTo>
                    <a:pt x="1756" y="620"/>
                  </a:lnTo>
                  <a:lnTo>
                    <a:pt x="1749" y="639"/>
                  </a:lnTo>
                  <a:lnTo>
                    <a:pt x="1739" y="648"/>
                  </a:lnTo>
                  <a:lnTo>
                    <a:pt x="1713" y="660"/>
                  </a:lnTo>
                  <a:lnTo>
                    <a:pt x="1686" y="672"/>
                  </a:lnTo>
                  <a:lnTo>
                    <a:pt x="1660" y="683"/>
                  </a:lnTo>
                  <a:lnTo>
                    <a:pt x="1632" y="694"/>
                  </a:lnTo>
                  <a:lnTo>
                    <a:pt x="1606" y="704"/>
                  </a:lnTo>
                  <a:lnTo>
                    <a:pt x="1578" y="713"/>
                  </a:lnTo>
                  <a:lnTo>
                    <a:pt x="1550" y="721"/>
                  </a:lnTo>
                  <a:lnTo>
                    <a:pt x="1523" y="729"/>
                  </a:lnTo>
                  <a:lnTo>
                    <a:pt x="1494" y="736"/>
                  </a:lnTo>
                  <a:lnTo>
                    <a:pt x="1466" y="743"/>
                  </a:lnTo>
                  <a:lnTo>
                    <a:pt x="1438" y="749"/>
                  </a:lnTo>
                  <a:lnTo>
                    <a:pt x="1410" y="755"/>
                  </a:lnTo>
                  <a:lnTo>
                    <a:pt x="1381" y="761"/>
                  </a:lnTo>
                  <a:lnTo>
                    <a:pt x="1352" y="765"/>
                  </a:lnTo>
                  <a:lnTo>
                    <a:pt x="1323" y="770"/>
                  </a:lnTo>
                  <a:lnTo>
                    <a:pt x="1295" y="773"/>
                  </a:lnTo>
                  <a:lnTo>
                    <a:pt x="1266" y="778"/>
                  </a:lnTo>
                  <a:lnTo>
                    <a:pt x="1237" y="781"/>
                  </a:lnTo>
                  <a:lnTo>
                    <a:pt x="1208" y="784"/>
                  </a:lnTo>
                  <a:lnTo>
                    <a:pt x="1178" y="787"/>
                  </a:lnTo>
                  <a:lnTo>
                    <a:pt x="1149" y="789"/>
                  </a:lnTo>
                  <a:lnTo>
                    <a:pt x="1121" y="792"/>
                  </a:lnTo>
                  <a:lnTo>
                    <a:pt x="1092" y="793"/>
                  </a:lnTo>
                  <a:lnTo>
                    <a:pt x="1062" y="795"/>
                  </a:lnTo>
                  <a:lnTo>
                    <a:pt x="1033" y="796"/>
                  </a:lnTo>
                  <a:lnTo>
                    <a:pt x="1004" y="799"/>
                  </a:lnTo>
                  <a:lnTo>
                    <a:pt x="975" y="800"/>
                  </a:lnTo>
                  <a:lnTo>
                    <a:pt x="947" y="801"/>
                  </a:lnTo>
                  <a:lnTo>
                    <a:pt x="918" y="802"/>
                  </a:lnTo>
                  <a:lnTo>
                    <a:pt x="889" y="804"/>
                  </a:lnTo>
                  <a:lnTo>
                    <a:pt x="861" y="805"/>
                  </a:lnTo>
                  <a:lnTo>
                    <a:pt x="833" y="807"/>
                  </a:lnTo>
                  <a:lnTo>
                    <a:pt x="813" y="808"/>
                  </a:lnTo>
                  <a:lnTo>
                    <a:pt x="792" y="808"/>
                  </a:lnTo>
                  <a:lnTo>
                    <a:pt x="773" y="809"/>
                  </a:lnTo>
                  <a:lnTo>
                    <a:pt x="752" y="810"/>
                  </a:lnTo>
                  <a:lnTo>
                    <a:pt x="732" y="810"/>
                  </a:lnTo>
                  <a:lnTo>
                    <a:pt x="712" y="810"/>
                  </a:lnTo>
                  <a:lnTo>
                    <a:pt x="692" y="810"/>
                  </a:lnTo>
                  <a:lnTo>
                    <a:pt x="671" y="810"/>
                  </a:lnTo>
                  <a:lnTo>
                    <a:pt x="671" y="916"/>
                  </a:lnTo>
                  <a:lnTo>
                    <a:pt x="705" y="917"/>
                  </a:lnTo>
                  <a:lnTo>
                    <a:pt x="739" y="918"/>
                  </a:lnTo>
                  <a:lnTo>
                    <a:pt x="773" y="920"/>
                  </a:lnTo>
                  <a:lnTo>
                    <a:pt x="806" y="920"/>
                  </a:lnTo>
                  <a:lnTo>
                    <a:pt x="841" y="920"/>
                  </a:lnTo>
                  <a:lnTo>
                    <a:pt x="874" y="918"/>
                  </a:lnTo>
                  <a:lnTo>
                    <a:pt x="907" y="917"/>
                  </a:lnTo>
                  <a:lnTo>
                    <a:pt x="941" y="916"/>
                  </a:lnTo>
                  <a:lnTo>
                    <a:pt x="974" y="915"/>
                  </a:lnTo>
                  <a:lnTo>
                    <a:pt x="1007" y="913"/>
                  </a:lnTo>
                  <a:lnTo>
                    <a:pt x="1040" y="910"/>
                  </a:lnTo>
                  <a:lnTo>
                    <a:pt x="1072" y="908"/>
                  </a:lnTo>
                  <a:lnTo>
                    <a:pt x="1103" y="905"/>
                  </a:lnTo>
                  <a:lnTo>
                    <a:pt x="1136" y="902"/>
                  </a:lnTo>
                  <a:lnTo>
                    <a:pt x="1167" y="899"/>
                  </a:lnTo>
                  <a:lnTo>
                    <a:pt x="1197" y="895"/>
                  </a:lnTo>
                  <a:lnTo>
                    <a:pt x="1231" y="891"/>
                  </a:lnTo>
                  <a:lnTo>
                    <a:pt x="1266" y="886"/>
                  </a:lnTo>
                  <a:lnTo>
                    <a:pt x="1302" y="879"/>
                  </a:lnTo>
                  <a:lnTo>
                    <a:pt x="1338" y="872"/>
                  </a:lnTo>
                  <a:lnTo>
                    <a:pt x="1375" y="864"/>
                  </a:lnTo>
                  <a:lnTo>
                    <a:pt x="1412" y="855"/>
                  </a:lnTo>
                  <a:lnTo>
                    <a:pt x="1450" y="845"/>
                  </a:lnTo>
                  <a:lnTo>
                    <a:pt x="1487" y="833"/>
                  </a:lnTo>
                  <a:lnTo>
                    <a:pt x="1524" y="820"/>
                  </a:lnTo>
                  <a:lnTo>
                    <a:pt x="1560" y="807"/>
                  </a:lnTo>
                  <a:lnTo>
                    <a:pt x="1595" y="793"/>
                  </a:lnTo>
                  <a:lnTo>
                    <a:pt x="1630" y="777"/>
                  </a:lnTo>
                  <a:lnTo>
                    <a:pt x="1663" y="761"/>
                  </a:lnTo>
                  <a:lnTo>
                    <a:pt x="1696" y="742"/>
                  </a:lnTo>
                  <a:lnTo>
                    <a:pt x="1727" y="723"/>
                  </a:lnTo>
                  <a:lnTo>
                    <a:pt x="1756" y="703"/>
                  </a:lnTo>
                  <a:lnTo>
                    <a:pt x="1743" y="739"/>
                  </a:lnTo>
                  <a:lnTo>
                    <a:pt x="1729" y="774"/>
                  </a:lnTo>
                  <a:lnTo>
                    <a:pt x="1715" y="811"/>
                  </a:lnTo>
                  <a:lnTo>
                    <a:pt x="1699" y="847"/>
                  </a:lnTo>
                  <a:lnTo>
                    <a:pt x="1683" y="883"/>
                  </a:lnTo>
                  <a:lnTo>
                    <a:pt x="1665" y="918"/>
                  </a:lnTo>
                  <a:lnTo>
                    <a:pt x="1646" y="954"/>
                  </a:lnTo>
                  <a:lnTo>
                    <a:pt x="1627" y="989"/>
                  </a:lnTo>
                  <a:lnTo>
                    <a:pt x="1606" y="1023"/>
                  </a:lnTo>
                  <a:lnTo>
                    <a:pt x="1584" y="1058"/>
                  </a:lnTo>
                  <a:lnTo>
                    <a:pt x="1562" y="1091"/>
                  </a:lnTo>
                  <a:lnTo>
                    <a:pt x="1538" y="1123"/>
                  </a:lnTo>
                  <a:lnTo>
                    <a:pt x="1514" y="1154"/>
                  </a:lnTo>
                  <a:lnTo>
                    <a:pt x="1488" y="1186"/>
                  </a:lnTo>
                  <a:lnTo>
                    <a:pt x="1462" y="1216"/>
                  </a:lnTo>
                  <a:lnTo>
                    <a:pt x="1435" y="1243"/>
                  </a:lnTo>
                  <a:lnTo>
                    <a:pt x="1406" y="1271"/>
                  </a:lnTo>
                  <a:lnTo>
                    <a:pt x="1378" y="1297"/>
                  </a:lnTo>
                  <a:lnTo>
                    <a:pt x="1348" y="1321"/>
                  </a:lnTo>
                  <a:lnTo>
                    <a:pt x="1318" y="1344"/>
                  </a:lnTo>
                  <a:lnTo>
                    <a:pt x="1287" y="1366"/>
                  </a:lnTo>
                  <a:lnTo>
                    <a:pt x="1254" y="1386"/>
                  </a:lnTo>
                  <a:lnTo>
                    <a:pt x="1221" y="1403"/>
                  </a:lnTo>
                  <a:lnTo>
                    <a:pt x="1187" y="1419"/>
                  </a:lnTo>
                  <a:lnTo>
                    <a:pt x="1153" y="1434"/>
                  </a:lnTo>
                  <a:lnTo>
                    <a:pt x="1117" y="1446"/>
                  </a:lnTo>
                  <a:lnTo>
                    <a:pt x="1081" y="1456"/>
                  </a:lnTo>
                  <a:lnTo>
                    <a:pt x="1045" y="1463"/>
                  </a:lnTo>
                  <a:lnTo>
                    <a:pt x="1007" y="1469"/>
                  </a:lnTo>
                  <a:lnTo>
                    <a:pt x="969" y="1472"/>
                  </a:lnTo>
                  <a:lnTo>
                    <a:pt x="929" y="1472"/>
                  </a:lnTo>
                  <a:lnTo>
                    <a:pt x="890" y="1470"/>
                  </a:lnTo>
                  <a:lnTo>
                    <a:pt x="868" y="1459"/>
                  </a:lnTo>
                  <a:lnTo>
                    <a:pt x="845" y="1446"/>
                  </a:lnTo>
                  <a:lnTo>
                    <a:pt x="823" y="1432"/>
                  </a:lnTo>
                  <a:lnTo>
                    <a:pt x="801" y="1418"/>
                  </a:lnTo>
                  <a:lnTo>
                    <a:pt x="781" y="1403"/>
                  </a:lnTo>
                  <a:lnTo>
                    <a:pt x="759" y="1388"/>
                  </a:lnTo>
                  <a:lnTo>
                    <a:pt x="738" y="1372"/>
                  </a:lnTo>
                  <a:lnTo>
                    <a:pt x="716" y="1356"/>
                  </a:lnTo>
                  <a:lnTo>
                    <a:pt x="695" y="1340"/>
                  </a:lnTo>
                  <a:lnTo>
                    <a:pt x="675" y="1323"/>
                  </a:lnTo>
                  <a:lnTo>
                    <a:pt x="655" y="1304"/>
                  </a:lnTo>
                  <a:lnTo>
                    <a:pt x="634" y="1287"/>
                  </a:lnTo>
                  <a:lnTo>
                    <a:pt x="615" y="1267"/>
                  </a:lnTo>
                  <a:lnTo>
                    <a:pt x="595" y="1249"/>
                  </a:lnTo>
                  <a:lnTo>
                    <a:pt x="576" y="1229"/>
                  </a:lnTo>
                  <a:lnTo>
                    <a:pt x="556" y="1210"/>
                  </a:lnTo>
                  <a:lnTo>
                    <a:pt x="415" y="1210"/>
                  </a:lnTo>
                  <a:lnTo>
                    <a:pt x="420" y="1214"/>
                  </a:lnTo>
                  <a:lnTo>
                    <a:pt x="424" y="1219"/>
                  </a:lnTo>
                  <a:lnTo>
                    <a:pt x="427" y="1225"/>
                  </a:lnTo>
                  <a:lnTo>
                    <a:pt x="432" y="1229"/>
                  </a:lnTo>
                  <a:lnTo>
                    <a:pt x="462" y="1263"/>
                  </a:lnTo>
                  <a:lnTo>
                    <a:pt x="492" y="1295"/>
                  </a:lnTo>
                  <a:lnTo>
                    <a:pt x="524" y="1327"/>
                  </a:lnTo>
                  <a:lnTo>
                    <a:pt x="556" y="1358"/>
                  </a:lnTo>
                  <a:lnTo>
                    <a:pt x="589" y="1388"/>
                  </a:lnTo>
                  <a:lnTo>
                    <a:pt x="623" y="1416"/>
                  </a:lnTo>
                  <a:lnTo>
                    <a:pt x="659" y="1442"/>
                  </a:lnTo>
                  <a:lnTo>
                    <a:pt x="695" y="1467"/>
                  </a:lnTo>
                  <a:lnTo>
                    <a:pt x="735" y="1488"/>
                  </a:lnTo>
                  <a:lnTo>
                    <a:pt x="774" y="1507"/>
                  </a:lnTo>
                  <a:lnTo>
                    <a:pt x="815" y="1522"/>
                  </a:lnTo>
                  <a:lnTo>
                    <a:pt x="858" y="1535"/>
                  </a:lnTo>
                  <a:lnTo>
                    <a:pt x="902" y="1541"/>
                  </a:lnTo>
                  <a:lnTo>
                    <a:pt x="948" y="1546"/>
                  </a:lnTo>
                  <a:lnTo>
                    <a:pt x="996" y="1545"/>
                  </a:lnTo>
                  <a:lnTo>
                    <a:pt x="1046" y="1539"/>
                  </a:lnTo>
                  <a:lnTo>
                    <a:pt x="1086" y="1531"/>
                  </a:lnTo>
                  <a:lnTo>
                    <a:pt x="1126" y="1522"/>
                  </a:lnTo>
                  <a:lnTo>
                    <a:pt x="1166" y="1510"/>
                  </a:lnTo>
                  <a:lnTo>
                    <a:pt x="1202" y="1498"/>
                  </a:lnTo>
                  <a:lnTo>
                    <a:pt x="1239" y="1483"/>
                  </a:lnTo>
                  <a:lnTo>
                    <a:pt x="1275" y="1465"/>
                  </a:lnTo>
                  <a:lnTo>
                    <a:pt x="1310" y="1447"/>
                  </a:lnTo>
                  <a:lnTo>
                    <a:pt x="1343" y="1427"/>
                  </a:lnTo>
                  <a:lnTo>
                    <a:pt x="1375" y="1407"/>
                  </a:lnTo>
                  <a:lnTo>
                    <a:pt x="1406" y="1384"/>
                  </a:lnTo>
                  <a:lnTo>
                    <a:pt x="1438" y="1359"/>
                  </a:lnTo>
                  <a:lnTo>
                    <a:pt x="1466" y="1334"/>
                  </a:lnTo>
                  <a:lnTo>
                    <a:pt x="1494" y="1308"/>
                  </a:lnTo>
                  <a:lnTo>
                    <a:pt x="1522" y="1280"/>
                  </a:lnTo>
                  <a:lnTo>
                    <a:pt x="1547" y="1251"/>
                  </a:lnTo>
                  <a:lnTo>
                    <a:pt x="1572" y="1221"/>
                  </a:lnTo>
                  <a:lnTo>
                    <a:pt x="1595" y="1190"/>
                  </a:lnTo>
                  <a:lnTo>
                    <a:pt x="1618" y="1158"/>
                  </a:lnTo>
                  <a:lnTo>
                    <a:pt x="1640" y="1125"/>
                  </a:lnTo>
                  <a:lnTo>
                    <a:pt x="1661" y="1091"/>
                  </a:lnTo>
                  <a:lnTo>
                    <a:pt x="1680" y="1057"/>
                  </a:lnTo>
                  <a:lnTo>
                    <a:pt x="1698" y="1022"/>
                  </a:lnTo>
                  <a:lnTo>
                    <a:pt x="1715" y="986"/>
                  </a:lnTo>
                  <a:lnTo>
                    <a:pt x="1731" y="949"/>
                  </a:lnTo>
                  <a:lnTo>
                    <a:pt x="1746" y="913"/>
                  </a:lnTo>
                  <a:lnTo>
                    <a:pt x="1759" y="875"/>
                  </a:lnTo>
                  <a:lnTo>
                    <a:pt x="1772" y="838"/>
                  </a:lnTo>
                  <a:lnTo>
                    <a:pt x="1783" y="799"/>
                  </a:lnTo>
                  <a:lnTo>
                    <a:pt x="1794" y="761"/>
                  </a:lnTo>
                  <a:lnTo>
                    <a:pt x="1803" y="723"/>
                  </a:lnTo>
                  <a:lnTo>
                    <a:pt x="1811" y="683"/>
                  </a:lnTo>
                  <a:lnTo>
                    <a:pt x="1818" y="644"/>
                  </a:lnTo>
                  <a:lnTo>
                    <a:pt x="1820" y="642"/>
                  </a:lnTo>
                  <a:lnTo>
                    <a:pt x="1822" y="639"/>
                  </a:lnTo>
                  <a:lnTo>
                    <a:pt x="1824" y="636"/>
                  </a:lnTo>
                  <a:lnTo>
                    <a:pt x="1826" y="634"/>
                  </a:lnTo>
                  <a:lnTo>
                    <a:pt x="1805" y="726"/>
                  </a:lnTo>
                  <a:lnTo>
                    <a:pt x="1781" y="816"/>
                  </a:lnTo>
                  <a:lnTo>
                    <a:pt x="1753" y="907"/>
                  </a:lnTo>
                  <a:lnTo>
                    <a:pt x="1723" y="997"/>
                  </a:lnTo>
                  <a:lnTo>
                    <a:pt x="1691" y="1087"/>
                  </a:lnTo>
                  <a:lnTo>
                    <a:pt x="1658" y="1175"/>
                  </a:lnTo>
                  <a:lnTo>
                    <a:pt x="1624" y="1265"/>
                  </a:lnTo>
                  <a:lnTo>
                    <a:pt x="1590" y="1354"/>
                  </a:lnTo>
                  <a:lnTo>
                    <a:pt x="1556" y="1444"/>
                  </a:lnTo>
                  <a:lnTo>
                    <a:pt x="1524" y="1533"/>
                  </a:lnTo>
                  <a:lnTo>
                    <a:pt x="1494" y="1623"/>
                  </a:lnTo>
                  <a:lnTo>
                    <a:pt x="1466" y="1714"/>
                  </a:lnTo>
                  <a:lnTo>
                    <a:pt x="1442" y="1806"/>
                  </a:lnTo>
                  <a:lnTo>
                    <a:pt x="1420" y="1898"/>
                  </a:lnTo>
                  <a:lnTo>
                    <a:pt x="1404" y="1991"/>
                  </a:lnTo>
                  <a:lnTo>
                    <a:pt x="1393" y="2085"/>
                  </a:lnTo>
                  <a:lnTo>
                    <a:pt x="1366" y="2102"/>
                  </a:lnTo>
                  <a:lnTo>
                    <a:pt x="1338" y="2118"/>
                  </a:lnTo>
                  <a:lnTo>
                    <a:pt x="1310" y="2135"/>
                  </a:lnTo>
                  <a:lnTo>
                    <a:pt x="1280" y="2151"/>
                  </a:lnTo>
                  <a:lnTo>
                    <a:pt x="1250" y="2165"/>
                  </a:lnTo>
                  <a:lnTo>
                    <a:pt x="1219" y="2179"/>
                  </a:lnTo>
                  <a:lnTo>
                    <a:pt x="1187" y="2192"/>
                  </a:lnTo>
                  <a:lnTo>
                    <a:pt x="1156" y="2204"/>
                  </a:lnTo>
                  <a:lnTo>
                    <a:pt x="1124" y="2215"/>
                  </a:lnTo>
                  <a:lnTo>
                    <a:pt x="1091" y="2224"/>
                  </a:lnTo>
                  <a:lnTo>
                    <a:pt x="1058" y="2232"/>
                  </a:lnTo>
                  <a:lnTo>
                    <a:pt x="1025" y="2239"/>
                  </a:lnTo>
                  <a:lnTo>
                    <a:pt x="993" y="2245"/>
                  </a:lnTo>
                  <a:lnTo>
                    <a:pt x="959" y="2249"/>
                  </a:lnTo>
                  <a:lnTo>
                    <a:pt x="927" y="2251"/>
                  </a:lnTo>
                  <a:lnTo>
                    <a:pt x="895" y="2251"/>
                  </a:lnTo>
                  <a:lnTo>
                    <a:pt x="860" y="2249"/>
                  </a:lnTo>
                  <a:lnTo>
                    <a:pt x="823" y="2245"/>
                  </a:lnTo>
                  <a:lnTo>
                    <a:pt x="785" y="2238"/>
                  </a:lnTo>
                  <a:lnTo>
                    <a:pt x="745" y="2230"/>
                  </a:lnTo>
                  <a:lnTo>
                    <a:pt x="704" y="2221"/>
                  </a:lnTo>
                  <a:lnTo>
                    <a:pt x="662" y="2211"/>
                  </a:lnTo>
                  <a:lnTo>
                    <a:pt x="622" y="2199"/>
                  </a:lnTo>
                  <a:lnTo>
                    <a:pt x="583" y="2186"/>
                  </a:lnTo>
                  <a:lnTo>
                    <a:pt x="546" y="2174"/>
                  </a:lnTo>
                  <a:lnTo>
                    <a:pt x="511" y="2160"/>
                  </a:lnTo>
                  <a:lnTo>
                    <a:pt x="479" y="2147"/>
                  </a:lnTo>
                  <a:lnTo>
                    <a:pt x="451" y="2135"/>
                  </a:lnTo>
                  <a:lnTo>
                    <a:pt x="428" y="2123"/>
                  </a:lnTo>
                  <a:lnTo>
                    <a:pt x="410" y="2112"/>
                  </a:lnTo>
                  <a:lnTo>
                    <a:pt x="398" y="2101"/>
                  </a:lnTo>
                  <a:lnTo>
                    <a:pt x="392" y="2093"/>
                  </a:lnTo>
                  <a:lnTo>
                    <a:pt x="392" y="2083"/>
                  </a:lnTo>
                  <a:lnTo>
                    <a:pt x="387" y="2052"/>
                  </a:lnTo>
                  <a:lnTo>
                    <a:pt x="377" y="2002"/>
                  </a:lnTo>
                  <a:lnTo>
                    <a:pt x="364" y="1938"/>
                  </a:lnTo>
                  <a:lnTo>
                    <a:pt x="348" y="1860"/>
                  </a:lnTo>
                  <a:lnTo>
                    <a:pt x="329" y="1772"/>
                  </a:lnTo>
                  <a:lnTo>
                    <a:pt x="308" y="1676"/>
                  </a:lnTo>
                  <a:lnTo>
                    <a:pt x="286" y="1574"/>
                  </a:lnTo>
                  <a:lnTo>
                    <a:pt x="262" y="1468"/>
                  </a:lnTo>
                  <a:lnTo>
                    <a:pt x="239" y="1362"/>
                  </a:lnTo>
                  <a:lnTo>
                    <a:pt x="215" y="1256"/>
                  </a:lnTo>
                  <a:lnTo>
                    <a:pt x="192" y="1154"/>
                  </a:lnTo>
                  <a:lnTo>
                    <a:pt x="170" y="1059"/>
                  </a:lnTo>
                  <a:lnTo>
                    <a:pt x="149" y="972"/>
                  </a:lnTo>
                  <a:lnTo>
                    <a:pt x="131" y="898"/>
                  </a:lnTo>
                  <a:lnTo>
                    <a:pt x="115" y="835"/>
                  </a:lnTo>
                  <a:lnTo>
                    <a:pt x="131" y="857"/>
                  </a:lnTo>
                  <a:lnTo>
                    <a:pt x="147" y="880"/>
                  </a:lnTo>
                  <a:lnTo>
                    <a:pt x="164" y="905"/>
                  </a:lnTo>
                  <a:lnTo>
                    <a:pt x="182" y="928"/>
                  </a:lnTo>
                  <a:lnTo>
                    <a:pt x="200" y="952"/>
                  </a:lnTo>
                  <a:lnTo>
                    <a:pt x="218" y="976"/>
                  </a:lnTo>
                  <a:lnTo>
                    <a:pt x="237" y="1000"/>
                  </a:lnTo>
                  <a:lnTo>
                    <a:pt x="255" y="1024"/>
                  </a:lnTo>
                  <a:lnTo>
                    <a:pt x="275" y="1049"/>
                  </a:lnTo>
                  <a:lnTo>
                    <a:pt x="293" y="1073"/>
                  </a:lnTo>
                  <a:lnTo>
                    <a:pt x="313" y="1097"/>
                  </a:lnTo>
                  <a:lnTo>
                    <a:pt x="333" y="1121"/>
                  </a:lnTo>
                  <a:lnTo>
                    <a:pt x="351" y="1144"/>
                  </a:lnTo>
                  <a:lnTo>
                    <a:pt x="371" y="1166"/>
                  </a:lnTo>
                  <a:lnTo>
                    <a:pt x="389" y="1188"/>
                  </a:lnTo>
                  <a:lnTo>
                    <a:pt x="407" y="1210"/>
                  </a:lnTo>
                  <a:lnTo>
                    <a:pt x="556" y="1210"/>
                  </a:lnTo>
                  <a:lnTo>
                    <a:pt x="536" y="1189"/>
                  </a:lnTo>
                  <a:lnTo>
                    <a:pt x="517" y="1167"/>
                  </a:lnTo>
                  <a:lnTo>
                    <a:pt x="497" y="1145"/>
                  </a:lnTo>
                  <a:lnTo>
                    <a:pt x="477" y="1122"/>
                  </a:lnTo>
                  <a:lnTo>
                    <a:pt x="457" y="1098"/>
                  </a:lnTo>
                  <a:lnTo>
                    <a:pt x="436" y="1075"/>
                  </a:lnTo>
                  <a:lnTo>
                    <a:pt x="417" y="1051"/>
                  </a:lnTo>
                  <a:lnTo>
                    <a:pt x="396" y="1027"/>
                  </a:lnTo>
                  <a:lnTo>
                    <a:pt x="376" y="1002"/>
                  </a:lnTo>
                  <a:lnTo>
                    <a:pt x="357" y="978"/>
                  </a:lnTo>
                  <a:lnTo>
                    <a:pt x="338" y="954"/>
                  </a:lnTo>
                  <a:lnTo>
                    <a:pt x="319" y="931"/>
                  </a:lnTo>
                  <a:lnTo>
                    <a:pt x="301" y="908"/>
                  </a:lnTo>
                  <a:lnTo>
                    <a:pt x="284" y="885"/>
                  </a:lnTo>
                  <a:lnTo>
                    <a:pt x="268" y="863"/>
                  </a:lnTo>
                  <a:lnTo>
                    <a:pt x="252" y="842"/>
                  </a:lnTo>
                  <a:lnTo>
                    <a:pt x="275" y="850"/>
                  </a:lnTo>
                  <a:lnTo>
                    <a:pt x="299" y="857"/>
                  </a:lnTo>
                  <a:lnTo>
                    <a:pt x="323" y="864"/>
                  </a:lnTo>
                  <a:lnTo>
                    <a:pt x="349" y="871"/>
                  </a:lnTo>
                  <a:lnTo>
                    <a:pt x="375" y="877"/>
                  </a:lnTo>
                  <a:lnTo>
                    <a:pt x="401" y="883"/>
                  </a:lnTo>
                  <a:lnTo>
                    <a:pt x="428" y="887"/>
                  </a:lnTo>
                  <a:lnTo>
                    <a:pt x="455" y="892"/>
                  </a:lnTo>
                  <a:lnTo>
                    <a:pt x="482" y="896"/>
                  </a:lnTo>
                  <a:lnTo>
                    <a:pt x="509" y="900"/>
                  </a:lnTo>
                  <a:lnTo>
                    <a:pt x="536" y="905"/>
                  </a:lnTo>
                  <a:lnTo>
                    <a:pt x="564" y="907"/>
                  </a:lnTo>
                  <a:lnTo>
                    <a:pt x="591" y="910"/>
                  </a:lnTo>
                  <a:lnTo>
                    <a:pt x="618" y="913"/>
                  </a:lnTo>
                  <a:lnTo>
                    <a:pt x="645" y="915"/>
                  </a:lnTo>
                  <a:lnTo>
                    <a:pt x="671" y="916"/>
                  </a:lnTo>
                  <a:lnTo>
                    <a:pt x="671" y="810"/>
                  </a:lnTo>
                  <a:lnTo>
                    <a:pt x="644" y="810"/>
                  </a:lnTo>
                  <a:lnTo>
                    <a:pt x="615" y="809"/>
                  </a:lnTo>
                  <a:lnTo>
                    <a:pt x="586" y="808"/>
                  </a:lnTo>
                  <a:lnTo>
                    <a:pt x="555" y="805"/>
                  </a:lnTo>
                  <a:lnTo>
                    <a:pt x="525" y="803"/>
                  </a:lnTo>
                  <a:lnTo>
                    <a:pt x="494" y="800"/>
                  </a:lnTo>
                  <a:lnTo>
                    <a:pt x="462" y="796"/>
                  </a:lnTo>
                  <a:lnTo>
                    <a:pt x="430" y="792"/>
                  </a:lnTo>
                  <a:lnTo>
                    <a:pt x="399" y="786"/>
                  </a:lnTo>
                  <a:lnTo>
                    <a:pt x="368" y="780"/>
                  </a:lnTo>
                  <a:lnTo>
                    <a:pt x="338" y="773"/>
                  </a:lnTo>
                  <a:lnTo>
                    <a:pt x="308" y="766"/>
                  </a:lnTo>
                  <a:lnTo>
                    <a:pt x="280" y="758"/>
                  </a:lnTo>
                  <a:lnTo>
                    <a:pt x="252" y="749"/>
                  </a:lnTo>
                  <a:lnTo>
                    <a:pt x="224" y="739"/>
                  </a:lnTo>
                  <a:lnTo>
                    <a:pt x="199" y="727"/>
                  </a:lnTo>
                  <a:lnTo>
                    <a:pt x="184" y="705"/>
                  </a:lnTo>
                  <a:lnTo>
                    <a:pt x="172" y="683"/>
                  </a:lnTo>
                  <a:lnTo>
                    <a:pt x="161" y="660"/>
                  </a:lnTo>
                  <a:lnTo>
                    <a:pt x="152" y="639"/>
                  </a:lnTo>
                  <a:lnTo>
                    <a:pt x="141" y="617"/>
                  </a:lnTo>
                  <a:lnTo>
                    <a:pt x="130" y="594"/>
                  </a:lnTo>
                  <a:lnTo>
                    <a:pt x="118" y="572"/>
                  </a:lnTo>
                  <a:lnTo>
                    <a:pt x="103" y="550"/>
                  </a:lnTo>
                  <a:lnTo>
                    <a:pt x="104" y="521"/>
                  </a:lnTo>
                  <a:lnTo>
                    <a:pt x="110" y="491"/>
                  </a:lnTo>
                  <a:lnTo>
                    <a:pt x="117" y="461"/>
                  </a:lnTo>
                  <a:lnTo>
                    <a:pt x="127" y="432"/>
                  </a:lnTo>
                  <a:lnTo>
                    <a:pt x="139" y="404"/>
                  </a:lnTo>
                  <a:lnTo>
                    <a:pt x="154" y="376"/>
                  </a:lnTo>
                  <a:lnTo>
                    <a:pt x="170" y="349"/>
                  </a:lnTo>
                  <a:lnTo>
                    <a:pt x="187" y="325"/>
                  </a:lnTo>
                  <a:lnTo>
                    <a:pt x="203" y="307"/>
                  </a:lnTo>
                  <a:lnTo>
                    <a:pt x="224" y="290"/>
                  </a:lnTo>
                  <a:lnTo>
                    <a:pt x="248" y="271"/>
                  </a:lnTo>
                  <a:lnTo>
                    <a:pt x="275" y="253"/>
                  </a:lnTo>
                  <a:lnTo>
                    <a:pt x="305" y="234"/>
                  </a:lnTo>
                  <a:lnTo>
                    <a:pt x="337" y="217"/>
                  </a:lnTo>
                  <a:lnTo>
                    <a:pt x="372" y="201"/>
                  </a:lnTo>
                  <a:lnTo>
                    <a:pt x="406" y="184"/>
                  </a:lnTo>
                  <a:lnTo>
                    <a:pt x="442" y="169"/>
                  </a:lnTo>
                  <a:lnTo>
                    <a:pt x="479" y="155"/>
                  </a:lnTo>
                  <a:lnTo>
                    <a:pt x="515" y="142"/>
                  </a:lnTo>
                  <a:lnTo>
                    <a:pt x="549" y="131"/>
                  </a:lnTo>
                  <a:lnTo>
                    <a:pt x="583" y="120"/>
                  </a:lnTo>
                  <a:lnTo>
                    <a:pt x="615" y="112"/>
                  </a:lnTo>
                  <a:lnTo>
                    <a:pt x="644" y="106"/>
                  </a:lnTo>
                  <a:lnTo>
                    <a:pt x="670" y="102"/>
                  </a:lnTo>
                  <a:lnTo>
                    <a:pt x="679" y="102"/>
                  </a:lnTo>
                  <a:lnTo>
                    <a:pt x="692" y="102"/>
                  </a:lnTo>
                  <a:lnTo>
                    <a:pt x="705" y="102"/>
                  </a:lnTo>
                  <a:lnTo>
                    <a:pt x="719" y="102"/>
                  </a:lnTo>
                  <a:lnTo>
                    <a:pt x="734" y="103"/>
                  </a:lnTo>
                  <a:lnTo>
                    <a:pt x="746" y="103"/>
                  </a:lnTo>
                  <a:lnTo>
                    <a:pt x="758" y="103"/>
                  </a:lnTo>
                  <a:lnTo>
                    <a:pt x="767" y="103"/>
                  </a:lnTo>
                  <a:lnTo>
                    <a:pt x="767" y="6"/>
                  </a:lnTo>
                  <a:lnTo>
                    <a:pt x="760" y="7"/>
                  </a:lnTo>
                  <a:lnTo>
                    <a:pt x="751" y="7"/>
                  </a:lnTo>
                  <a:lnTo>
                    <a:pt x="739" y="9"/>
                  </a:lnTo>
                  <a:lnTo>
                    <a:pt x="728" y="10"/>
                  </a:lnTo>
                  <a:lnTo>
                    <a:pt x="716" y="11"/>
                  </a:lnTo>
                  <a:lnTo>
                    <a:pt x="705" y="12"/>
                  </a:lnTo>
                  <a:lnTo>
                    <a:pt x="694" y="13"/>
                  </a:lnTo>
                  <a:lnTo>
                    <a:pt x="687" y="14"/>
                  </a:lnTo>
                  <a:lnTo>
                    <a:pt x="667" y="18"/>
                  </a:lnTo>
                  <a:lnTo>
                    <a:pt x="645" y="21"/>
                  </a:lnTo>
                  <a:lnTo>
                    <a:pt x="624" y="25"/>
                  </a:lnTo>
                  <a:lnTo>
                    <a:pt x="603" y="28"/>
                  </a:lnTo>
                  <a:lnTo>
                    <a:pt x="581" y="33"/>
                  </a:lnTo>
                  <a:lnTo>
                    <a:pt x="561" y="37"/>
                  </a:lnTo>
                  <a:lnTo>
                    <a:pt x="540" y="42"/>
                  </a:lnTo>
                  <a:lnTo>
                    <a:pt x="519" y="47"/>
                  </a:lnTo>
                  <a:lnTo>
                    <a:pt x="498" y="52"/>
                  </a:lnTo>
                  <a:lnTo>
                    <a:pt x="478" y="58"/>
                  </a:lnTo>
                  <a:lnTo>
                    <a:pt x="457" y="65"/>
                  </a:lnTo>
                  <a:lnTo>
                    <a:pt x="436" y="72"/>
                  </a:lnTo>
                  <a:lnTo>
                    <a:pt x="415" y="79"/>
                  </a:lnTo>
                  <a:lnTo>
                    <a:pt x="396" y="86"/>
                  </a:lnTo>
                  <a:lnTo>
                    <a:pt x="376" y="94"/>
                  </a:lnTo>
                  <a:lnTo>
                    <a:pt x="357" y="102"/>
                  </a:lnTo>
                  <a:lnTo>
                    <a:pt x="327" y="117"/>
                  </a:lnTo>
                  <a:lnTo>
                    <a:pt x="297" y="135"/>
                  </a:lnTo>
                  <a:lnTo>
                    <a:pt x="267" y="156"/>
                  </a:lnTo>
                  <a:lnTo>
                    <a:pt x="237" y="179"/>
                  </a:lnTo>
                  <a:lnTo>
                    <a:pt x="208" y="203"/>
                  </a:lnTo>
                  <a:lnTo>
                    <a:pt x="179" y="230"/>
                  </a:lnTo>
                  <a:lnTo>
                    <a:pt x="153" y="257"/>
                  </a:lnTo>
                  <a:lnTo>
                    <a:pt x="126" y="285"/>
                  </a:lnTo>
                  <a:lnTo>
                    <a:pt x="102" y="313"/>
                  </a:lnTo>
                  <a:lnTo>
                    <a:pt x="79" y="341"/>
                  </a:lnTo>
                  <a:lnTo>
                    <a:pt x="59" y="368"/>
                  </a:lnTo>
                  <a:lnTo>
                    <a:pt x="41" y="394"/>
                  </a:lnTo>
                  <a:lnTo>
                    <a:pt x="26" y="419"/>
                  </a:lnTo>
                  <a:lnTo>
                    <a:pt x="15" y="440"/>
                  </a:lnTo>
                  <a:lnTo>
                    <a:pt x="5" y="461"/>
                  </a:lnTo>
                  <a:lnTo>
                    <a:pt x="0" y="478"/>
                  </a:lnTo>
                  <a:lnTo>
                    <a:pt x="0" y="486"/>
                  </a:lnTo>
                  <a:lnTo>
                    <a:pt x="2" y="512"/>
                  </a:lnTo>
                  <a:lnTo>
                    <a:pt x="6" y="548"/>
                  </a:lnTo>
                  <a:lnTo>
                    <a:pt x="13" y="590"/>
                  </a:lnTo>
                  <a:lnTo>
                    <a:pt x="19" y="633"/>
                  </a:lnTo>
                  <a:lnTo>
                    <a:pt x="25" y="671"/>
                  </a:lnTo>
                  <a:lnTo>
                    <a:pt x="29" y="697"/>
                  </a:lnTo>
                  <a:lnTo>
                    <a:pt x="31" y="708"/>
                  </a:lnTo>
                  <a:lnTo>
                    <a:pt x="40" y="764"/>
                  </a:lnTo>
                  <a:lnTo>
                    <a:pt x="49" y="820"/>
                  </a:lnTo>
                  <a:lnTo>
                    <a:pt x="59" y="876"/>
                  </a:lnTo>
                  <a:lnTo>
                    <a:pt x="71" y="931"/>
                  </a:lnTo>
                  <a:lnTo>
                    <a:pt x="82" y="987"/>
                  </a:lnTo>
                  <a:lnTo>
                    <a:pt x="94" y="1043"/>
                  </a:lnTo>
                  <a:lnTo>
                    <a:pt x="106" y="1099"/>
                  </a:lnTo>
                  <a:lnTo>
                    <a:pt x="118" y="1154"/>
                  </a:lnTo>
                  <a:lnTo>
                    <a:pt x="131" y="1211"/>
                  </a:lnTo>
                  <a:lnTo>
                    <a:pt x="144" y="1267"/>
                  </a:lnTo>
                  <a:lnTo>
                    <a:pt x="156" y="1324"/>
                  </a:lnTo>
                  <a:lnTo>
                    <a:pt x="169" y="1380"/>
                  </a:lnTo>
                  <a:lnTo>
                    <a:pt x="180" y="1437"/>
                  </a:lnTo>
                  <a:lnTo>
                    <a:pt x="193" y="1494"/>
                  </a:lnTo>
                  <a:lnTo>
                    <a:pt x="205" y="1552"/>
                  </a:lnTo>
                  <a:lnTo>
                    <a:pt x="215" y="1611"/>
                  </a:lnTo>
                  <a:lnTo>
                    <a:pt x="228" y="1675"/>
                  </a:lnTo>
                  <a:lnTo>
                    <a:pt x="244" y="1757"/>
                  </a:lnTo>
                  <a:lnTo>
                    <a:pt x="262" y="1849"/>
                  </a:lnTo>
                  <a:lnTo>
                    <a:pt x="283" y="1942"/>
                  </a:lnTo>
                  <a:lnTo>
                    <a:pt x="304" y="2031"/>
                  </a:lnTo>
                  <a:lnTo>
                    <a:pt x="323" y="2106"/>
                  </a:lnTo>
                  <a:lnTo>
                    <a:pt x="339" y="2160"/>
                  </a:lnTo>
                  <a:lnTo>
                    <a:pt x="351" y="2185"/>
                  </a:lnTo>
                  <a:lnTo>
                    <a:pt x="394" y="2215"/>
                  </a:lnTo>
                  <a:lnTo>
                    <a:pt x="436" y="2242"/>
                  </a:lnTo>
                  <a:lnTo>
                    <a:pt x="479" y="2265"/>
                  </a:lnTo>
                  <a:lnTo>
                    <a:pt x="523" y="2284"/>
                  </a:lnTo>
                  <a:lnTo>
                    <a:pt x="565" y="2302"/>
                  </a:lnTo>
                  <a:lnTo>
                    <a:pt x="609" y="2315"/>
                  </a:lnTo>
                  <a:lnTo>
                    <a:pt x="653" y="2326"/>
                  </a:lnTo>
                  <a:lnTo>
                    <a:pt x="695" y="2335"/>
                  </a:lnTo>
                  <a:lnTo>
                    <a:pt x="738" y="2341"/>
                  </a:lnTo>
                  <a:lnTo>
                    <a:pt x="781" y="2345"/>
                  </a:lnTo>
                  <a:lnTo>
                    <a:pt x="822" y="2348"/>
                  </a:lnTo>
                  <a:lnTo>
                    <a:pt x="863" y="2348"/>
                  </a:lnTo>
                  <a:lnTo>
                    <a:pt x="903" y="2346"/>
                  </a:lnTo>
                  <a:lnTo>
                    <a:pt x="941" y="2343"/>
                  </a:lnTo>
                  <a:lnTo>
                    <a:pt x="979" y="2338"/>
                  </a:lnTo>
                  <a:lnTo>
                    <a:pt x="1016" y="2334"/>
                  </a:lnTo>
                  <a:lnTo>
                    <a:pt x="1052" y="2327"/>
                  </a:lnTo>
                  <a:lnTo>
                    <a:pt x="1085" y="2320"/>
                  </a:lnTo>
                  <a:lnTo>
                    <a:pt x="1118" y="2312"/>
                  </a:lnTo>
                  <a:lnTo>
                    <a:pt x="1148" y="2304"/>
                  </a:lnTo>
                  <a:lnTo>
                    <a:pt x="1177" y="2295"/>
                  </a:lnTo>
                  <a:lnTo>
                    <a:pt x="1205" y="2287"/>
                  </a:lnTo>
                  <a:lnTo>
                    <a:pt x="1230" y="2277"/>
                  </a:lnTo>
                  <a:lnTo>
                    <a:pt x="1252" y="2269"/>
                  </a:lnTo>
                  <a:lnTo>
                    <a:pt x="1273" y="2261"/>
                  </a:lnTo>
                  <a:lnTo>
                    <a:pt x="1291" y="2253"/>
                  </a:lnTo>
                  <a:lnTo>
                    <a:pt x="1307" y="2246"/>
                  </a:lnTo>
                  <a:lnTo>
                    <a:pt x="1320" y="2241"/>
                  </a:lnTo>
                  <a:lnTo>
                    <a:pt x="1330" y="2236"/>
                  </a:lnTo>
                  <a:lnTo>
                    <a:pt x="1338" y="2232"/>
                  </a:lnTo>
                  <a:lnTo>
                    <a:pt x="1343" y="2230"/>
                  </a:lnTo>
                  <a:lnTo>
                    <a:pt x="1344" y="2230"/>
                  </a:lnTo>
                  <a:lnTo>
                    <a:pt x="1348" y="2237"/>
                  </a:lnTo>
                  <a:lnTo>
                    <a:pt x="1361" y="2235"/>
                  </a:lnTo>
                  <a:lnTo>
                    <a:pt x="1381" y="2226"/>
                  </a:lnTo>
                  <a:lnTo>
                    <a:pt x="1403" y="2212"/>
                  </a:lnTo>
                  <a:lnTo>
                    <a:pt x="1426" y="2196"/>
                  </a:lnTo>
                  <a:lnTo>
                    <a:pt x="1447" y="2179"/>
                  </a:lnTo>
                  <a:lnTo>
                    <a:pt x="1462" y="2163"/>
                  </a:lnTo>
                  <a:lnTo>
                    <a:pt x="1469" y="2150"/>
                  </a:lnTo>
                  <a:lnTo>
                    <a:pt x="1484" y="2077"/>
                  </a:lnTo>
                  <a:lnTo>
                    <a:pt x="1500" y="2004"/>
                  </a:lnTo>
                  <a:lnTo>
                    <a:pt x="1517" y="1933"/>
                  </a:lnTo>
                  <a:lnTo>
                    <a:pt x="1534" y="1862"/>
                  </a:lnTo>
                  <a:lnTo>
                    <a:pt x="1553" y="1790"/>
                  </a:lnTo>
                  <a:lnTo>
                    <a:pt x="1572" y="1719"/>
                  </a:lnTo>
                  <a:lnTo>
                    <a:pt x="1592" y="1647"/>
                  </a:lnTo>
                  <a:lnTo>
                    <a:pt x="1612" y="1577"/>
                  </a:lnTo>
                  <a:lnTo>
                    <a:pt x="1632" y="1506"/>
                  </a:lnTo>
                  <a:lnTo>
                    <a:pt x="1654" y="1435"/>
                  </a:lnTo>
                  <a:lnTo>
                    <a:pt x="1676" y="1364"/>
                  </a:lnTo>
                  <a:lnTo>
                    <a:pt x="1699" y="1294"/>
                  </a:lnTo>
                  <a:lnTo>
                    <a:pt x="1722" y="1224"/>
                  </a:lnTo>
                  <a:lnTo>
                    <a:pt x="1746" y="1153"/>
                  </a:lnTo>
                  <a:lnTo>
                    <a:pt x="1771" y="1082"/>
                  </a:lnTo>
                  <a:lnTo>
                    <a:pt x="1795" y="1012"/>
                  </a:lnTo>
                  <a:lnTo>
                    <a:pt x="1819" y="929"/>
                  </a:lnTo>
                  <a:lnTo>
                    <a:pt x="1840" y="833"/>
                  </a:lnTo>
                  <a:lnTo>
                    <a:pt x="1857" y="731"/>
                  </a:lnTo>
                  <a:lnTo>
                    <a:pt x="1871" y="629"/>
                  </a:lnTo>
                  <a:lnTo>
                    <a:pt x="1881" y="537"/>
                  </a:lnTo>
                  <a:lnTo>
                    <a:pt x="1888" y="461"/>
                  </a:lnTo>
                  <a:lnTo>
                    <a:pt x="1892" y="409"/>
                  </a:lnTo>
                  <a:lnTo>
                    <a:pt x="1892" y="390"/>
                  </a:lnTo>
                  <a:close/>
                </a:path>
              </a:pathLst>
            </a:custGeom>
            <a:solidFill>
              <a:srgbClr val="000000"/>
            </a:solidFill>
            <a:ln w="9525">
              <a:noFill/>
              <a:round/>
              <a:headEnd/>
              <a:tailEnd/>
            </a:ln>
          </p:spPr>
          <p:txBody>
            <a:bodyPr/>
            <a:lstStyle/>
            <a:p>
              <a:endParaRPr lang="en-US"/>
            </a:p>
          </p:txBody>
        </p:sp>
      </p:grpSp>
      <p:grpSp>
        <p:nvGrpSpPr>
          <p:cNvPr id="3" name="Group 24"/>
          <p:cNvGrpSpPr>
            <a:grpSpLocks noChangeAspect="1"/>
          </p:cNvGrpSpPr>
          <p:nvPr/>
        </p:nvGrpSpPr>
        <p:grpSpPr bwMode="auto">
          <a:xfrm>
            <a:off x="4968875" y="2444750"/>
            <a:ext cx="1585913" cy="2006600"/>
            <a:chOff x="3130" y="1540"/>
            <a:chExt cx="999" cy="1264"/>
          </a:xfrm>
        </p:grpSpPr>
        <p:sp>
          <p:nvSpPr>
            <p:cNvPr id="965655" name="AutoShape 23"/>
            <p:cNvSpPr>
              <a:spLocks noChangeAspect="1" noChangeArrowheads="1" noTextEdit="1"/>
            </p:cNvSpPr>
            <p:nvPr/>
          </p:nvSpPr>
          <p:spPr bwMode="auto">
            <a:xfrm>
              <a:off x="3130" y="1540"/>
              <a:ext cx="999" cy="1264"/>
            </a:xfrm>
            <a:prstGeom prst="rect">
              <a:avLst/>
            </a:prstGeom>
            <a:noFill/>
            <a:ln w="9525">
              <a:noFill/>
              <a:miter lim="800000"/>
              <a:headEnd/>
              <a:tailEnd/>
            </a:ln>
          </p:spPr>
          <p:txBody>
            <a:bodyPr/>
            <a:lstStyle/>
            <a:p>
              <a:endParaRPr lang="en-US"/>
            </a:p>
          </p:txBody>
        </p:sp>
        <p:sp>
          <p:nvSpPr>
            <p:cNvPr id="965657" name="Rectangle 25"/>
            <p:cNvSpPr>
              <a:spLocks noChangeArrowheads="1"/>
            </p:cNvSpPr>
            <p:nvPr/>
          </p:nvSpPr>
          <p:spPr bwMode="auto">
            <a:xfrm>
              <a:off x="3130" y="1626"/>
              <a:ext cx="999" cy="999"/>
            </a:xfrm>
            <a:prstGeom prst="rect">
              <a:avLst/>
            </a:prstGeom>
            <a:solidFill>
              <a:srgbClr val="FF0000"/>
            </a:solidFill>
            <a:ln w="9525">
              <a:noFill/>
              <a:miter lim="800000"/>
              <a:headEnd/>
              <a:tailEnd/>
            </a:ln>
          </p:spPr>
          <p:txBody>
            <a:bodyPr/>
            <a:lstStyle/>
            <a:p>
              <a:endParaRPr lang="en-US"/>
            </a:p>
          </p:txBody>
        </p:sp>
        <p:sp>
          <p:nvSpPr>
            <p:cNvPr id="965658" name="Freeform 26"/>
            <p:cNvSpPr>
              <a:spLocks/>
            </p:cNvSpPr>
            <p:nvPr/>
          </p:nvSpPr>
          <p:spPr bwMode="auto">
            <a:xfrm>
              <a:off x="3306" y="1898"/>
              <a:ext cx="737" cy="783"/>
            </a:xfrm>
            <a:custGeom>
              <a:avLst/>
              <a:gdLst/>
              <a:ahLst/>
              <a:cxnLst>
                <a:cxn ang="0">
                  <a:pos x="1358" y="46"/>
                </a:cxn>
                <a:cxn ang="0">
                  <a:pos x="1246" y="82"/>
                </a:cxn>
                <a:cxn ang="0">
                  <a:pos x="1118" y="109"/>
                </a:cxn>
                <a:cxn ang="0">
                  <a:pos x="976" y="125"/>
                </a:cxn>
                <a:cxn ang="0">
                  <a:pos x="827" y="134"/>
                </a:cxn>
                <a:cxn ang="0">
                  <a:pos x="673" y="136"/>
                </a:cxn>
                <a:cxn ang="0">
                  <a:pos x="520" y="135"/>
                </a:cxn>
                <a:cxn ang="0">
                  <a:pos x="373" y="132"/>
                </a:cxn>
                <a:cxn ang="0">
                  <a:pos x="233" y="127"/>
                </a:cxn>
                <a:cxn ang="0">
                  <a:pos x="109" y="122"/>
                </a:cxn>
                <a:cxn ang="0">
                  <a:pos x="2" y="121"/>
                </a:cxn>
                <a:cxn ang="0">
                  <a:pos x="12" y="126"/>
                </a:cxn>
                <a:cxn ang="0">
                  <a:pos x="59" y="141"/>
                </a:cxn>
                <a:cxn ang="0">
                  <a:pos x="136" y="165"/>
                </a:cxn>
                <a:cxn ang="0">
                  <a:pos x="235" y="194"/>
                </a:cxn>
                <a:cxn ang="0">
                  <a:pos x="350" y="226"/>
                </a:cxn>
                <a:cxn ang="0">
                  <a:pos x="472" y="258"/>
                </a:cxn>
                <a:cxn ang="0">
                  <a:pos x="596" y="287"/>
                </a:cxn>
                <a:cxn ang="0">
                  <a:pos x="714" y="310"/>
                </a:cxn>
                <a:cxn ang="0">
                  <a:pos x="819" y="325"/>
                </a:cxn>
                <a:cxn ang="0">
                  <a:pos x="904" y="329"/>
                </a:cxn>
                <a:cxn ang="0">
                  <a:pos x="974" y="315"/>
                </a:cxn>
                <a:cxn ang="0">
                  <a:pos x="1061" y="288"/>
                </a:cxn>
                <a:cxn ang="0">
                  <a:pos x="1145" y="256"/>
                </a:cxn>
                <a:cxn ang="0">
                  <a:pos x="1224" y="217"/>
                </a:cxn>
                <a:cxn ang="0">
                  <a:pos x="1299" y="171"/>
                </a:cxn>
                <a:cxn ang="0">
                  <a:pos x="1367" y="114"/>
                </a:cxn>
                <a:cxn ang="0">
                  <a:pos x="1336" y="178"/>
                </a:cxn>
                <a:cxn ang="0">
                  <a:pos x="1305" y="241"/>
                </a:cxn>
                <a:cxn ang="0">
                  <a:pos x="1271" y="316"/>
                </a:cxn>
                <a:cxn ang="0">
                  <a:pos x="1229" y="408"/>
                </a:cxn>
                <a:cxn ang="0">
                  <a:pos x="1187" y="500"/>
                </a:cxn>
                <a:cxn ang="0">
                  <a:pos x="1146" y="591"/>
                </a:cxn>
                <a:cxn ang="0">
                  <a:pos x="1104" y="683"/>
                </a:cxn>
                <a:cxn ang="0">
                  <a:pos x="1065" y="777"/>
                </a:cxn>
                <a:cxn ang="0">
                  <a:pos x="1010" y="977"/>
                </a:cxn>
                <a:cxn ang="0">
                  <a:pos x="957" y="1179"/>
                </a:cxn>
                <a:cxn ang="0">
                  <a:pos x="926" y="1319"/>
                </a:cxn>
                <a:cxn ang="0">
                  <a:pos x="824" y="1346"/>
                </a:cxn>
                <a:cxn ang="0">
                  <a:pos x="655" y="1390"/>
                </a:cxn>
                <a:cxn ang="0">
                  <a:pos x="471" y="1442"/>
                </a:cxn>
                <a:cxn ang="0">
                  <a:pos x="321" y="1490"/>
                </a:cxn>
                <a:cxn ang="0">
                  <a:pos x="260" y="1521"/>
                </a:cxn>
                <a:cxn ang="0">
                  <a:pos x="290" y="1547"/>
                </a:cxn>
                <a:cxn ang="0">
                  <a:pos x="351" y="1554"/>
                </a:cxn>
                <a:cxn ang="0">
                  <a:pos x="416" y="1562"/>
                </a:cxn>
                <a:cxn ang="0">
                  <a:pos x="558" y="1563"/>
                </a:cxn>
                <a:cxn ang="0">
                  <a:pos x="740" y="1543"/>
                </a:cxn>
                <a:cxn ang="0">
                  <a:pos x="923" y="1509"/>
                </a:cxn>
                <a:cxn ang="0">
                  <a:pos x="1065" y="1468"/>
                </a:cxn>
                <a:cxn ang="0">
                  <a:pos x="1124" y="1427"/>
                </a:cxn>
                <a:cxn ang="0">
                  <a:pos x="1168" y="1265"/>
                </a:cxn>
                <a:cxn ang="0">
                  <a:pos x="1214" y="1104"/>
                </a:cxn>
                <a:cxn ang="0">
                  <a:pos x="1247" y="969"/>
                </a:cxn>
                <a:cxn ang="0">
                  <a:pos x="1283" y="838"/>
                </a:cxn>
                <a:cxn ang="0">
                  <a:pos x="1337" y="637"/>
                </a:cxn>
                <a:cxn ang="0">
                  <a:pos x="1396" y="406"/>
                </a:cxn>
                <a:cxn ang="0">
                  <a:pos x="1447" y="182"/>
                </a:cxn>
                <a:cxn ang="0">
                  <a:pos x="1474" y="3"/>
                </a:cxn>
                <a:cxn ang="0">
                  <a:pos x="1459" y="2"/>
                </a:cxn>
                <a:cxn ang="0">
                  <a:pos x="1429" y="11"/>
                </a:cxn>
              </a:cxnLst>
              <a:rect l="0" t="0" r="r" b="b"/>
              <a:pathLst>
                <a:path w="1474" h="1566">
                  <a:moveTo>
                    <a:pt x="1420" y="15"/>
                  </a:moveTo>
                  <a:lnTo>
                    <a:pt x="1390" y="31"/>
                  </a:lnTo>
                  <a:lnTo>
                    <a:pt x="1358" y="46"/>
                  </a:lnTo>
                  <a:lnTo>
                    <a:pt x="1322" y="60"/>
                  </a:lnTo>
                  <a:lnTo>
                    <a:pt x="1285" y="72"/>
                  </a:lnTo>
                  <a:lnTo>
                    <a:pt x="1246" y="82"/>
                  </a:lnTo>
                  <a:lnTo>
                    <a:pt x="1205" y="92"/>
                  </a:lnTo>
                  <a:lnTo>
                    <a:pt x="1162" y="101"/>
                  </a:lnTo>
                  <a:lnTo>
                    <a:pt x="1118" y="109"/>
                  </a:lnTo>
                  <a:lnTo>
                    <a:pt x="1072" y="114"/>
                  </a:lnTo>
                  <a:lnTo>
                    <a:pt x="1025" y="120"/>
                  </a:lnTo>
                  <a:lnTo>
                    <a:pt x="976" y="125"/>
                  </a:lnTo>
                  <a:lnTo>
                    <a:pt x="927" y="128"/>
                  </a:lnTo>
                  <a:lnTo>
                    <a:pt x="877" y="132"/>
                  </a:lnTo>
                  <a:lnTo>
                    <a:pt x="827" y="134"/>
                  </a:lnTo>
                  <a:lnTo>
                    <a:pt x="776" y="135"/>
                  </a:lnTo>
                  <a:lnTo>
                    <a:pt x="725" y="136"/>
                  </a:lnTo>
                  <a:lnTo>
                    <a:pt x="673" y="136"/>
                  </a:lnTo>
                  <a:lnTo>
                    <a:pt x="621" y="136"/>
                  </a:lnTo>
                  <a:lnTo>
                    <a:pt x="571" y="136"/>
                  </a:lnTo>
                  <a:lnTo>
                    <a:pt x="520" y="135"/>
                  </a:lnTo>
                  <a:lnTo>
                    <a:pt x="471" y="134"/>
                  </a:lnTo>
                  <a:lnTo>
                    <a:pt x="421" y="133"/>
                  </a:lnTo>
                  <a:lnTo>
                    <a:pt x="373" y="132"/>
                  </a:lnTo>
                  <a:lnTo>
                    <a:pt x="324" y="131"/>
                  </a:lnTo>
                  <a:lnTo>
                    <a:pt x="278" y="128"/>
                  </a:lnTo>
                  <a:lnTo>
                    <a:pt x="233" y="127"/>
                  </a:lnTo>
                  <a:lnTo>
                    <a:pt x="191" y="126"/>
                  </a:lnTo>
                  <a:lnTo>
                    <a:pt x="148" y="124"/>
                  </a:lnTo>
                  <a:lnTo>
                    <a:pt x="109" y="122"/>
                  </a:lnTo>
                  <a:lnTo>
                    <a:pt x="71" y="122"/>
                  </a:lnTo>
                  <a:lnTo>
                    <a:pt x="35" y="121"/>
                  </a:lnTo>
                  <a:lnTo>
                    <a:pt x="2" y="121"/>
                  </a:lnTo>
                  <a:lnTo>
                    <a:pt x="0" y="121"/>
                  </a:lnTo>
                  <a:lnTo>
                    <a:pt x="4" y="122"/>
                  </a:lnTo>
                  <a:lnTo>
                    <a:pt x="12" y="126"/>
                  </a:lnTo>
                  <a:lnTo>
                    <a:pt x="25" y="129"/>
                  </a:lnTo>
                  <a:lnTo>
                    <a:pt x="40" y="135"/>
                  </a:lnTo>
                  <a:lnTo>
                    <a:pt x="59" y="141"/>
                  </a:lnTo>
                  <a:lnTo>
                    <a:pt x="82" y="148"/>
                  </a:lnTo>
                  <a:lnTo>
                    <a:pt x="108" y="156"/>
                  </a:lnTo>
                  <a:lnTo>
                    <a:pt x="136" y="165"/>
                  </a:lnTo>
                  <a:lnTo>
                    <a:pt x="166" y="174"/>
                  </a:lnTo>
                  <a:lnTo>
                    <a:pt x="200" y="183"/>
                  </a:lnTo>
                  <a:lnTo>
                    <a:pt x="235" y="194"/>
                  </a:lnTo>
                  <a:lnTo>
                    <a:pt x="271" y="205"/>
                  </a:lnTo>
                  <a:lnTo>
                    <a:pt x="310" y="216"/>
                  </a:lnTo>
                  <a:lnTo>
                    <a:pt x="350" y="226"/>
                  </a:lnTo>
                  <a:lnTo>
                    <a:pt x="390" y="238"/>
                  </a:lnTo>
                  <a:lnTo>
                    <a:pt x="430" y="248"/>
                  </a:lnTo>
                  <a:lnTo>
                    <a:pt x="472" y="258"/>
                  </a:lnTo>
                  <a:lnTo>
                    <a:pt x="513" y="269"/>
                  </a:lnTo>
                  <a:lnTo>
                    <a:pt x="555" y="278"/>
                  </a:lnTo>
                  <a:lnTo>
                    <a:pt x="596" y="287"/>
                  </a:lnTo>
                  <a:lnTo>
                    <a:pt x="636" y="296"/>
                  </a:lnTo>
                  <a:lnTo>
                    <a:pt x="676" y="303"/>
                  </a:lnTo>
                  <a:lnTo>
                    <a:pt x="714" y="310"/>
                  </a:lnTo>
                  <a:lnTo>
                    <a:pt x="751" y="317"/>
                  </a:lnTo>
                  <a:lnTo>
                    <a:pt x="785" y="322"/>
                  </a:lnTo>
                  <a:lnTo>
                    <a:pt x="819" y="325"/>
                  </a:lnTo>
                  <a:lnTo>
                    <a:pt x="850" y="327"/>
                  </a:lnTo>
                  <a:lnTo>
                    <a:pt x="877" y="329"/>
                  </a:lnTo>
                  <a:lnTo>
                    <a:pt x="904" y="329"/>
                  </a:lnTo>
                  <a:lnTo>
                    <a:pt x="926" y="326"/>
                  </a:lnTo>
                  <a:lnTo>
                    <a:pt x="945" y="323"/>
                  </a:lnTo>
                  <a:lnTo>
                    <a:pt x="974" y="315"/>
                  </a:lnTo>
                  <a:lnTo>
                    <a:pt x="1003" y="307"/>
                  </a:lnTo>
                  <a:lnTo>
                    <a:pt x="1032" y="298"/>
                  </a:lnTo>
                  <a:lnTo>
                    <a:pt x="1061" y="288"/>
                  </a:lnTo>
                  <a:lnTo>
                    <a:pt x="1089" y="278"/>
                  </a:lnTo>
                  <a:lnTo>
                    <a:pt x="1117" y="268"/>
                  </a:lnTo>
                  <a:lnTo>
                    <a:pt x="1145" y="256"/>
                  </a:lnTo>
                  <a:lnTo>
                    <a:pt x="1172" y="245"/>
                  </a:lnTo>
                  <a:lnTo>
                    <a:pt x="1199" y="231"/>
                  </a:lnTo>
                  <a:lnTo>
                    <a:pt x="1224" y="217"/>
                  </a:lnTo>
                  <a:lnTo>
                    <a:pt x="1249" y="203"/>
                  </a:lnTo>
                  <a:lnTo>
                    <a:pt x="1275" y="187"/>
                  </a:lnTo>
                  <a:lnTo>
                    <a:pt x="1299" y="171"/>
                  </a:lnTo>
                  <a:lnTo>
                    <a:pt x="1322" y="152"/>
                  </a:lnTo>
                  <a:lnTo>
                    <a:pt x="1345" y="134"/>
                  </a:lnTo>
                  <a:lnTo>
                    <a:pt x="1367" y="114"/>
                  </a:lnTo>
                  <a:lnTo>
                    <a:pt x="1357" y="135"/>
                  </a:lnTo>
                  <a:lnTo>
                    <a:pt x="1346" y="157"/>
                  </a:lnTo>
                  <a:lnTo>
                    <a:pt x="1336" y="178"/>
                  </a:lnTo>
                  <a:lnTo>
                    <a:pt x="1326" y="198"/>
                  </a:lnTo>
                  <a:lnTo>
                    <a:pt x="1315" y="220"/>
                  </a:lnTo>
                  <a:lnTo>
                    <a:pt x="1305" y="241"/>
                  </a:lnTo>
                  <a:lnTo>
                    <a:pt x="1296" y="263"/>
                  </a:lnTo>
                  <a:lnTo>
                    <a:pt x="1285" y="285"/>
                  </a:lnTo>
                  <a:lnTo>
                    <a:pt x="1271" y="316"/>
                  </a:lnTo>
                  <a:lnTo>
                    <a:pt x="1258" y="346"/>
                  </a:lnTo>
                  <a:lnTo>
                    <a:pt x="1243" y="377"/>
                  </a:lnTo>
                  <a:lnTo>
                    <a:pt x="1229" y="408"/>
                  </a:lnTo>
                  <a:lnTo>
                    <a:pt x="1215" y="438"/>
                  </a:lnTo>
                  <a:lnTo>
                    <a:pt x="1201" y="469"/>
                  </a:lnTo>
                  <a:lnTo>
                    <a:pt x="1187" y="500"/>
                  </a:lnTo>
                  <a:lnTo>
                    <a:pt x="1173" y="530"/>
                  </a:lnTo>
                  <a:lnTo>
                    <a:pt x="1160" y="561"/>
                  </a:lnTo>
                  <a:lnTo>
                    <a:pt x="1146" y="591"/>
                  </a:lnTo>
                  <a:lnTo>
                    <a:pt x="1132" y="622"/>
                  </a:lnTo>
                  <a:lnTo>
                    <a:pt x="1118" y="653"/>
                  </a:lnTo>
                  <a:lnTo>
                    <a:pt x="1104" y="683"/>
                  </a:lnTo>
                  <a:lnTo>
                    <a:pt x="1092" y="714"/>
                  </a:lnTo>
                  <a:lnTo>
                    <a:pt x="1078" y="746"/>
                  </a:lnTo>
                  <a:lnTo>
                    <a:pt x="1065" y="777"/>
                  </a:lnTo>
                  <a:lnTo>
                    <a:pt x="1048" y="843"/>
                  </a:lnTo>
                  <a:lnTo>
                    <a:pt x="1029" y="910"/>
                  </a:lnTo>
                  <a:lnTo>
                    <a:pt x="1010" y="977"/>
                  </a:lnTo>
                  <a:lnTo>
                    <a:pt x="991" y="1044"/>
                  </a:lnTo>
                  <a:lnTo>
                    <a:pt x="973" y="1112"/>
                  </a:lnTo>
                  <a:lnTo>
                    <a:pt x="957" y="1179"/>
                  </a:lnTo>
                  <a:lnTo>
                    <a:pt x="944" y="1248"/>
                  </a:lnTo>
                  <a:lnTo>
                    <a:pt x="936" y="1316"/>
                  </a:lnTo>
                  <a:lnTo>
                    <a:pt x="926" y="1319"/>
                  </a:lnTo>
                  <a:lnTo>
                    <a:pt x="903" y="1325"/>
                  </a:lnTo>
                  <a:lnTo>
                    <a:pt x="868" y="1334"/>
                  </a:lnTo>
                  <a:lnTo>
                    <a:pt x="824" y="1346"/>
                  </a:lnTo>
                  <a:lnTo>
                    <a:pt x="772" y="1359"/>
                  </a:lnTo>
                  <a:lnTo>
                    <a:pt x="716" y="1374"/>
                  </a:lnTo>
                  <a:lnTo>
                    <a:pt x="655" y="1390"/>
                  </a:lnTo>
                  <a:lnTo>
                    <a:pt x="593" y="1408"/>
                  </a:lnTo>
                  <a:lnTo>
                    <a:pt x="530" y="1425"/>
                  </a:lnTo>
                  <a:lnTo>
                    <a:pt x="471" y="1442"/>
                  </a:lnTo>
                  <a:lnTo>
                    <a:pt x="414" y="1458"/>
                  </a:lnTo>
                  <a:lnTo>
                    <a:pt x="363" y="1475"/>
                  </a:lnTo>
                  <a:lnTo>
                    <a:pt x="321" y="1490"/>
                  </a:lnTo>
                  <a:lnTo>
                    <a:pt x="288" y="1502"/>
                  </a:lnTo>
                  <a:lnTo>
                    <a:pt x="268" y="1513"/>
                  </a:lnTo>
                  <a:lnTo>
                    <a:pt x="260" y="1521"/>
                  </a:lnTo>
                  <a:lnTo>
                    <a:pt x="263" y="1532"/>
                  </a:lnTo>
                  <a:lnTo>
                    <a:pt x="274" y="1541"/>
                  </a:lnTo>
                  <a:lnTo>
                    <a:pt x="290" y="1547"/>
                  </a:lnTo>
                  <a:lnTo>
                    <a:pt x="309" y="1551"/>
                  </a:lnTo>
                  <a:lnTo>
                    <a:pt x="330" y="1553"/>
                  </a:lnTo>
                  <a:lnTo>
                    <a:pt x="351" y="1554"/>
                  </a:lnTo>
                  <a:lnTo>
                    <a:pt x="370" y="1555"/>
                  </a:lnTo>
                  <a:lnTo>
                    <a:pt x="386" y="1555"/>
                  </a:lnTo>
                  <a:lnTo>
                    <a:pt x="416" y="1562"/>
                  </a:lnTo>
                  <a:lnTo>
                    <a:pt x="457" y="1566"/>
                  </a:lnTo>
                  <a:lnTo>
                    <a:pt x="504" y="1566"/>
                  </a:lnTo>
                  <a:lnTo>
                    <a:pt x="558" y="1563"/>
                  </a:lnTo>
                  <a:lnTo>
                    <a:pt x="616" y="1559"/>
                  </a:lnTo>
                  <a:lnTo>
                    <a:pt x="678" y="1552"/>
                  </a:lnTo>
                  <a:lnTo>
                    <a:pt x="740" y="1543"/>
                  </a:lnTo>
                  <a:lnTo>
                    <a:pt x="804" y="1532"/>
                  </a:lnTo>
                  <a:lnTo>
                    <a:pt x="865" y="1522"/>
                  </a:lnTo>
                  <a:lnTo>
                    <a:pt x="923" y="1509"/>
                  </a:lnTo>
                  <a:lnTo>
                    <a:pt x="978" y="1495"/>
                  </a:lnTo>
                  <a:lnTo>
                    <a:pt x="1025" y="1481"/>
                  </a:lnTo>
                  <a:lnTo>
                    <a:pt x="1065" y="1468"/>
                  </a:lnTo>
                  <a:lnTo>
                    <a:pt x="1096" y="1454"/>
                  </a:lnTo>
                  <a:lnTo>
                    <a:pt x="1116" y="1440"/>
                  </a:lnTo>
                  <a:lnTo>
                    <a:pt x="1124" y="1427"/>
                  </a:lnTo>
                  <a:lnTo>
                    <a:pt x="1138" y="1372"/>
                  </a:lnTo>
                  <a:lnTo>
                    <a:pt x="1153" y="1318"/>
                  </a:lnTo>
                  <a:lnTo>
                    <a:pt x="1168" y="1265"/>
                  </a:lnTo>
                  <a:lnTo>
                    <a:pt x="1184" y="1212"/>
                  </a:lnTo>
                  <a:lnTo>
                    <a:pt x="1199" y="1158"/>
                  </a:lnTo>
                  <a:lnTo>
                    <a:pt x="1214" y="1104"/>
                  </a:lnTo>
                  <a:lnTo>
                    <a:pt x="1228" y="1048"/>
                  </a:lnTo>
                  <a:lnTo>
                    <a:pt x="1241" y="991"/>
                  </a:lnTo>
                  <a:lnTo>
                    <a:pt x="1247" y="969"/>
                  </a:lnTo>
                  <a:lnTo>
                    <a:pt x="1255" y="936"/>
                  </a:lnTo>
                  <a:lnTo>
                    <a:pt x="1268" y="891"/>
                  </a:lnTo>
                  <a:lnTo>
                    <a:pt x="1283" y="838"/>
                  </a:lnTo>
                  <a:lnTo>
                    <a:pt x="1299" y="777"/>
                  </a:lnTo>
                  <a:lnTo>
                    <a:pt x="1317" y="710"/>
                  </a:lnTo>
                  <a:lnTo>
                    <a:pt x="1337" y="637"/>
                  </a:lnTo>
                  <a:lnTo>
                    <a:pt x="1357" y="562"/>
                  </a:lnTo>
                  <a:lnTo>
                    <a:pt x="1376" y="484"/>
                  </a:lnTo>
                  <a:lnTo>
                    <a:pt x="1396" y="406"/>
                  </a:lnTo>
                  <a:lnTo>
                    <a:pt x="1414" y="329"/>
                  </a:lnTo>
                  <a:lnTo>
                    <a:pt x="1432" y="254"/>
                  </a:lnTo>
                  <a:lnTo>
                    <a:pt x="1447" y="182"/>
                  </a:lnTo>
                  <a:lnTo>
                    <a:pt x="1459" y="116"/>
                  </a:lnTo>
                  <a:lnTo>
                    <a:pt x="1468" y="56"/>
                  </a:lnTo>
                  <a:lnTo>
                    <a:pt x="1474" y="3"/>
                  </a:lnTo>
                  <a:lnTo>
                    <a:pt x="1473" y="0"/>
                  </a:lnTo>
                  <a:lnTo>
                    <a:pt x="1467" y="0"/>
                  </a:lnTo>
                  <a:lnTo>
                    <a:pt x="1459" y="2"/>
                  </a:lnTo>
                  <a:lnTo>
                    <a:pt x="1449" y="4"/>
                  </a:lnTo>
                  <a:lnTo>
                    <a:pt x="1438" y="7"/>
                  </a:lnTo>
                  <a:lnTo>
                    <a:pt x="1429" y="11"/>
                  </a:lnTo>
                  <a:lnTo>
                    <a:pt x="1422" y="13"/>
                  </a:lnTo>
                  <a:lnTo>
                    <a:pt x="1420" y="15"/>
                  </a:lnTo>
                  <a:close/>
                </a:path>
              </a:pathLst>
            </a:custGeom>
            <a:solidFill>
              <a:srgbClr val="FFFFEA"/>
            </a:solidFill>
            <a:ln w="9525">
              <a:noFill/>
              <a:round/>
              <a:headEnd/>
              <a:tailEnd/>
            </a:ln>
          </p:spPr>
          <p:txBody>
            <a:bodyPr/>
            <a:lstStyle/>
            <a:p>
              <a:endParaRPr lang="en-US"/>
            </a:p>
          </p:txBody>
        </p:sp>
        <p:sp>
          <p:nvSpPr>
            <p:cNvPr id="965659" name="Freeform 27"/>
            <p:cNvSpPr>
              <a:spLocks/>
            </p:cNvSpPr>
            <p:nvPr/>
          </p:nvSpPr>
          <p:spPr bwMode="auto">
            <a:xfrm>
              <a:off x="3401" y="1578"/>
              <a:ext cx="678" cy="313"/>
            </a:xfrm>
            <a:custGeom>
              <a:avLst/>
              <a:gdLst/>
              <a:ahLst/>
              <a:cxnLst>
                <a:cxn ang="0">
                  <a:pos x="1178" y="185"/>
                </a:cxn>
                <a:cxn ang="0">
                  <a:pos x="1144" y="160"/>
                </a:cxn>
                <a:cxn ang="0">
                  <a:pos x="1107" y="138"/>
                </a:cxn>
                <a:cxn ang="0">
                  <a:pos x="1069" y="120"/>
                </a:cxn>
                <a:cxn ang="0">
                  <a:pos x="1030" y="104"/>
                </a:cxn>
                <a:cxn ang="0">
                  <a:pos x="989" y="91"/>
                </a:cxn>
                <a:cxn ang="0">
                  <a:pos x="947" y="79"/>
                </a:cxn>
                <a:cxn ang="0">
                  <a:pos x="904" y="70"/>
                </a:cxn>
                <a:cxn ang="0">
                  <a:pos x="858" y="61"/>
                </a:cxn>
                <a:cxn ang="0">
                  <a:pos x="807" y="53"/>
                </a:cxn>
                <a:cxn ang="0">
                  <a:pos x="754" y="44"/>
                </a:cxn>
                <a:cxn ang="0">
                  <a:pos x="700" y="36"/>
                </a:cxn>
                <a:cxn ang="0">
                  <a:pos x="643" y="28"/>
                </a:cxn>
                <a:cxn ang="0">
                  <a:pos x="585" y="20"/>
                </a:cxn>
                <a:cxn ang="0">
                  <a:pos x="526" y="14"/>
                </a:cxn>
                <a:cxn ang="0">
                  <a:pos x="468" y="8"/>
                </a:cxn>
                <a:cxn ang="0">
                  <a:pos x="408" y="3"/>
                </a:cxn>
                <a:cxn ang="0">
                  <a:pos x="349" y="1"/>
                </a:cxn>
                <a:cxn ang="0">
                  <a:pos x="290" y="0"/>
                </a:cxn>
                <a:cxn ang="0">
                  <a:pos x="234" y="1"/>
                </a:cxn>
                <a:cxn ang="0">
                  <a:pos x="177" y="5"/>
                </a:cxn>
                <a:cxn ang="0">
                  <a:pos x="124" y="9"/>
                </a:cxn>
                <a:cxn ang="0">
                  <a:pos x="72" y="17"/>
                </a:cxn>
                <a:cxn ang="0">
                  <a:pos x="24" y="28"/>
                </a:cxn>
                <a:cxn ang="0">
                  <a:pos x="0" y="35"/>
                </a:cxn>
                <a:cxn ang="0">
                  <a:pos x="14" y="41"/>
                </a:cxn>
                <a:cxn ang="0">
                  <a:pos x="49" y="53"/>
                </a:cxn>
                <a:cxn ang="0">
                  <a:pos x="102" y="68"/>
                </a:cxn>
                <a:cxn ang="0">
                  <a:pos x="170" y="85"/>
                </a:cxn>
                <a:cxn ang="0">
                  <a:pos x="251" y="105"/>
                </a:cxn>
                <a:cxn ang="0">
                  <a:pos x="341" y="127"/>
                </a:cxn>
                <a:cxn ang="0">
                  <a:pos x="436" y="150"/>
                </a:cxn>
                <a:cxn ang="0">
                  <a:pos x="536" y="172"/>
                </a:cxn>
                <a:cxn ang="0">
                  <a:pos x="633" y="195"/>
                </a:cxn>
                <a:cxn ang="0">
                  <a:pos x="729" y="217"/>
                </a:cxn>
                <a:cxn ang="0">
                  <a:pos x="819" y="237"/>
                </a:cxn>
                <a:cxn ang="0">
                  <a:pos x="900" y="256"/>
                </a:cxn>
                <a:cxn ang="0">
                  <a:pos x="969" y="272"/>
                </a:cxn>
                <a:cxn ang="0">
                  <a:pos x="1022" y="283"/>
                </a:cxn>
                <a:cxn ang="0">
                  <a:pos x="1056" y="293"/>
                </a:cxn>
                <a:cxn ang="0">
                  <a:pos x="1085" y="303"/>
                </a:cxn>
                <a:cxn ang="0">
                  <a:pos x="1123" y="335"/>
                </a:cxn>
                <a:cxn ang="0">
                  <a:pos x="1160" y="382"/>
                </a:cxn>
                <a:cxn ang="0">
                  <a:pos x="1196" y="438"/>
                </a:cxn>
                <a:cxn ang="0">
                  <a:pos x="1230" y="496"/>
                </a:cxn>
                <a:cxn ang="0">
                  <a:pos x="1263" y="551"/>
                </a:cxn>
                <a:cxn ang="0">
                  <a:pos x="1291" y="594"/>
                </a:cxn>
                <a:cxn ang="0">
                  <a:pos x="1318" y="621"/>
                </a:cxn>
                <a:cxn ang="0">
                  <a:pos x="1335" y="599"/>
                </a:cxn>
                <a:cxn ang="0">
                  <a:pos x="1339" y="479"/>
                </a:cxn>
                <a:cxn ang="0">
                  <a:pos x="1350" y="447"/>
                </a:cxn>
                <a:cxn ang="0">
                  <a:pos x="1356" y="434"/>
                </a:cxn>
                <a:cxn ang="0">
                  <a:pos x="1350" y="419"/>
                </a:cxn>
                <a:cxn ang="0">
                  <a:pos x="1322" y="370"/>
                </a:cxn>
                <a:cxn ang="0">
                  <a:pos x="1275" y="297"/>
                </a:cxn>
                <a:cxn ang="0">
                  <a:pos x="1222" y="226"/>
                </a:cxn>
              </a:cxnLst>
              <a:rect l="0" t="0" r="r" b="b"/>
              <a:pathLst>
                <a:path w="1356" h="625">
                  <a:moveTo>
                    <a:pt x="1196" y="199"/>
                  </a:moveTo>
                  <a:lnTo>
                    <a:pt x="1178" y="185"/>
                  </a:lnTo>
                  <a:lnTo>
                    <a:pt x="1161" y="172"/>
                  </a:lnTo>
                  <a:lnTo>
                    <a:pt x="1144" y="160"/>
                  </a:lnTo>
                  <a:lnTo>
                    <a:pt x="1125" y="149"/>
                  </a:lnTo>
                  <a:lnTo>
                    <a:pt x="1107" y="138"/>
                  </a:lnTo>
                  <a:lnTo>
                    <a:pt x="1089" y="128"/>
                  </a:lnTo>
                  <a:lnTo>
                    <a:pt x="1069" y="120"/>
                  </a:lnTo>
                  <a:lnTo>
                    <a:pt x="1049" y="112"/>
                  </a:lnTo>
                  <a:lnTo>
                    <a:pt x="1030" y="104"/>
                  </a:lnTo>
                  <a:lnTo>
                    <a:pt x="1010" y="97"/>
                  </a:lnTo>
                  <a:lnTo>
                    <a:pt x="989" y="91"/>
                  </a:lnTo>
                  <a:lnTo>
                    <a:pt x="969" y="85"/>
                  </a:lnTo>
                  <a:lnTo>
                    <a:pt x="947" y="79"/>
                  </a:lnTo>
                  <a:lnTo>
                    <a:pt x="926" y="75"/>
                  </a:lnTo>
                  <a:lnTo>
                    <a:pt x="904" y="70"/>
                  </a:lnTo>
                  <a:lnTo>
                    <a:pt x="882" y="66"/>
                  </a:lnTo>
                  <a:lnTo>
                    <a:pt x="858" y="61"/>
                  </a:lnTo>
                  <a:lnTo>
                    <a:pt x="833" y="56"/>
                  </a:lnTo>
                  <a:lnTo>
                    <a:pt x="807" y="53"/>
                  </a:lnTo>
                  <a:lnTo>
                    <a:pt x="782" y="48"/>
                  </a:lnTo>
                  <a:lnTo>
                    <a:pt x="754" y="44"/>
                  </a:lnTo>
                  <a:lnTo>
                    <a:pt x="728" y="39"/>
                  </a:lnTo>
                  <a:lnTo>
                    <a:pt x="700" y="36"/>
                  </a:lnTo>
                  <a:lnTo>
                    <a:pt x="671" y="31"/>
                  </a:lnTo>
                  <a:lnTo>
                    <a:pt x="643" y="28"/>
                  </a:lnTo>
                  <a:lnTo>
                    <a:pt x="614" y="23"/>
                  </a:lnTo>
                  <a:lnTo>
                    <a:pt x="585" y="20"/>
                  </a:lnTo>
                  <a:lnTo>
                    <a:pt x="556" y="16"/>
                  </a:lnTo>
                  <a:lnTo>
                    <a:pt x="526" y="14"/>
                  </a:lnTo>
                  <a:lnTo>
                    <a:pt x="496" y="10"/>
                  </a:lnTo>
                  <a:lnTo>
                    <a:pt x="468" y="8"/>
                  </a:lnTo>
                  <a:lnTo>
                    <a:pt x="438" y="6"/>
                  </a:lnTo>
                  <a:lnTo>
                    <a:pt x="408" y="3"/>
                  </a:lnTo>
                  <a:lnTo>
                    <a:pt x="378" y="2"/>
                  </a:lnTo>
                  <a:lnTo>
                    <a:pt x="349" y="1"/>
                  </a:lnTo>
                  <a:lnTo>
                    <a:pt x="319" y="1"/>
                  </a:lnTo>
                  <a:lnTo>
                    <a:pt x="290" y="0"/>
                  </a:lnTo>
                  <a:lnTo>
                    <a:pt x="261" y="0"/>
                  </a:lnTo>
                  <a:lnTo>
                    <a:pt x="234" y="1"/>
                  </a:lnTo>
                  <a:lnTo>
                    <a:pt x="205" y="2"/>
                  </a:lnTo>
                  <a:lnTo>
                    <a:pt x="177" y="5"/>
                  </a:lnTo>
                  <a:lnTo>
                    <a:pt x="151" y="7"/>
                  </a:lnTo>
                  <a:lnTo>
                    <a:pt x="124" y="9"/>
                  </a:lnTo>
                  <a:lnTo>
                    <a:pt x="98" y="13"/>
                  </a:lnTo>
                  <a:lnTo>
                    <a:pt x="72" y="17"/>
                  </a:lnTo>
                  <a:lnTo>
                    <a:pt x="48" y="22"/>
                  </a:lnTo>
                  <a:lnTo>
                    <a:pt x="24" y="28"/>
                  </a:lnTo>
                  <a:lnTo>
                    <a:pt x="1" y="33"/>
                  </a:lnTo>
                  <a:lnTo>
                    <a:pt x="0" y="35"/>
                  </a:lnTo>
                  <a:lnTo>
                    <a:pt x="3" y="38"/>
                  </a:lnTo>
                  <a:lnTo>
                    <a:pt x="14" y="41"/>
                  </a:lnTo>
                  <a:lnTo>
                    <a:pt x="29" y="47"/>
                  </a:lnTo>
                  <a:lnTo>
                    <a:pt x="49" y="53"/>
                  </a:lnTo>
                  <a:lnTo>
                    <a:pt x="73" y="60"/>
                  </a:lnTo>
                  <a:lnTo>
                    <a:pt x="102" y="68"/>
                  </a:lnTo>
                  <a:lnTo>
                    <a:pt x="135" y="76"/>
                  </a:lnTo>
                  <a:lnTo>
                    <a:pt x="170" y="85"/>
                  </a:lnTo>
                  <a:lnTo>
                    <a:pt x="209" y="94"/>
                  </a:lnTo>
                  <a:lnTo>
                    <a:pt x="251" y="105"/>
                  </a:lnTo>
                  <a:lnTo>
                    <a:pt x="295" y="115"/>
                  </a:lnTo>
                  <a:lnTo>
                    <a:pt x="341" y="127"/>
                  </a:lnTo>
                  <a:lnTo>
                    <a:pt x="388" y="138"/>
                  </a:lnTo>
                  <a:lnTo>
                    <a:pt x="436" y="150"/>
                  </a:lnTo>
                  <a:lnTo>
                    <a:pt x="486" y="160"/>
                  </a:lnTo>
                  <a:lnTo>
                    <a:pt x="536" y="172"/>
                  </a:lnTo>
                  <a:lnTo>
                    <a:pt x="585" y="183"/>
                  </a:lnTo>
                  <a:lnTo>
                    <a:pt x="633" y="195"/>
                  </a:lnTo>
                  <a:lnTo>
                    <a:pt x="682" y="206"/>
                  </a:lnTo>
                  <a:lnTo>
                    <a:pt x="729" y="217"/>
                  </a:lnTo>
                  <a:lnTo>
                    <a:pt x="775" y="227"/>
                  </a:lnTo>
                  <a:lnTo>
                    <a:pt x="819" y="237"/>
                  </a:lnTo>
                  <a:lnTo>
                    <a:pt x="860" y="246"/>
                  </a:lnTo>
                  <a:lnTo>
                    <a:pt x="900" y="256"/>
                  </a:lnTo>
                  <a:lnTo>
                    <a:pt x="935" y="264"/>
                  </a:lnTo>
                  <a:lnTo>
                    <a:pt x="969" y="272"/>
                  </a:lnTo>
                  <a:lnTo>
                    <a:pt x="996" y="278"/>
                  </a:lnTo>
                  <a:lnTo>
                    <a:pt x="1022" y="283"/>
                  </a:lnTo>
                  <a:lnTo>
                    <a:pt x="1041" y="289"/>
                  </a:lnTo>
                  <a:lnTo>
                    <a:pt x="1056" y="293"/>
                  </a:lnTo>
                  <a:lnTo>
                    <a:pt x="1067" y="295"/>
                  </a:lnTo>
                  <a:lnTo>
                    <a:pt x="1085" y="303"/>
                  </a:lnTo>
                  <a:lnTo>
                    <a:pt x="1105" y="317"/>
                  </a:lnTo>
                  <a:lnTo>
                    <a:pt x="1123" y="335"/>
                  </a:lnTo>
                  <a:lnTo>
                    <a:pt x="1142" y="357"/>
                  </a:lnTo>
                  <a:lnTo>
                    <a:pt x="1160" y="382"/>
                  </a:lnTo>
                  <a:lnTo>
                    <a:pt x="1178" y="409"/>
                  </a:lnTo>
                  <a:lnTo>
                    <a:pt x="1196" y="438"/>
                  </a:lnTo>
                  <a:lnTo>
                    <a:pt x="1214" y="466"/>
                  </a:lnTo>
                  <a:lnTo>
                    <a:pt x="1230" y="496"/>
                  </a:lnTo>
                  <a:lnTo>
                    <a:pt x="1246" y="524"/>
                  </a:lnTo>
                  <a:lnTo>
                    <a:pt x="1263" y="551"/>
                  </a:lnTo>
                  <a:lnTo>
                    <a:pt x="1278" y="574"/>
                  </a:lnTo>
                  <a:lnTo>
                    <a:pt x="1291" y="594"/>
                  </a:lnTo>
                  <a:lnTo>
                    <a:pt x="1305" y="609"/>
                  </a:lnTo>
                  <a:lnTo>
                    <a:pt x="1318" y="621"/>
                  </a:lnTo>
                  <a:lnTo>
                    <a:pt x="1329" y="625"/>
                  </a:lnTo>
                  <a:lnTo>
                    <a:pt x="1335" y="599"/>
                  </a:lnTo>
                  <a:lnTo>
                    <a:pt x="1337" y="539"/>
                  </a:lnTo>
                  <a:lnTo>
                    <a:pt x="1339" y="479"/>
                  </a:lnTo>
                  <a:lnTo>
                    <a:pt x="1344" y="450"/>
                  </a:lnTo>
                  <a:lnTo>
                    <a:pt x="1350" y="447"/>
                  </a:lnTo>
                  <a:lnTo>
                    <a:pt x="1355" y="441"/>
                  </a:lnTo>
                  <a:lnTo>
                    <a:pt x="1356" y="434"/>
                  </a:lnTo>
                  <a:lnTo>
                    <a:pt x="1355" y="426"/>
                  </a:lnTo>
                  <a:lnTo>
                    <a:pt x="1350" y="419"/>
                  </a:lnTo>
                  <a:lnTo>
                    <a:pt x="1340" y="399"/>
                  </a:lnTo>
                  <a:lnTo>
                    <a:pt x="1322" y="370"/>
                  </a:lnTo>
                  <a:lnTo>
                    <a:pt x="1301" y="335"/>
                  </a:lnTo>
                  <a:lnTo>
                    <a:pt x="1275" y="297"/>
                  </a:lnTo>
                  <a:lnTo>
                    <a:pt x="1249" y="259"/>
                  </a:lnTo>
                  <a:lnTo>
                    <a:pt x="1222" y="226"/>
                  </a:lnTo>
                  <a:lnTo>
                    <a:pt x="1196" y="199"/>
                  </a:lnTo>
                  <a:close/>
                </a:path>
              </a:pathLst>
            </a:custGeom>
            <a:solidFill>
              <a:srgbClr val="FFFFEA"/>
            </a:solidFill>
            <a:ln w="9525">
              <a:noFill/>
              <a:round/>
              <a:headEnd/>
              <a:tailEnd/>
            </a:ln>
          </p:spPr>
          <p:txBody>
            <a:bodyPr/>
            <a:lstStyle/>
            <a:p>
              <a:endParaRPr lang="en-US"/>
            </a:p>
          </p:txBody>
        </p:sp>
        <p:sp>
          <p:nvSpPr>
            <p:cNvPr id="965660" name="Freeform 28"/>
            <p:cNvSpPr>
              <a:spLocks/>
            </p:cNvSpPr>
            <p:nvPr/>
          </p:nvSpPr>
          <p:spPr bwMode="auto">
            <a:xfrm>
              <a:off x="3162" y="1542"/>
              <a:ext cx="946" cy="1173"/>
            </a:xfrm>
            <a:custGeom>
              <a:avLst/>
              <a:gdLst/>
              <a:ahLst/>
              <a:cxnLst>
                <a:cxn ang="0">
                  <a:pos x="1653" y="224"/>
                </a:cxn>
                <a:cxn ang="0">
                  <a:pos x="1433" y="128"/>
                </a:cxn>
                <a:cxn ang="0">
                  <a:pos x="1129" y="22"/>
                </a:cxn>
                <a:cxn ang="0">
                  <a:pos x="974" y="3"/>
                </a:cxn>
                <a:cxn ang="0">
                  <a:pos x="767" y="6"/>
                </a:cxn>
                <a:cxn ang="0">
                  <a:pos x="1050" y="123"/>
                </a:cxn>
                <a:cxn ang="0">
                  <a:pos x="1356" y="185"/>
                </a:cxn>
                <a:cxn ang="0">
                  <a:pos x="1644" y="303"/>
                </a:cxn>
                <a:cxn ang="0">
                  <a:pos x="1777" y="468"/>
                </a:cxn>
                <a:cxn ang="0">
                  <a:pos x="1713" y="660"/>
                </a:cxn>
                <a:cxn ang="0">
                  <a:pos x="1438" y="749"/>
                </a:cxn>
                <a:cxn ang="0">
                  <a:pos x="1149" y="789"/>
                </a:cxn>
                <a:cxn ang="0">
                  <a:pos x="861" y="805"/>
                </a:cxn>
                <a:cxn ang="0">
                  <a:pos x="671" y="916"/>
                </a:cxn>
                <a:cxn ang="0">
                  <a:pos x="1007" y="913"/>
                </a:cxn>
                <a:cxn ang="0">
                  <a:pos x="1338" y="872"/>
                </a:cxn>
                <a:cxn ang="0">
                  <a:pos x="1696" y="742"/>
                </a:cxn>
                <a:cxn ang="0">
                  <a:pos x="1627" y="989"/>
                </a:cxn>
                <a:cxn ang="0">
                  <a:pos x="1378" y="1297"/>
                </a:cxn>
                <a:cxn ang="0">
                  <a:pos x="1045" y="1463"/>
                </a:cxn>
                <a:cxn ang="0">
                  <a:pos x="759" y="1388"/>
                </a:cxn>
                <a:cxn ang="0">
                  <a:pos x="556" y="1210"/>
                </a:cxn>
                <a:cxn ang="0">
                  <a:pos x="589" y="1388"/>
                </a:cxn>
                <a:cxn ang="0">
                  <a:pos x="996" y="1545"/>
                </a:cxn>
                <a:cxn ang="0">
                  <a:pos x="1375" y="1407"/>
                </a:cxn>
                <a:cxn ang="0">
                  <a:pos x="1640" y="1125"/>
                </a:cxn>
                <a:cxn ang="0">
                  <a:pos x="1794" y="761"/>
                </a:cxn>
                <a:cxn ang="0">
                  <a:pos x="1753" y="907"/>
                </a:cxn>
                <a:cxn ang="0">
                  <a:pos x="1442" y="1806"/>
                </a:cxn>
                <a:cxn ang="0">
                  <a:pos x="1187" y="2192"/>
                </a:cxn>
                <a:cxn ang="0">
                  <a:pos x="860" y="2249"/>
                </a:cxn>
                <a:cxn ang="0">
                  <a:pos x="479" y="2147"/>
                </a:cxn>
                <a:cxn ang="0">
                  <a:pos x="348" y="1860"/>
                </a:cxn>
                <a:cxn ang="0">
                  <a:pos x="131" y="898"/>
                </a:cxn>
                <a:cxn ang="0">
                  <a:pos x="275" y="1049"/>
                </a:cxn>
                <a:cxn ang="0">
                  <a:pos x="517" y="1167"/>
                </a:cxn>
                <a:cxn ang="0">
                  <a:pos x="319" y="931"/>
                </a:cxn>
                <a:cxn ang="0">
                  <a:pos x="401" y="883"/>
                </a:cxn>
                <a:cxn ang="0">
                  <a:pos x="671" y="916"/>
                </a:cxn>
                <a:cxn ang="0">
                  <a:pos x="399" y="786"/>
                </a:cxn>
                <a:cxn ang="0">
                  <a:pos x="161" y="660"/>
                </a:cxn>
                <a:cxn ang="0">
                  <a:pos x="139" y="404"/>
                </a:cxn>
                <a:cxn ang="0">
                  <a:pos x="372" y="201"/>
                </a:cxn>
                <a:cxn ang="0">
                  <a:pos x="679" y="102"/>
                </a:cxn>
                <a:cxn ang="0">
                  <a:pos x="751" y="7"/>
                </a:cxn>
                <a:cxn ang="0">
                  <a:pos x="603" y="28"/>
                </a:cxn>
                <a:cxn ang="0">
                  <a:pos x="396" y="86"/>
                </a:cxn>
                <a:cxn ang="0">
                  <a:pos x="126" y="285"/>
                </a:cxn>
                <a:cxn ang="0">
                  <a:pos x="2" y="512"/>
                </a:cxn>
                <a:cxn ang="0">
                  <a:pos x="71" y="931"/>
                </a:cxn>
                <a:cxn ang="0">
                  <a:pos x="193" y="1494"/>
                </a:cxn>
                <a:cxn ang="0">
                  <a:pos x="351" y="2185"/>
                </a:cxn>
                <a:cxn ang="0">
                  <a:pos x="781" y="2345"/>
                </a:cxn>
                <a:cxn ang="0">
                  <a:pos x="1148" y="2304"/>
                </a:cxn>
                <a:cxn ang="0">
                  <a:pos x="1338" y="2232"/>
                </a:cxn>
                <a:cxn ang="0">
                  <a:pos x="1469" y="2150"/>
                </a:cxn>
                <a:cxn ang="0">
                  <a:pos x="1654" y="1435"/>
                </a:cxn>
                <a:cxn ang="0">
                  <a:pos x="1871" y="629"/>
                </a:cxn>
              </a:cxnLst>
              <a:rect l="0" t="0" r="r" b="b"/>
              <a:pathLst>
                <a:path w="1892" h="2348">
                  <a:moveTo>
                    <a:pt x="1892" y="390"/>
                  </a:moveTo>
                  <a:lnTo>
                    <a:pt x="1782" y="295"/>
                  </a:lnTo>
                  <a:lnTo>
                    <a:pt x="1767" y="286"/>
                  </a:lnTo>
                  <a:lnTo>
                    <a:pt x="1752" y="277"/>
                  </a:lnTo>
                  <a:lnTo>
                    <a:pt x="1737" y="269"/>
                  </a:lnTo>
                  <a:lnTo>
                    <a:pt x="1721" y="260"/>
                  </a:lnTo>
                  <a:lnTo>
                    <a:pt x="1704" y="250"/>
                  </a:lnTo>
                  <a:lnTo>
                    <a:pt x="1688" y="241"/>
                  </a:lnTo>
                  <a:lnTo>
                    <a:pt x="1670" y="233"/>
                  </a:lnTo>
                  <a:lnTo>
                    <a:pt x="1653" y="224"/>
                  </a:lnTo>
                  <a:lnTo>
                    <a:pt x="1636" y="216"/>
                  </a:lnTo>
                  <a:lnTo>
                    <a:pt x="1618" y="208"/>
                  </a:lnTo>
                  <a:lnTo>
                    <a:pt x="1600" y="199"/>
                  </a:lnTo>
                  <a:lnTo>
                    <a:pt x="1582" y="190"/>
                  </a:lnTo>
                  <a:lnTo>
                    <a:pt x="1564" y="182"/>
                  </a:lnTo>
                  <a:lnTo>
                    <a:pt x="1546" y="174"/>
                  </a:lnTo>
                  <a:lnTo>
                    <a:pt x="1527" y="167"/>
                  </a:lnTo>
                  <a:lnTo>
                    <a:pt x="1509" y="159"/>
                  </a:lnTo>
                  <a:lnTo>
                    <a:pt x="1471" y="143"/>
                  </a:lnTo>
                  <a:lnTo>
                    <a:pt x="1433" y="128"/>
                  </a:lnTo>
                  <a:lnTo>
                    <a:pt x="1395" y="113"/>
                  </a:lnTo>
                  <a:lnTo>
                    <a:pt x="1358" y="100"/>
                  </a:lnTo>
                  <a:lnTo>
                    <a:pt x="1322" y="87"/>
                  </a:lnTo>
                  <a:lnTo>
                    <a:pt x="1288" y="75"/>
                  </a:lnTo>
                  <a:lnTo>
                    <a:pt x="1255" y="64"/>
                  </a:lnTo>
                  <a:lnTo>
                    <a:pt x="1226" y="53"/>
                  </a:lnTo>
                  <a:lnTo>
                    <a:pt x="1197" y="44"/>
                  </a:lnTo>
                  <a:lnTo>
                    <a:pt x="1171" y="36"/>
                  </a:lnTo>
                  <a:lnTo>
                    <a:pt x="1148" y="29"/>
                  </a:lnTo>
                  <a:lnTo>
                    <a:pt x="1129" y="22"/>
                  </a:lnTo>
                  <a:lnTo>
                    <a:pt x="1111" y="18"/>
                  </a:lnTo>
                  <a:lnTo>
                    <a:pt x="1099" y="14"/>
                  </a:lnTo>
                  <a:lnTo>
                    <a:pt x="1091" y="13"/>
                  </a:lnTo>
                  <a:lnTo>
                    <a:pt x="1086" y="12"/>
                  </a:lnTo>
                  <a:lnTo>
                    <a:pt x="1069" y="10"/>
                  </a:lnTo>
                  <a:lnTo>
                    <a:pt x="1050" y="9"/>
                  </a:lnTo>
                  <a:lnTo>
                    <a:pt x="1032" y="6"/>
                  </a:lnTo>
                  <a:lnTo>
                    <a:pt x="1014" y="5"/>
                  </a:lnTo>
                  <a:lnTo>
                    <a:pt x="994" y="4"/>
                  </a:lnTo>
                  <a:lnTo>
                    <a:pt x="974" y="3"/>
                  </a:lnTo>
                  <a:lnTo>
                    <a:pt x="955" y="2"/>
                  </a:lnTo>
                  <a:lnTo>
                    <a:pt x="935" y="2"/>
                  </a:lnTo>
                  <a:lnTo>
                    <a:pt x="914" y="0"/>
                  </a:lnTo>
                  <a:lnTo>
                    <a:pt x="894" y="0"/>
                  </a:lnTo>
                  <a:lnTo>
                    <a:pt x="873" y="2"/>
                  </a:lnTo>
                  <a:lnTo>
                    <a:pt x="852" y="2"/>
                  </a:lnTo>
                  <a:lnTo>
                    <a:pt x="831" y="3"/>
                  </a:lnTo>
                  <a:lnTo>
                    <a:pt x="810" y="4"/>
                  </a:lnTo>
                  <a:lnTo>
                    <a:pt x="789" y="5"/>
                  </a:lnTo>
                  <a:lnTo>
                    <a:pt x="767" y="6"/>
                  </a:lnTo>
                  <a:lnTo>
                    <a:pt x="767" y="103"/>
                  </a:lnTo>
                  <a:lnTo>
                    <a:pt x="799" y="104"/>
                  </a:lnTo>
                  <a:lnTo>
                    <a:pt x="830" y="105"/>
                  </a:lnTo>
                  <a:lnTo>
                    <a:pt x="863" y="106"/>
                  </a:lnTo>
                  <a:lnTo>
                    <a:pt x="894" y="109"/>
                  </a:lnTo>
                  <a:lnTo>
                    <a:pt x="926" y="111"/>
                  </a:lnTo>
                  <a:lnTo>
                    <a:pt x="957" y="113"/>
                  </a:lnTo>
                  <a:lnTo>
                    <a:pt x="988" y="116"/>
                  </a:lnTo>
                  <a:lnTo>
                    <a:pt x="1019" y="119"/>
                  </a:lnTo>
                  <a:lnTo>
                    <a:pt x="1050" y="123"/>
                  </a:lnTo>
                  <a:lnTo>
                    <a:pt x="1081" y="127"/>
                  </a:lnTo>
                  <a:lnTo>
                    <a:pt x="1113" y="131"/>
                  </a:lnTo>
                  <a:lnTo>
                    <a:pt x="1144" y="136"/>
                  </a:lnTo>
                  <a:lnTo>
                    <a:pt x="1174" y="141"/>
                  </a:lnTo>
                  <a:lnTo>
                    <a:pt x="1205" y="148"/>
                  </a:lnTo>
                  <a:lnTo>
                    <a:pt x="1235" y="154"/>
                  </a:lnTo>
                  <a:lnTo>
                    <a:pt x="1266" y="161"/>
                  </a:lnTo>
                  <a:lnTo>
                    <a:pt x="1296" y="167"/>
                  </a:lnTo>
                  <a:lnTo>
                    <a:pt x="1326" y="176"/>
                  </a:lnTo>
                  <a:lnTo>
                    <a:pt x="1356" y="185"/>
                  </a:lnTo>
                  <a:lnTo>
                    <a:pt x="1385" y="194"/>
                  </a:lnTo>
                  <a:lnTo>
                    <a:pt x="1414" y="203"/>
                  </a:lnTo>
                  <a:lnTo>
                    <a:pt x="1443" y="214"/>
                  </a:lnTo>
                  <a:lnTo>
                    <a:pt x="1472" y="224"/>
                  </a:lnTo>
                  <a:lnTo>
                    <a:pt x="1502" y="235"/>
                  </a:lnTo>
                  <a:lnTo>
                    <a:pt x="1531" y="248"/>
                  </a:lnTo>
                  <a:lnTo>
                    <a:pt x="1559" y="261"/>
                  </a:lnTo>
                  <a:lnTo>
                    <a:pt x="1587" y="275"/>
                  </a:lnTo>
                  <a:lnTo>
                    <a:pt x="1615" y="288"/>
                  </a:lnTo>
                  <a:lnTo>
                    <a:pt x="1644" y="303"/>
                  </a:lnTo>
                  <a:lnTo>
                    <a:pt x="1671" y="319"/>
                  </a:lnTo>
                  <a:lnTo>
                    <a:pt x="1698" y="336"/>
                  </a:lnTo>
                  <a:lnTo>
                    <a:pt x="1726" y="353"/>
                  </a:lnTo>
                  <a:lnTo>
                    <a:pt x="1728" y="357"/>
                  </a:lnTo>
                  <a:lnTo>
                    <a:pt x="1734" y="371"/>
                  </a:lnTo>
                  <a:lnTo>
                    <a:pt x="1743" y="391"/>
                  </a:lnTo>
                  <a:lnTo>
                    <a:pt x="1752" y="413"/>
                  </a:lnTo>
                  <a:lnTo>
                    <a:pt x="1762" y="435"/>
                  </a:lnTo>
                  <a:lnTo>
                    <a:pt x="1771" y="454"/>
                  </a:lnTo>
                  <a:lnTo>
                    <a:pt x="1777" y="468"/>
                  </a:lnTo>
                  <a:lnTo>
                    <a:pt x="1780" y="474"/>
                  </a:lnTo>
                  <a:lnTo>
                    <a:pt x="1777" y="492"/>
                  </a:lnTo>
                  <a:lnTo>
                    <a:pt x="1774" y="515"/>
                  </a:lnTo>
                  <a:lnTo>
                    <a:pt x="1771" y="542"/>
                  </a:lnTo>
                  <a:lnTo>
                    <a:pt x="1767" y="571"/>
                  </a:lnTo>
                  <a:lnTo>
                    <a:pt x="1761" y="597"/>
                  </a:lnTo>
                  <a:lnTo>
                    <a:pt x="1756" y="620"/>
                  </a:lnTo>
                  <a:lnTo>
                    <a:pt x="1749" y="639"/>
                  </a:lnTo>
                  <a:lnTo>
                    <a:pt x="1739" y="648"/>
                  </a:lnTo>
                  <a:lnTo>
                    <a:pt x="1713" y="660"/>
                  </a:lnTo>
                  <a:lnTo>
                    <a:pt x="1686" y="672"/>
                  </a:lnTo>
                  <a:lnTo>
                    <a:pt x="1660" y="683"/>
                  </a:lnTo>
                  <a:lnTo>
                    <a:pt x="1632" y="694"/>
                  </a:lnTo>
                  <a:lnTo>
                    <a:pt x="1606" y="704"/>
                  </a:lnTo>
                  <a:lnTo>
                    <a:pt x="1578" y="713"/>
                  </a:lnTo>
                  <a:lnTo>
                    <a:pt x="1550" y="721"/>
                  </a:lnTo>
                  <a:lnTo>
                    <a:pt x="1523" y="729"/>
                  </a:lnTo>
                  <a:lnTo>
                    <a:pt x="1494" y="736"/>
                  </a:lnTo>
                  <a:lnTo>
                    <a:pt x="1466" y="743"/>
                  </a:lnTo>
                  <a:lnTo>
                    <a:pt x="1438" y="749"/>
                  </a:lnTo>
                  <a:lnTo>
                    <a:pt x="1410" y="755"/>
                  </a:lnTo>
                  <a:lnTo>
                    <a:pt x="1381" y="761"/>
                  </a:lnTo>
                  <a:lnTo>
                    <a:pt x="1352" y="765"/>
                  </a:lnTo>
                  <a:lnTo>
                    <a:pt x="1323" y="770"/>
                  </a:lnTo>
                  <a:lnTo>
                    <a:pt x="1295" y="773"/>
                  </a:lnTo>
                  <a:lnTo>
                    <a:pt x="1266" y="778"/>
                  </a:lnTo>
                  <a:lnTo>
                    <a:pt x="1237" y="781"/>
                  </a:lnTo>
                  <a:lnTo>
                    <a:pt x="1208" y="784"/>
                  </a:lnTo>
                  <a:lnTo>
                    <a:pt x="1178" y="787"/>
                  </a:lnTo>
                  <a:lnTo>
                    <a:pt x="1149" y="789"/>
                  </a:lnTo>
                  <a:lnTo>
                    <a:pt x="1121" y="792"/>
                  </a:lnTo>
                  <a:lnTo>
                    <a:pt x="1092" y="793"/>
                  </a:lnTo>
                  <a:lnTo>
                    <a:pt x="1062" y="795"/>
                  </a:lnTo>
                  <a:lnTo>
                    <a:pt x="1033" y="796"/>
                  </a:lnTo>
                  <a:lnTo>
                    <a:pt x="1004" y="799"/>
                  </a:lnTo>
                  <a:lnTo>
                    <a:pt x="975" y="800"/>
                  </a:lnTo>
                  <a:lnTo>
                    <a:pt x="947" y="801"/>
                  </a:lnTo>
                  <a:lnTo>
                    <a:pt x="918" y="802"/>
                  </a:lnTo>
                  <a:lnTo>
                    <a:pt x="889" y="804"/>
                  </a:lnTo>
                  <a:lnTo>
                    <a:pt x="861" y="805"/>
                  </a:lnTo>
                  <a:lnTo>
                    <a:pt x="833" y="807"/>
                  </a:lnTo>
                  <a:lnTo>
                    <a:pt x="813" y="808"/>
                  </a:lnTo>
                  <a:lnTo>
                    <a:pt x="792" y="808"/>
                  </a:lnTo>
                  <a:lnTo>
                    <a:pt x="773" y="809"/>
                  </a:lnTo>
                  <a:lnTo>
                    <a:pt x="752" y="810"/>
                  </a:lnTo>
                  <a:lnTo>
                    <a:pt x="732" y="810"/>
                  </a:lnTo>
                  <a:lnTo>
                    <a:pt x="712" y="810"/>
                  </a:lnTo>
                  <a:lnTo>
                    <a:pt x="692" y="810"/>
                  </a:lnTo>
                  <a:lnTo>
                    <a:pt x="671" y="810"/>
                  </a:lnTo>
                  <a:lnTo>
                    <a:pt x="671" y="916"/>
                  </a:lnTo>
                  <a:lnTo>
                    <a:pt x="705" y="917"/>
                  </a:lnTo>
                  <a:lnTo>
                    <a:pt x="739" y="918"/>
                  </a:lnTo>
                  <a:lnTo>
                    <a:pt x="773" y="920"/>
                  </a:lnTo>
                  <a:lnTo>
                    <a:pt x="806" y="920"/>
                  </a:lnTo>
                  <a:lnTo>
                    <a:pt x="841" y="920"/>
                  </a:lnTo>
                  <a:lnTo>
                    <a:pt x="874" y="918"/>
                  </a:lnTo>
                  <a:lnTo>
                    <a:pt x="907" y="917"/>
                  </a:lnTo>
                  <a:lnTo>
                    <a:pt x="941" y="916"/>
                  </a:lnTo>
                  <a:lnTo>
                    <a:pt x="974" y="915"/>
                  </a:lnTo>
                  <a:lnTo>
                    <a:pt x="1007" y="913"/>
                  </a:lnTo>
                  <a:lnTo>
                    <a:pt x="1040" y="910"/>
                  </a:lnTo>
                  <a:lnTo>
                    <a:pt x="1072" y="908"/>
                  </a:lnTo>
                  <a:lnTo>
                    <a:pt x="1103" y="905"/>
                  </a:lnTo>
                  <a:lnTo>
                    <a:pt x="1136" y="902"/>
                  </a:lnTo>
                  <a:lnTo>
                    <a:pt x="1167" y="899"/>
                  </a:lnTo>
                  <a:lnTo>
                    <a:pt x="1197" y="895"/>
                  </a:lnTo>
                  <a:lnTo>
                    <a:pt x="1231" y="891"/>
                  </a:lnTo>
                  <a:lnTo>
                    <a:pt x="1266" y="886"/>
                  </a:lnTo>
                  <a:lnTo>
                    <a:pt x="1302" y="879"/>
                  </a:lnTo>
                  <a:lnTo>
                    <a:pt x="1338" y="872"/>
                  </a:lnTo>
                  <a:lnTo>
                    <a:pt x="1375" y="864"/>
                  </a:lnTo>
                  <a:lnTo>
                    <a:pt x="1412" y="855"/>
                  </a:lnTo>
                  <a:lnTo>
                    <a:pt x="1450" y="845"/>
                  </a:lnTo>
                  <a:lnTo>
                    <a:pt x="1487" y="833"/>
                  </a:lnTo>
                  <a:lnTo>
                    <a:pt x="1524" y="820"/>
                  </a:lnTo>
                  <a:lnTo>
                    <a:pt x="1560" y="807"/>
                  </a:lnTo>
                  <a:lnTo>
                    <a:pt x="1595" y="793"/>
                  </a:lnTo>
                  <a:lnTo>
                    <a:pt x="1630" y="777"/>
                  </a:lnTo>
                  <a:lnTo>
                    <a:pt x="1663" y="761"/>
                  </a:lnTo>
                  <a:lnTo>
                    <a:pt x="1696" y="742"/>
                  </a:lnTo>
                  <a:lnTo>
                    <a:pt x="1727" y="723"/>
                  </a:lnTo>
                  <a:lnTo>
                    <a:pt x="1756" y="703"/>
                  </a:lnTo>
                  <a:lnTo>
                    <a:pt x="1743" y="739"/>
                  </a:lnTo>
                  <a:lnTo>
                    <a:pt x="1729" y="774"/>
                  </a:lnTo>
                  <a:lnTo>
                    <a:pt x="1715" y="811"/>
                  </a:lnTo>
                  <a:lnTo>
                    <a:pt x="1699" y="847"/>
                  </a:lnTo>
                  <a:lnTo>
                    <a:pt x="1683" y="883"/>
                  </a:lnTo>
                  <a:lnTo>
                    <a:pt x="1665" y="918"/>
                  </a:lnTo>
                  <a:lnTo>
                    <a:pt x="1646" y="954"/>
                  </a:lnTo>
                  <a:lnTo>
                    <a:pt x="1627" y="989"/>
                  </a:lnTo>
                  <a:lnTo>
                    <a:pt x="1606" y="1023"/>
                  </a:lnTo>
                  <a:lnTo>
                    <a:pt x="1584" y="1058"/>
                  </a:lnTo>
                  <a:lnTo>
                    <a:pt x="1562" y="1091"/>
                  </a:lnTo>
                  <a:lnTo>
                    <a:pt x="1538" y="1123"/>
                  </a:lnTo>
                  <a:lnTo>
                    <a:pt x="1514" y="1154"/>
                  </a:lnTo>
                  <a:lnTo>
                    <a:pt x="1488" y="1186"/>
                  </a:lnTo>
                  <a:lnTo>
                    <a:pt x="1462" y="1216"/>
                  </a:lnTo>
                  <a:lnTo>
                    <a:pt x="1435" y="1243"/>
                  </a:lnTo>
                  <a:lnTo>
                    <a:pt x="1406" y="1271"/>
                  </a:lnTo>
                  <a:lnTo>
                    <a:pt x="1378" y="1297"/>
                  </a:lnTo>
                  <a:lnTo>
                    <a:pt x="1348" y="1321"/>
                  </a:lnTo>
                  <a:lnTo>
                    <a:pt x="1318" y="1344"/>
                  </a:lnTo>
                  <a:lnTo>
                    <a:pt x="1287" y="1366"/>
                  </a:lnTo>
                  <a:lnTo>
                    <a:pt x="1254" y="1386"/>
                  </a:lnTo>
                  <a:lnTo>
                    <a:pt x="1221" y="1403"/>
                  </a:lnTo>
                  <a:lnTo>
                    <a:pt x="1187" y="1419"/>
                  </a:lnTo>
                  <a:lnTo>
                    <a:pt x="1153" y="1434"/>
                  </a:lnTo>
                  <a:lnTo>
                    <a:pt x="1117" y="1446"/>
                  </a:lnTo>
                  <a:lnTo>
                    <a:pt x="1081" y="1456"/>
                  </a:lnTo>
                  <a:lnTo>
                    <a:pt x="1045" y="1463"/>
                  </a:lnTo>
                  <a:lnTo>
                    <a:pt x="1007" y="1469"/>
                  </a:lnTo>
                  <a:lnTo>
                    <a:pt x="969" y="1472"/>
                  </a:lnTo>
                  <a:lnTo>
                    <a:pt x="929" y="1472"/>
                  </a:lnTo>
                  <a:lnTo>
                    <a:pt x="890" y="1470"/>
                  </a:lnTo>
                  <a:lnTo>
                    <a:pt x="868" y="1459"/>
                  </a:lnTo>
                  <a:lnTo>
                    <a:pt x="845" y="1446"/>
                  </a:lnTo>
                  <a:lnTo>
                    <a:pt x="823" y="1432"/>
                  </a:lnTo>
                  <a:lnTo>
                    <a:pt x="801" y="1418"/>
                  </a:lnTo>
                  <a:lnTo>
                    <a:pt x="781" y="1403"/>
                  </a:lnTo>
                  <a:lnTo>
                    <a:pt x="759" y="1388"/>
                  </a:lnTo>
                  <a:lnTo>
                    <a:pt x="738" y="1372"/>
                  </a:lnTo>
                  <a:lnTo>
                    <a:pt x="716" y="1356"/>
                  </a:lnTo>
                  <a:lnTo>
                    <a:pt x="695" y="1340"/>
                  </a:lnTo>
                  <a:lnTo>
                    <a:pt x="675" y="1323"/>
                  </a:lnTo>
                  <a:lnTo>
                    <a:pt x="655" y="1304"/>
                  </a:lnTo>
                  <a:lnTo>
                    <a:pt x="634" y="1287"/>
                  </a:lnTo>
                  <a:lnTo>
                    <a:pt x="615" y="1267"/>
                  </a:lnTo>
                  <a:lnTo>
                    <a:pt x="595" y="1249"/>
                  </a:lnTo>
                  <a:lnTo>
                    <a:pt x="576" y="1229"/>
                  </a:lnTo>
                  <a:lnTo>
                    <a:pt x="556" y="1210"/>
                  </a:lnTo>
                  <a:lnTo>
                    <a:pt x="415" y="1210"/>
                  </a:lnTo>
                  <a:lnTo>
                    <a:pt x="420" y="1214"/>
                  </a:lnTo>
                  <a:lnTo>
                    <a:pt x="424" y="1219"/>
                  </a:lnTo>
                  <a:lnTo>
                    <a:pt x="427" y="1225"/>
                  </a:lnTo>
                  <a:lnTo>
                    <a:pt x="432" y="1229"/>
                  </a:lnTo>
                  <a:lnTo>
                    <a:pt x="462" y="1263"/>
                  </a:lnTo>
                  <a:lnTo>
                    <a:pt x="492" y="1295"/>
                  </a:lnTo>
                  <a:lnTo>
                    <a:pt x="524" y="1327"/>
                  </a:lnTo>
                  <a:lnTo>
                    <a:pt x="556" y="1358"/>
                  </a:lnTo>
                  <a:lnTo>
                    <a:pt x="589" y="1388"/>
                  </a:lnTo>
                  <a:lnTo>
                    <a:pt x="623" y="1416"/>
                  </a:lnTo>
                  <a:lnTo>
                    <a:pt x="659" y="1442"/>
                  </a:lnTo>
                  <a:lnTo>
                    <a:pt x="695" y="1467"/>
                  </a:lnTo>
                  <a:lnTo>
                    <a:pt x="735" y="1488"/>
                  </a:lnTo>
                  <a:lnTo>
                    <a:pt x="774" y="1507"/>
                  </a:lnTo>
                  <a:lnTo>
                    <a:pt x="815" y="1522"/>
                  </a:lnTo>
                  <a:lnTo>
                    <a:pt x="858" y="1535"/>
                  </a:lnTo>
                  <a:lnTo>
                    <a:pt x="902" y="1541"/>
                  </a:lnTo>
                  <a:lnTo>
                    <a:pt x="948" y="1546"/>
                  </a:lnTo>
                  <a:lnTo>
                    <a:pt x="996" y="1545"/>
                  </a:lnTo>
                  <a:lnTo>
                    <a:pt x="1046" y="1539"/>
                  </a:lnTo>
                  <a:lnTo>
                    <a:pt x="1086" y="1531"/>
                  </a:lnTo>
                  <a:lnTo>
                    <a:pt x="1126" y="1522"/>
                  </a:lnTo>
                  <a:lnTo>
                    <a:pt x="1166" y="1510"/>
                  </a:lnTo>
                  <a:lnTo>
                    <a:pt x="1202" y="1498"/>
                  </a:lnTo>
                  <a:lnTo>
                    <a:pt x="1239" y="1483"/>
                  </a:lnTo>
                  <a:lnTo>
                    <a:pt x="1275" y="1465"/>
                  </a:lnTo>
                  <a:lnTo>
                    <a:pt x="1310" y="1447"/>
                  </a:lnTo>
                  <a:lnTo>
                    <a:pt x="1343" y="1427"/>
                  </a:lnTo>
                  <a:lnTo>
                    <a:pt x="1375" y="1407"/>
                  </a:lnTo>
                  <a:lnTo>
                    <a:pt x="1406" y="1384"/>
                  </a:lnTo>
                  <a:lnTo>
                    <a:pt x="1438" y="1359"/>
                  </a:lnTo>
                  <a:lnTo>
                    <a:pt x="1466" y="1334"/>
                  </a:lnTo>
                  <a:lnTo>
                    <a:pt x="1494" y="1308"/>
                  </a:lnTo>
                  <a:lnTo>
                    <a:pt x="1522" y="1280"/>
                  </a:lnTo>
                  <a:lnTo>
                    <a:pt x="1547" y="1251"/>
                  </a:lnTo>
                  <a:lnTo>
                    <a:pt x="1572" y="1221"/>
                  </a:lnTo>
                  <a:lnTo>
                    <a:pt x="1595" y="1190"/>
                  </a:lnTo>
                  <a:lnTo>
                    <a:pt x="1618" y="1158"/>
                  </a:lnTo>
                  <a:lnTo>
                    <a:pt x="1640" y="1125"/>
                  </a:lnTo>
                  <a:lnTo>
                    <a:pt x="1661" y="1091"/>
                  </a:lnTo>
                  <a:lnTo>
                    <a:pt x="1680" y="1057"/>
                  </a:lnTo>
                  <a:lnTo>
                    <a:pt x="1698" y="1022"/>
                  </a:lnTo>
                  <a:lnTo>
                    <a:pt x="1715" y="986"/>
                  </a:lnTo>
                  <a:lnTo>
                    <a:pt x="1731" y="949"/>
                  </a:lnTo>
                  <a:lnTo>
                    <a:pt x="1746" y="913"/>
                  </a:lnTo>
                  <a:lnTo>
                    <a:pt x="1759" y="875"/>
                  </a:lnTo>
                  <a:lnTo>
                    <a:pt x="1772" y="838"/>
                  </a:lnTo>
                  <a:lnTo>
                    <a:pt x="1783" y="799"/>
                  </a:lnTo>
                  <a:lnTo>
                    <a:pt x="1794" y="761"/>
                  </a:lnTo>
                  <a:lnTo>
                    <a:pt x="1803" y="723"/>
                  </a:lnTo>
                  <a:lnTo>
                    <a:pt x="1811" y="683"/>
                  </a:lnTo>
                  <a:lnTo>
                    <a:pt x="1818" y="644"/>
                  </a:lnTo>
                  <a:lnTo>
                    <a:pt x="1820" y="642"/>
                  </a:lnTo>
                  <a:lnTo>
                    <a:pt x="1822" y="639"/>
                  </a:lnTo>
                  <a:lnTo>
                    <a:pt x="1824" y="636"/>
                  </a:lnTo>
                  <a:lnTo>
                    <a:pt x="1826" y="634"/>
                  </a:lnTo>
                  <a:lnTo>
                    <a:pt x="1805" y="726"/>
                  </a:lnTo>
                  <a:lnTo>
                    <a:pt x="1781" y="816"/>
                  </a:lnTo>
                  <a:lnTo>
                    <a:pt x="1753" y="907"/>
                  </a:lnTo>
                  <a:lnTo>
                    <a:pt x="1723" y="997"/>
                  </a:lnTo>
                  <a:lnTo>
                    <a:pt x="1691" y="1087"/>
                  </a:lnTo>
                  <a:lnTo>
                    <a:pt x="1658" y="1175"/>
                  </a:lnTo>
                  <a:lnTo>
                    <a:pt x="1624" y="1265"/>
                  </a:lnTo>
                  <a:lnTo>
                    <a:pt x="1590" y="1354"/>
                  </a:lnTo>
                  <a:lnTo>
                    <a:pt x="1556" y="1444"/>
                  </a:lnTo>
                  <a:lnTo>
                    <a:pt x="1524" y="1533"/>
                  </a:lnTo>
                  <a:lnTo>
                    <a:pt x="1494" y="1623"/>
                  </a:lnTo>
                  <a:lnTo>
                    <a:pt x="1466" y="1714"/>
                  </a:lnTo>
                  <a:lnTo>
                    <a:pt x="1442" y="1806"/>
                  </a:lnTo>
                  <a:lnTo>
                    <a:pt x="1420" y="1898"/>
                  </a:lnTo>
                  <a:lnTo>
                    <a:pt x="1404" y="1991"/>
                  </a:lnTo>
                  <a:lnTo>
                    <a:pt x="1393" y="2085"/>
                  </a:lnTo>
                  <a:lnTo>
                    <a:pt x="1366" y="2102"/>
                  </a:lnTo>
                  <a:lnTo>
                    <a:pt x="1338" y="2118"/>
                  </a:lnTo>
                  <a:lnTo>
                    <a:pt x="1310" y="2135"/>
                  </a:lnTo>
                  <a:lnTo>
                    <a:pt x="1280" y="2151"/>
                  </a:lnTo>
                  <a:lnTo>
                    <a:pt x="1250" y="2165"/>
                  </a:lnTo>
                  <a:lnTo>
                    <a:pt x="1219" y="2179"/>
                  </a:lnTo>
                  <a:lnTo>
                    <a:pt x="1187" y="2192"/>
                  </a:lnTo>
                  <a:lnTo>
                    <a:pt x="1156" y="2204"/>
                  </a:lnTo>
                  <a:lnTo>
                    <a:pt x="1124" y="2215"/>
                  </a:lnTo>
                  <a:lnTo>
                    <a:pt x="1091" y="2224"/>
                  </a:lnTo>
                  <a:lnTo>
                    <a:pt x="1058" y="2232"/>
                  </a:lnTo>
                  <a:lnTo>
                    <a:pt x="1025" y="2239"/>
                  </a:lnTo>
                  <a:lnTo>
                    <a:pt x="993" y="2245"/>
                  </a:lnTo>
                  <a:lnTo>
                    <a:pt x="959" y="2249"/>
                  </a:lnTo>
                  <a:lnTo>
                    <a:pt x="927" y="2251"/>
                  </a:lnTo>
                  <a:lnTo>
                    <a:pt x="895" y="2251"/>
                  </a:lnTo>
                  <a:lnTo>
                    <a:pt x="860" y="2249"/>
                  </a:lnTo>
                  <a:lnTo>
                    <a:pt x="823" y="2245"/>
                  </a:lnTo>
                  <a:lnTo>
                    <a:pt x="785" y="2238"/>
                  </a:lnTo>
                  <a:lnTo>
                    <a:pt x="745" y="2230"/>
                  </a:lnTo>
                  <a:lnTo>
                    <a:pt x="704" y="2221"/>
                  </a:lnTo>
                  <a:lnTo>
                    <a:pt x="662" y="2211"/>
                  </a:lnTo>
                  <a:lnTo>
                    <a:pt x="622" y="2199"/>
                  </a:lnTo>
                  <a:lnTo>
                    <a:pt x="583" y="2186"/>
                  </a:lnTo>
                  <a:lnTo>
                    <a:pt x="546" y="2174"/>
                  </a:lnTo>
                  <a:lnTo>
                    <a:pt x="511" y="2160"/>
                  </a:lnTo>
                  <a:lnTo>
                    <a:pt x="479" y="2147"/>
                  </a:lnTo>
                  <a:lnTo>
                    <a:pt x="451" y="2135"/>
                  </a:lnTo>
                  <a:lnTo>
                    <a:pt x="428" y="2123"/>
                  </a:lnTo>
                  <a:lnTo>
                    <a:pt x="410" y="2112"/>
                  </a:lnTo>
                  <a:lnTo>
                    <a:pt x="398" y="2101"/>
                  </a:lnTo>
                  <a:lnTo>
                    <a:pt x="392" y="2093"/>
                  </a:lnTo>
                  <a:lnTo>
                    <a:pt x="392" y="2083"/>
                  </a:lnTo>
                  <a:lnTo>
                    <a:pt x="387" y="2052"/>
                  </a:lnTo>
                  <a:lnTo>
                    <a:pt x="377" y="2002"/>
                  </a:lnTo>
                  <a:lnTo>
                    <a:pt x="364" y="1938"/>
                  </a:lnTo>
                  <a:lnTo>
                    <a:pt x="348" y="1860"/>
                  </a:lnTo>
                  <a:lnTo>
                    <a:pt x="329" y="1772"/>
                  </a:lnTo>
                  <a:lnTo>
                    <a:pt x="308" y="1676"/>
                  </a:lnTo>
                  <a:lnTo>
                    <a:pt x="286" y="1574"/>
                  </a:lnTo>
                  <a:lnTo>
                    <a:pt x="262" y="1468"/>
                  </a:lnTo>
                  <a:lnTo>
                    <a:pt x="239" y="1362"/>
                  </a:lnTo>
                  <a:lnTo>
                    <a:pt x="215" y="1256"/>
                  </a:lnTo>
                  <a:lnTo>
                    <a:pt x="192" y="1154"/>
                  </a:lnTo>
                  <a:lnTo>
                    <a:pt x="170" y="1059"/>
                  </a:lnTo>
                  <a:lnTo>
                    <a:pt x="149" y="972"/>
                  </a:lnTo>
                  <a:lnTo>
                    <a:pt x="131" y="898"/>
                  </a:lnTo>
                  <a:lnTo>
                    <a:pt x="115" y="835"/>
                  </a:lnTo>
                  <a:lnTo>
                    <a:pt x="131" y="857"/>
                  </a:lnTo>
                  <a:lnTo>
                    <a:pt x="147" y="880"/>
                  </a:lnTo>
                  <a:lnTo>
                    <a:pt x="164" y="905"/>
                  </a:lnTo>
                  <a:lnTo>
                    <a:pt x="182" y="928"/>
                  </a:lnTo>
                  <a:lnTo>
                    <a:pt x="200" y="952"/>
                  </a:lnTo>
                  <a:lnTo>
                    <a:pt x="218" y="976"/>
                  </a:lnTo>
                  <a:lnTo>
                    <a:pt x="237" y="1000"/>
                  </a:lnTo>
                  <a:lnTo>
                    <a:pt x="255" y="1024"/>
                  </a:lnTo>
                  <a:lnTo>
                    <a:pt x="275" y="1049"/>
                  </a:lnTo>
                  <a:lnTo>
                    <a:pt x="293" y="1073"/>
                  </a:lnTo>
                  <a:lnTo>
                    <a:pt x="313" y="1097"/>
                  </a:lnTo>
                  <a:lnTo>
                    <a:pt x="333" y="1121"/>
                  </a:lnTo>
                  <a:lnTo>
                    <a:pt x="351" y="1144"/>
                  </a:lnTo>
                  <a:lnTo>
                    <a:pt x="371" y="1166"/>
                  </a:lnTo>
                  <a:lnTo>
                    <a:pt x="389" y="1188"/>
                  </a:lnTo>
                  <a:lnTo>
                    <a:pt x="407" y="1210"/>
                  </a:lnTo>
                  <a:lnTo>
                    <a:pt x="556" y="1210"/>
                  </a:lnTo>
                  <a:lnTo>
                    <a:pt x="536" y="1189"/>
                  </a:lnTo>
                  <a:lnTo>
                    <a:pt x="517" y="1167"/>
                  </a:lnTo>
                  <a:lnTo>
                    <a:pt x="497" y="1145"/>
                  </a:lnTo>
                  <a:lnTo>
                    <a:pt x="477" y="1122"/>
                  </a:lnTo>
                  <a:lnTo>
                    <a:pt x="457" y="1098"/>
                  </a:lnTo>
                  <a:lnTo>
                    <a:pt x="436" y="1075"/>
                  </a:lnTo>
                  <a:lnTo>
                    <a:pt x="417" y="1051"/>
                  </a:lnTo>
                  <a:lnTo>
                    <a:pt x="396" y="1027"/>
                  </a:lnTo>
                  <a:lnTo>
                    <a:pt x="376" y="1002"/>
                  </a:lnTo>
                  <a:lnTo>
                    <a:pt x="357" y="978"/>
                  </a:lnTo>
                  <a:lnTo>
                    <a:pt x="338" y="954"/>
                  </a:lnTo>
                  <a:lnTo>
                    <a:pt x="319" y="931"/>
                  </a:lnTo>
                  <a:lnTo>
                    <a:pt x="301" y="908"/>
                  </a:lnTo>
                  <a:lnTo>
                    <a:pt x="284" y="885"/>
                  </a:lnTo>
                  <a:lnTo>
                    <a:pt x="268" y="863"/>
                  </a:lnTo>
                  <a:lnTo>
                    <a:pt x="252" y="842"/>
                  </a:lnTo>
                  <a:lnTo>
                    <a:pt x="275" y="850"/>
                  </a:lnTo>
                  <a:lnTo>
                    <a:pt x="299" y="857"/>
                  </a:lnTo>
                  <a:lnTo>
                    <a:pt x="323" y="864"/>
                  </a:lnTo>
                  <a:lnTo>
                    <a:pt x="349" y="871"/>
                  </a:lnTo>
                  <a:lnTo>
                    <a:pt x="375" y="877"/>
                  </a:lnTo>
                  <a:lnTo>
                    <a:pt x="401" y="883"/>
                  </a:lnTo>
                  <a:lnTo>
                    <a:pt x="428" y="887"/>
                  </a:lnTo>
                  <a:lnTo>
                    <a:pt x="455" y="892"/>
                  </a:lnTo>
                  <a:lnTo>
                    <a:pt x="482" y="896"/>
                  </a:lnTo>
                  <a:lnTo>
                    <a:pt x="509" y="900"/>
                  </a:lnTo>
                  <a:lnTo>
                    <a:pt x="536" y="905"/>
                  </a:lnTo>
                  <a:lnTo>
                    <a:pt x="564" y="907"/>
                  </a:lnTo>
                  <a:lnTo>
                    <a:pt x="591" y="910"/>
                  </a:lnTo>
                  <a:lnTo>
                    <a:pt x="618" y="913"/>
                  </a:lnTo>
                  <a:lnTo>
                    <a:pt x="645" y="915"/>
                  </a:lnTo>
                  <a:lnTo>
                    <a:pt x="671" y="916"/>
                  </a:lnTo>
                  <a:lnTo>
                    <a:pt x="671" y="810"/>
                  </a:lnTo>
                  <a:lnTo>
                    <a:pt x="644" y="810"/>
                  </a:lnTo>
                  <a:lnTo>
                    <a:pt x="615" y="809"/>
                  </a:lnTo>
                  <a:lnTo>
                    <a:pt x="586" y="808"/>
                  </a:lnTo>
                  <a:lnTo>
                    <a:pt x="555" y="805"/>
                  </a:lnTo>
                  <a:lnTo>
                    <a:pt x="525" y="803"/>
                  </a:lnTo>
                  <a:lnTo>
                    <a:pt x="494" y="800"/>
                  </a:lnTo>
                  <a:lnTo>
                    <a:pt x="462" y="796"/>
                  </a:lnTo>
                  <a:lnTo>
                    <a:pt x="430" y="792"/>
                  </a:lnTo>
                  <a:lnTo>
                    <a:pt x="399" y="786"/>
                  </a:lnTo>
                  <a:lnTo>
                    <a:pt x="368" y="780"/>
                  </a:lnTo>
                  <a:lnTo>
                    <a:pt x="338" y="773"/>
                  </a:lnTo>
                  <a:lnTo>
                    <a:pt x="308" y="766"/>
                  </a:lnTo>
                  <a:lnTo>
                    <a:pt x="280" y="758"/>
                  </a:lnTo>
                  <a:lnTo>
                    <a:pt x="252" y="749"/>
                  </a:lnTo>
                  <a:lnTo>
                    <a:pt x="224" y="739"/>
                  </a:lnTo>
                  <a:lnTo>
                    <a:pt x="199" y="727"/>
                  </a:lnTo>
                  <a:lnTo>
                    <a:pt x="184" y="705"/>
                  </a:lnTo>
                  <a:lnTo>
                    <a:pt x="172" y="683"/>
                  </a:lnTo>
                  <a:lnTo>
                    <a:pt x="161" y="660"/>
                  </a:lnTo>
                  <a:lnTo>
                    <a:pt x="152" y="639"/>
                  </a:lnTo>
                  <a:lnTo>
                    <a:pt x="141" y="617"/>
                  </a:lnTo>
                  <a:lnTo>
                    <a:pt x="130" y="594"/>
                  </a:lnTo>
                  <a:lnTo>
                    <a:pt x="118" y="572"/>
                  </a:lnTo>
                  <a:lnTo>
                    <a:pt x="103" y="550"/>
                  </a:lnTo>
                  <a:lnTo>
                    <a:pt x="104" y="521"/>
                  </a:lnTo>
                  <a:lnTo>
                    <a:pt x="110" y="491"/>
                  </a:lnTo>
                  <a:lnTo>
                    <a:pt x="117" y="461"/>
                  </a:lnTo>
                  <a:lnTo>
                    <a:pt x="127" y="432"/>
                  </a:lnTo>
                  <a:lnTo>
                    <a:pt x="139" y="404"/>
                  </a:lnTo>
                  <a:lnTo>
                    <a:pt x="154" y="376"/>
                  </a:lnTo>
                  <a:lnTo>
                    <a:pt x="170" y="349"/>
                  </a:lnTo>
                  <a:lnTo>
                    <a:pt x="187" y="325"/>
                  </a:lnTo>
                  <a:lnTo>
                    <a:pt x="203" y="307"/>
                  </a:lnTo>
                  <a:lnTo>
                    <a:pt x="224" y="290"/>
                  </a:lnTo>
                  <a:lnTo>
                    <a:pt x="248" y="271"/>
                  </a:lnTo>
                  <a:lnTo>
                    <a:pt x="275" y="253"/>
                  </a:lnTo>
                  <a:lnTo>
                    <a:pt x="305" y="234"/>
                  </a:lnTo>
                  <a:lnTo>
                    <a:pt x="337" y="217"/>
                  </a:lnTo>
                  <a:lnTo>
                    <a:pt x="372" y="201"/>
                  </a:lnTo>
                  <a:lnTo>
                    <a:pt x="406" y="184"/>
                  </a:lnTo>
                  <a:lnTo>
                    <a:pt x="442" y="169"/>
                  </a:lnTo>
                  <a:lnTo>
                    <a:pt x="479" y="155"/>
                  </a:lnTo>
                  <a:lnTo>
                    <a:pt x="515" y="142"/>
                  </a:lnTo>
                  <a:lnTo>
                    <a:pt x="549" y="131"/>
                  </a:lnTo>
                  <a:lnTo>
                    <a:pt x="583" y="120"/>
                  </a:lnTo>
                  <a:lnTo>
                    <a:pt x="615" y="112"/>
                  </a:lnTo>
                  <a:lnTo>
                    <a:pt x="644" y="106"/>
                  </a:lnTo>
                  <a:lnTo>
                    <a:pt x="670" y="102"/>
                  </a:lnTo>
                  <a:lnTo>
                    <a:pt x="679" y="102"/>
                  </a:lnTo>
                  <a:lnTo>
                    <a:pt x="692" y="102"/>
                  </a:lnTo>
                  <a:lnTo>
                    <a:pt x="705" y="102"/>
                  </a:lnTo>
                  <a:lnTo>
                    <a:pt x="719" y="102"/>
                  </a:lnTo>
                  <a:lnTo>
                    <a:pt x="734" y="103"/>
                  </a:lnTo>
                  <a:lnTo>
                    <a:pt x="746" y="103"/>
                  </a:lnTo>
                  <a:lnTo>
                    <a:pt x="758" y="103"/>
                  </a:lnTo>
                  <a:lnTo>
                    <a:pt x="767" y="103"/>
                  </a:lnTo>
                  <a:lnTo>
                    <a:pt x="767" y="6"/>
                  </a:lnTo>
                  <a:lnTo>
                    <a:pt x="760" y="7"/>
                  </a:lnTo>
                  <a:lnTo>
                    <a:pt x="751" y="7"/>
                  </a:lnTo>
                  <a:lnTo>
                    <a:pt x="739" y="9"/>
                  </a:lnTo>
                  <a:lnTo>
                    <a:pt x="728" y="10"/>
                  </a:lnTo>
                  <a:lnTo>
                    <a:pt x="716" y="11"/>
                  </a:lnTo>
                  <a:lnTo>
                    <a:pt x="705" y="12"/>
                  </a:lnTo>
                  <a:lnTo>
                    <a:pt x="694" y="13"/>
                  </a:lnTo>
                  <a:lnTo>
                    <a:pt x="687" y="14"/>
                  </a:lnTo>
                  <a:lnTo>
                    <a:pt x="667" y="18"/>
                  </a:lnTo>
                  <a:lnTo>
                    <a:pt x="645" y="21"/>
                  </a:lnTo>
                  <a:lnTo>
                    <a:pt x="624" y="25"/>
                  </a:lnTo>
                  <a:lnTo>
                    <a:pt x="603" y="28"/>
                  </a:lnTo>
                  <a:lnTo>
                    <a:pt x="581" y="33"/>
                  </a:lnTo>
                  <a:lnTo>
                    <a:pt x="561" y="37"/>
                  </a:lnTo>
                  <a:lnTo>
                    <a:pt x="540" y="42"/>
                  </a:lnTo>
                  <a:lnTo>
                    <a:pt x="519" y="47"/>
                  </a:lnTo>
                  <a:lnTo>
                    <a:pt x="498" y="52"/>
                  </a:lnTo>
                  <a:lnTo>
                    <a:pt x="478" y="58"/>
                  </a:lnTo>
                  <a:lnTo>
                    <a:pt x="457" y="65"/>
                  </a:lnTo>
                  <a:lnTo>
                    <a:pt x="436" y="72"/>
                  </a:lnTo>
                  <a:lnTo>
                    <a:pt x="415" y="79"/>
                  </a:lnTo>
                  <a:lnTo>
                    <a:pt x="396" y="86"/>
                  </a:lnTo>
                  <a:lnTo>
                    <a:pt x="376" y="94"/>
                  </a:lnTo>
                  <a:lnTo>
                    <a:pt x="357" y="102"/>
                  </a:lnTo>
                  <a:lnTo>
                    <a:pt x="327" y="117"/>
                  </a:lnTo>
                  <a:lnTo>
                    <a:pt x="297" y="135"/>
                  </a:lnTo>
                  <a:lnTo>
                    <a:pt x="267" y="156"/>
                  </a:lnTo>
                  <a:lnTo>
                    <a:pt x="237" y="179"/>
                  </a:lnTo>
                  <a:lnTo>
                    <a:pt x="208" y="203"/>
                  </a:lnTo>
                  <a:lnTo>
                    <a:pt x="179" y="230"/>
                  </a:lnTo>
                  <a:lnTo>
                    <a:pt x="153" y="257"/>
                  </a:lnTo>
                  <a:lnTo>
                    <a:pt x="126" y="285"/>
                  </a:lnTo>
                  <a:lnTo>
                    <a:pt x="102" y="313"/>
                  </a:lnTo>
                  <a:lnTo>
                    <a:pt x="79" y="341"/>
                  </a:lnTo>
                  <a:lnTo>
                    <a:pt x="59" y="368"/>
                  </a:lnTo>
                  <a:lnTo>
                    <a:pt x="41" y="394"/>
                  </a:lnTo>
                  <a:lnTo>
                    <a:pt x="26" y="419"/>
                  </a:lnTo>
                  <a:lnTo>
                    <a:pt x="15" y="440"/>
                  </a:lnTo>
                  <a:lnTo>
                    <a:pt x="5" y="461"/>
                  </a:lnTo>
                  <a:lnTo>
                    <a:pt x="0" y="478"/>
                  </a:lnTo>
                  <a:lnTo>
                    <a:pt x="0" y="486"/>
                  </a:lnTo>
                  <a:lnTo>
                    <a:pt x="2" y="512"/>
                  </a:lnTo>
                  <a:lnTo>
                    <a:pt x="6" y="548"/>
                  </a:lnTo>
                  <a:lnTo>
                    <a:pt x="13" y="590"/>
                  </a:lnTo>
                  <a:lnTo>
                    <a:pt x="19" y="633"/>
                  </a:lnTo>
                  <a:lnTo>
                    <a:pt x="25" y="671"/>
                  </a:lnTo>
                  <a:lnTo>
                    <a:pt x="29" y="697"/>
                  </a:lnTo>
                  <a:lnTo>
                    <a:pt x="31" y="708"/>
                  </a:lnTo>
                  <a:lnTo>
                    <a:pt x="40" y="764"/>
                  </a:lnTo>
                  <a:lnTo>
                    <a:pt x="49" y="820"/>
                  </a:lnTo>
                  <a:lnTo>
                    <a:pt x="59" y="876"/>
                  </a:lnTo>
                  <a:lnTo>
                    <a:pt x="71" y="931"/>
                  </a:lnTo>
                  <a:lnTo>
                    <a:pt x="82" y="987"/>
                  </a:lnTo>
                  <a:lnTo>
                    <a:pt x="94" y="1043"/>
                  </a:lnTo>
                  <a:lnTo>
                    <a:pt x="106" y="1099"/>
                  </a:lnTo>
                  <a:lnTo>
                    <a:pt x="118" y="1154"/>
                  </a:lnTo>
                  <a:lnTo>
                    <a:pt x="131" y="1211"/>
                  </a:lnTo>
                  <a:lnTo>
                    <a:pt x="144" y="1267"/>
                  </a:lnTo>
                  <a:lnTo>
                    <a:pt x="156" y="1324"/>
                  </a:lnTo>
                  <a:lnTo>
                    <a:pt x="169" y="1380"/>
                  </a:lnTo>
                  <a:lnTo>
                    <a:pt x="180" y="1437"/>
                  </a:lnTo>
                  <a:lnTo>
                    <a:pt x="193" y="1494"/>
                  </a:lnTo>
                  <a:lnTo>
                    <a:pt x="205" y="1552"/>
                  </a:lnTo>
                  <a:lnTo>
                    <a:pt x="215" y="1611"/>
                  </a:lnTo>
                  <a:lnTo>
                    <a:pt x="228" y="1675"/>
                  </a:lnTo>
                  <a:lnTo>
                    <a:pt x="244" y="1757"/>
                  </a:lnTo>
                  <a:lnTo>
                    <a:pt x="262" y="1849"/>
                  </a:lnTo>
                  <a:lnTo>
                    <a:pt x="283" y="1942"/>
                  </a:lnTo>
                  <a:lnTo>
                    <a:pt x="304" y="2031"/>
                  </a:lnTo>
                  <a:lnTo>
                    <a:pt x="323" y="2106"/>
                  </a:lnTo>
                  <a:lnTo>
                    <a:pt x="339" y="2160"/>
                  </a:lnTo>
                  <a:lnTo>
                    <a:pt x="351" y="2185"/>
                  </a:lnTo>
                  <a:lnTo>
                    <a:pt x="394" y="2215"/>
                  </a:lnTo>
                  <a:lnTo>
                    <a:pt x="436" y="2242"/>
                  </a:lnTo>
                  <a:lnTo>
                    <a:pt x="479" y="2265"/>
                  </a:lnTo>
                  <a:lnTo>
                    <a:pt x="523" y="2284"/>
                  </a:lnTo>
                  <a:lnTo>
                    <a:pt x="565" y="2302"/>
                  </a:lnTo>
                  <a:lnTo>
                    <a:pt x="609" y="2315"/>
                  </a:lnTo>
                  <a:lnTo>
                    <a:pt x="653" y="2326"/>
                  </a:lnTo>
                  <a:lnTo>
                    <a:pt x="695" y="2335"/>
                  </a:lnTo>
                  <a:lnTo>
                    <a:pt x="738" y="2341"/>
                  </a:lnTo>
                  <a:lnTo>
                    <a:pt x="781" y="2345"/>
                  </a:lnTo>
                  <a:lnTo>
                    <a:pt x="822" y="2348"/>
                  </a:lnTo>
                  <a:lnTo>
                    <a:pt x="863" y="2348"/>
                  </a:lnTo>
                  <a:lnTo>
                    <a:pt x="903" y="2346"/>
                  </a:lnTo>
                  <a:lnTo>
                    <a:pt x="941" y="2343"/>
                  </a:lnTo>
                  <a:lnTo>
                    <a:pt x="979" y="2338"/>
                  </a:lnTo>
                  <a:lnTo>
                    <a:pt x="1016" y="2334"/>
                  </a:lnTo>
                  <a:lnTo>
                    <a:pt x="1052" y="2327"/>
                  </a:lnTo>
                  <a:lnTo>
                    <a:pt x="1085" y="2320"/>
                  </a:lnTo>
                  <a:lnTo>
                    <a:pt x="1118" y="2312"/>
                  </a:lnTo>
                  <a:lnTo>
                    <a:pt x="1148" y="2304"/>
                  </a:lnTo>
                  <a:lnTo>
                    <a:pt x="1177" y="2295"/>
                  </a:lnTo>
                  <a:lnTo>
                    <a:pt x="1205" y="2287"/>
                  </a:lnTo>
                  <a:lnTo>
                    <a:pt x="1230" y="2277"/>
                  </a:lnTo>
                  <a:lnTo>
                    <a:pt x="1252" y="2269"/>
                  </a:lnTo>
                  <a:lnTo>
                    <a:pt x="1273" y="2261"/>
                  </a:lnTo>
                  <a:lnTo>
                    <a:pt x="1291" y="2253"/>
                  </a:lnTo>
                  <a:lnTo>
                    <a:pt x="1307" y="2246"/>
                  </a:lnTo>
                  <a:lnTo>
                    <a:pt x="1320" y="2241"/>
                  </a:lnTo>
                  <a:lnTo>
                    <a:pt x="1330" y="2236"/>
                  </a:lnTo>
                  <a:lnTo>
                    <a:pt x="1338" y="2232"/>
                  </a:lnTo>
                  <a:lnTo>
                    <a:pt x="1343" y="2230"/>
                  </a:lnTo>
                  <a:lnTo>
                    <a:pt x="1344" y="2230"/>
                  </a:lnTo>
                  <a:lnTo>
                    <a:pt x="1348" y="2237"/>
                  </a:lnTo>
                  <a:lnTo>
                    <a:pt x="1361" y="2235"/>
                  </a:lnTo>
                  <a:lnTo>
                    <a:pt x="1381" y="2226"/>
                  </a:lnTo>
                  <a:lnTo>
                    <a:pt x="1403" y="2212"/>
                  </a:lnTo>
                  <a:lnTo>
                    <a:pt x="1426" y="2196"/>
                  </a:lnTo>
                  <a:lnTo>
                    <a:pt x="1447" y="2179"/>
                  </a:lnTo>
                  <a:lnTo>
                    <a:pt x="1462" y="2163"/>
                  </a:lnTo>
                  <a:lnTo>
                    <a:pt x="1469" y="2150"/>
                  </a:lnTo>
                  <a:lnTo>
                    <a:pt x="1484" y="2077"/>
                  </a:lnTo>
                  <a:lnTo>
                    <a:pt x="1500" y="2004"/>
                  </a:lnTo>
                  <a:lnTo>
                    <a:pt x="1517" y="1933"/>
                  </a:lnTo>
                  <a:lnTo>
                    <a:pt x="1534" y="1862"/>
                  </a:lnTo>
                  <a:lnTo>
                    <a:pt x="1553" y="1790"/>
                  </a:lnTo>
                  <a:lnTo>
                    <a:pt x="1572" y="1719"/>
                  </a:lnTo>
                  <a:lnTo>
                    <a:pt x="1592" y="1647"/>
                  </a:lnTo>
                  <a:lnTo>
                    <a:pt x="1612" y="1577"/>
                  </a:lnTo>
                  <a:lnTo>
                    <a:pt x="1632" y="1506"/>
                  </a:lnTo>
                  <a:lnTo>
                    <a:pt x="1654" y="1435"/>
                  </a:lnTo>
                  <a:lnTo>
                    <a:pt x="1676" y="1364"/>
                  </a:lnTo>
                  <a:lnTo>
                    <a:pt x="1699" y="1294"/>
                  </a:lnTo>
                  <a:lnTo>
                    <a:pt x="1722" y="1224"/>
                  </a:lnTo>
                  <a:lnTo>
                    <a:pt x="1746" y="1153"/>
                  </a:lnTo>
                  <a:lnTo>
                    <a:pt x="1771" y="1082"/>
                  </a:lnTo>
                  <a:lnTo>
                    <a:pt x="1795" y="1012"/>
                  </a:lnTo>
                  <a:lnTo>
                    <a:pt x="1819" y="929"/>
                  </a:lnTo>
                  <a:lnTo>
                    <a:pt x="1840" y="833"/>
                  </a:lnTo>
                  <a:lnTo>
                    <a:pt x="1857" y="731"/>
                  </a:lnTo>
                  <a:lnTo>
                    <a:pt x="1871" y="629"/>
                  </a:lnTo>
                  <a:lnTo>
                    <a:pt x="1881" y="537"/>
                  </a:lnTo>
                  <a:lnTo>
                    <a:pt x="1888" y="461"/>
                  </a:lnTo>
                  <a:lnTo>
                    <a:pt x="1892" y="409"/>
                  </a:lnTo>
                  <a:lnTo>
                    <a:pt x="1892" y="390"/>
                  </a:lnTo>
                  <a:close/>
                </a:path>
              </a:pathLst>
            </a:custGeom>
            <a:solidFill>
              <a:srgbClr val="000000"/>
            </a:solidFill>
            <a:ln w="9525">
              <a:noFill/>
              <a:round/>
              <a:headEnd/>
              <a:tailEnd/>
            </a:ln>
          </p:spPr>
          <p:txBody>
            <a:bodyPr/>
            <a:lstStyle/>
            <a:p>
              <a:endParaRPr lang="en-US"/>
            </a:p>
          </p:txBody>
        </p:sp>
      </p:grpSp>
      <p:grpSp>
        <p:nvGrpSpPr>
          <p:cNvPr id="4" name="Group 30"/>
          <p:cNvGrpSpPr>
            <a:grpSpLocks noChangeAspect="1"/>
          </p:cNvGrpSpPr>
          <p:nvPr/>
        </p:nvGrpSpPr>
        <p:grpSpPr bwMode="auto">
          <a:xfrm>
            <a:off x="7302500" y="2406650"/>
            <a:ext cx="1585913" cy="2006600"/>
            <a:chOff x="4600" y="1516"/>
            <a:chExt cx="999" cy="1264"/>
          </a:xfrm>
        </p:grpSpPr>
        <p:sp>
          <p:nvSpPr>
            <p:cNvPr id="965661" name="AutoShape 29"/>
            <p:cNvSpPr>
              <a:spLocks noChangeAspect="1" noChangeArrowheads="1" noTextEdit="1"/>
            </p:cNvSpPr>
            <p:nvPr/>
          </p:nvSpPr>
          <p:spPr bwMode="auto">
            <a:xfrm>
              <a:off x="4600" y="1516"/>
              <a:ext cx="999" cy="1264"/>
            </a:xfrm>
            <a:prstGeom prst="rect">
              <a:avLst/>
            </a:prstGeom>
            <a:noFill/>
            <a:ln w="9525">
              <a:noFill/>
              <a:miter lim="800000"/>
              <a:headEnd/>
              <a:tailEnd/>
            </a:ln>
          </p:spPr>
          <p:txBody>
            <a:bodyPr/>
            <a:lstStyle/>
            <a:p>
              <a:endParaRPr lang="en-US"/>
            </a:p>
          </p:txBody>
        </p:sp>
        <p:sp>
          <p:nvSpPr>
            <p:cNvPr id="965663" name="Rectangle 31"/>
            <p:cNvSpPr>
              <a:spLocks noChangeArrowheads="1"/>
            </p:cNvSpPr>
            <p:nvPr/>
          </p:nvSpPr>
          <p:spPr bwMode="auto">
            <a:xfrm>
              <a:off x="4600" y="1602"/>
              <a:ext cx="999" cy="999"/>
            </a:xfrm>
            <a:prstGeom prst="rect">
              <a:avLst/>
            </a:prstGeom>
            <a:solidFill>
              <a:srgbClr val="00FF00"/>
            </a:solidFill>
            <a:ln w="9525">
              <a:noFill/>
              <a:miter lim="800000"/>
              <a:headEnd/>
              <a:tailEnd/>
            </a:ln>
          </p:spPr>
          <p:txBody>
            <a:bodyPr/>
            <a:lstStyle/>
            <a:p>
              <a:endParaRPr lang="en-US"/>
            </a:p>
          </p:txBody>
        </p:sp>
        <p:sp>
          <p:nvSpPr>
            <p:cNvPr id="965664" name="Freeform 32"/>
            <p:cNvSpPr>
              <a:spLocks/>
            </p:cNvSpPr>
            <p:nvPr/>
          </p:nvSpPr>
          <p:spPr bwMode="auto">
            <a:xfrm>
              <a:off x="4776" y="1874"/>
              <a:ext cx="737" cy="783"/>
            </a:xfrm>
            <a:custGeom>
              <a:avLst/>
              <a:gdLst/>
              <a:ahLst/>
              <a:cxnLst>
                <a:cxn ang="0">
                  <a:pos x="1358" y="46"/>
                </a:cxn>
                <a:cxn ang="0">
                  <a:pos x="1246" y="82"/>
                </a:cxn>
                <a:cxn ang="0">
                  <a:pos x="1118" y="109"/>
                </a:cxn>
                <a:cxn ang="0">
                  <a:pos x="976" y="125"/>
                </a:cxn>
                <a:cxn ang="0">
                  <a:pos x="827" y="134"/>
                </a:cxn>
                <a:cxn ang="0">
                  <a:pos x="673" y="136"/>
                </a:cxn>
                <a:cxn ang="0">
                  <a:pos x="520" y="135"/>
                </a:cxn>
                <a:cxn ang="0">
                  <a:pos x="373" y="132"/>
                </a:cxn>
                <a:cxn ang="0">
                  <a:pos x="233" y="127"/>
                </a:cxn>
                <a:cxn ang="0">
                  <a:pos x="109" y="122"/>
                </a:cxn>
                <a:cxn ang="0">
                  <a:pos x="2" y="121"/>
                </a:cxn>
                <a:cxn ang="0">
                  <a:pos x="12" y="126"/>
                </a:cxn>
                <a:cxn ang="0">
                  <a:pos x="59" y="141"/>
                </a:cxn>
                <a:cxn ang="0">
                  <a:pos x="136" y="165"/>
                </a:cxn>
                <a:cxn ang="0">
                  <a:pos x="235" y="194"/>
                </a:cxn>
                <a:cxn ang="0">
                  <a:pos x="350" y="226"/>
                </a:cxn>
                <a:cxn ang="0">
                  <a:pos x="472" y="258"/>
                </a:cxn>
                <a:cxn ang="0">
                  <a:pos x="596" y="287"/>
                </a:cxn>
                <a:cxn ang="0">
                  <a:pos x="714" y="310"/>
                </a:cxn>
                <a:cxn ang="0">
                  <a:pos x="819" y="325"/>
                </a:cxn>
                <a:cxn ang="0">
                  <a:pos x="904" y="329"/>
                </a:cxn>
                <a:cxn ang="0">
                  <a:pos x="974" y="315"/>
                </a:cxn>
                <a:cxn ang="0">
                  <a:pos x="1061" y="288"/>
                </a:cxn>
                <a:cxn ang="0">
                  <a:pos x="1145" y="256"/>
                </a:cxn>
                <a:cxn ang="0">
                  <a:pos x="1224" y="217"/>
                </a:cxn>
                <a:cxn ang="0">
                  <a:pos x="1299" y="171"/>
                </a:cxn>
                <a:cxn ang="0">
                  <a:pos x="1367" y="114"/>
                </a:cxn>
                <a:cxn ang="0">
                  <a:pos x="1336" y="178"/>
                </a:cxn>
                <a:cxn ang="0">
                  <a:pos x="1305" y="241"/>
                </a:cxn>
                <a:cxn ang="0">
                  <a:pos x="1271" y="316"/>
                </a:cxn>
                <a:cxn ang="0">
                  <a:pos x="1229" y="408"/>
                </a:cxn>
                <a:cxn ang="0">
                  <a:pos x="1187" y="500"/>
                </a:cxn>
                <a:cxn ang="0">
                  <a:pos x="1146" y="591"/>
                </a:cxn>
                <a:cxn ang="0">
                  <a:pos x="1104" y="683"/>
                </a:cxn>
                <a:cxn ang="0">
                  <a:pos x="1065" y="777"/>
                </a:cxn>
                <a:cxn ang="0">
                  <a:pos x="1010" y="977"/>
                </a:cxn>
                <a:cxn ang="0">
                  <a:pos x="957" y="1179"/>
                </a:cxn>
                <a:cxn ang="0">
                  <a:pos x="926" y="1319"/>
                </a:cxn>
                <a:cxn ang="0">
                  <a:pos x="824" y="1346"/>
                </a:cxn>
                <a:cxn ang="0">
                  <a:pos x="655" y="1390"/>
                </a:cxn>
                <a:cxn ang="0">
                  <a:pos x="471" y="1442"/>
                </a:cxn>
                <a:cxn ang="0">
                  <a:pos x="321" y="1490"/>
                </a:cxn>
                <a:cxn ang="0">
                  <a:pos x="260" y="1521"/>
                </a:cxn>
                <a:cxn ang="0">
                  <a:pos x="290" y="1547"/>
                </a:cxn>
                <a:cxn ang="0">
                  <a:pos x="351" y="1554"/>
                </a:cxn>
                <a:cxn ang="0">
                  <a:pos x="416" y="1562"/>
                </a:cxn>
                <a:cxn ang="0">
                  <a:pos x="558" y="1563"/>
                </a:cxn>
                <a:cxn ang="0">
                  <a:pos x="740" y="1543"/>
                </a:cxn>
                <a:cxn ang="0">
                  <a:pos x="923" y="1509"/>
                </a:cxn>
                <a:cxn ang="0">
                  <a:pos x="1065" y="1468"/>
                </a:cxn>
                <a:cxn ang="0">
                  <a:pos x="1124" y="1427"/>
                </a:cxn>
                <a:cxn ang="0">
                  <a:pos x="1168" y="1265"/>
                </a:cxn>
                <a:cxn ang="0">
                  <a:pos x="1214" y="1104"/>
                </a:cxn>
                <a:cxn ang="0">
                  <a:pos x="1247" y="969"/>
                </a:cxn>
                <a:cxn ang="0">
                  <a:pos x="1283" y="838"/>
                </a:cxn>
                <a:cxn ang="0">
                  <a:pos x="1337" y="637"/>
                </a:cxn>
                <a:cxn ang="0">
                  <a:pos x="1396" y="406"/>
                </a:cxn>
                <a:cxn ang="0">
                  <a:pos x="1447" y="182"/>
                </a:cxn>
                <a:cxn ang="0">
                  <a:pos x="1474" y="3"/>
                </a:cxn>
                <a:cxn ang="0">
                  <a:pos x="1459" y="2"/>
                </a:cxn>
                <a:cxn ang="0">
                  <a:pos x="1429" y="11"/>
                </a:cxn>
              </a:cxnLst>
              <a:rect l="0" t="0" r="r" b="b"/>
              <a:pathLst>
                <a:path w="1474" h="1566">
                  <a:moveTo>
                    <a:pt x="1420" y="15"/>
                  </a:moveTo>
                  <a:lnTo>
                    <a:pt x="1390" y="31"/>
                  </a:lnTo>
                  <a:lnTo>
                    <a:pt x="1358" y="46"/>
                  </a:lnTo>
                  <a:lnTo>
                    <a:pt x="1322" y="60"/>
                  </a:lnTo>
                  <a:lnTo>
                    <a:pt x="1285" y="72"/>
                  </a:lnTo>
                  <a:lnTo>
                    <a:pt x="1246" y="82"/>
                  </a:lnTo>
                  <a:lnTo>
                    <a:pt x="1205" y="92"/>
                  </a:lnTo>
                  <a:lnTo>
                    <a:pt x="1162" y="101"/>
                  </a:lnTo>
                  <a:lnTo>
                    <a:pt x="1118" y="109"/>
                  </a:lnTo>
                  <a:lnTo>
                    <a:pt x="1072" y="114"/>
                  </a:lnTo>
                  <a:lnTo>
                    <a:pt x="1025" y="120"/>
                  </a:lnTo>
                  <a:lnTo>
                    <a:pt x="976" y="125"/>
                  </a:lnTo>
                  <a:lnTo>
                    <a:pt x="927" y="128"/>
                  </a:lnTo>
                  <a:lnTo>
                    <a:pt x="877" y="132"/>
                  </a:lnTo>
                  <a:lnTo>
                    <a:pt x="827" y="134"/>
                  </a:lnTo>
                  <a:lnTo>
                    <a:pt x="776" y="135"/>
                  </a:lnTo>
                  <a:lnTo>
                    <a:pt x="725" y="136"/>
                  </a:lnTo>
                  <a:lnTo>
                    <a:pt x="673" y="136"/>
                  </a:lnTo>
                  <a:lnTo>
                    <a:pt x="621" y="136"/>
                  </a:lnTo>
                  <a:lnTo>
                    <a:pt x="571" y="136"/>
                  </a:lnTo>
                  <a:lnTo>
                    <a:pt x="520" y="135"/>
                  </a:lnTo>
                  <a:lnTo>
                    <a:pt x="471" y="134"/>
                  </a:lnTo>
                  <a:lnTo>
                    <a:pt x="421" y="133"/>
                  </a:lnTo>
                  <a:lnTo>
                    <a:pt x="373" y="132"/>
                  </a:lnTo>
                  <a:lnTo>
                    <a:pt x="324" y="131"/>
                  </a:lnTo>
                  <a:lnTo>
                    <a:pt x="278" y="128"/>
                  </a:lnTo>
                  <a:lnTo>
                    <a:pt x="233" y="127"/>
                  </a:lnTo>
                  <a:lnTo>
                    <a:pt x="191" y="126"/>
                  </a:lnTo>
                  <a:lnTo>
                    <a:pt x="148" y="124"/>
                  </a:lnTo>
                  <a:lnTo>
                    <a:pt x="109" y="122"/>
                  </a:lnTo>
                  <a:lnTo>
                    <a:pt x="71" y="122"/>
                  </a:lnTo>
                  <a:lnTo>
                    <a:pt x="35" y="121"/>
                  </a:lnTo>
                  <a:lnTo>
                    <a:pt x="2" y="121"/>
                  </a:lnTo>
                  <a:lnTo>
                    <a:pt x="0" y="121"/>
                  </a:lnTo>
                  <a:lnTo>
                    <a:pt x="4" y="122"/>
                  </a:lnTo>
                  <a:lnTo>
                    <a:pt x="12" y="126"/>
                  </a:lnTo>
                  <a:lnTo>
                    <a:pt x="25" y="129"/>
                  </a:lnTo>
                  <a:lnTo>
                    <a:pt x="40" y="135"/>
                  </a:lnTo>
                  <a:lnTo>
                    <a:pt x="59" y="141"/>
                  </a:lnTo>
                  <a:lnTo>
                    <a:pt x="82" y="148"/>
                  </a:lnTo>
                  <a:lnTo>
                    <a:pt x="108" y="156"/>
                  </a:lnTo>
                  <a:lnTo>
                    <a:pt x="136" y="165"/>
                  </a:lnTo>
                  <a:lnTo>
                    <a:pt x="166" y="174"/>
                  </a:lnTo>
                  <a:lnTo>
                    <a:pt x="200" y="183"/>
                  </a:lnTo>
                  <a:lnTo>
                    <a:pt x="235" y="194"/>
                  </a:lnTo>
                  <a:lnTo>
                    <a:pt x="271" y="205"/>
                  </a:lnTo>
                  <a:lnTo>
                    <a:pt x="310" y="216"/>
                  </a:lnTo>
                  <a:lnTo>
                    <a:pt x="350" y="226"/>
                  </a:lnTo>
                  <a:lnTo>
                    <a:pt x="390" y="238"/>
                  </a:lnTo>
                  <a:lnTo>
                    <a:pt x="430" y="248"/>
                  </a:lnTo>
                  <a:lnTo>
                    <a:pt x="472" y="258"/>
                  </a:lnTo>
                  <a:lnTo>
                    <a:pt x="513" y="269"/>
                  </a:lnTo>
                  <a:lnTo>
                    <a:pt x="555" y="278"/>
                  </a:lnTo>
                  <a:lnTo>
                    <a:pt x="596" y="287"/>
                  </a:lnTo>
                  <a:lnTo>
                    <a:pt x="636" y="296"/>
                  </a:lnTo>
                  <a:lnTo>
                    <a:pt x="676" y="303"/>
                  </a:lnTo>
                  <a:lnTo>
                    <a:pt x="714" y="310"/>
                  </a:lnTo>
                  <a:lnTo>
                    <a:pt x="751" y="317"/>
                  </a:lnTo>
                  <a:lnTo>
                    <a:pt x="785" y="322"/>
                  </a:lnTo>
                  <a:lnTo>
                    <a:pt x="819" y="325"/>
                  </a:lnTo>
                  <a:lnTo>
                    <a:pt x="850" y="327"/>
                  </a:lnTo>
                  <a:lnTo>
                    <a:pt x="877" y="329"/>
                  </a:lnTo>
                  <a:lnTo>
                    <a:pt x="904" y="329"/>
                  </a:lnTo>
                  <a:lnTo>
                    <a:pt x="926" y="326"/>
                  </a:lnTo>
                  <a:lnTo>
                    <a:pt x="945" y="323"/>
                  </a:lnTo>
                  <a:lnTo>
                    <a:pt x="974" y="315"/>
                  </a:lnTo>
                  <a:lnTo>
                    <a:pt x="1003" y="307"/>
                  </a:lnTo>
                  <a:lnTo>
                    <a:pt x="1032" y="298"/>
                  </a:lnTo>
                  <a:lnTo>
                    <a:pt x="1061" y="288"/>
                  </a:lnTo>
                  <a:lnTo>
                    <a:pt x="1089" y="278"/>
                  </a:lnTo>
                  <a:lnTo>
                    <a:pt x="1117" y="268"/>
                  </a:lnTo>
                  <a:lnTo>
                    <a:pt x="1145" y="256"/>
                  </a:lnTo>
                  <a:lnTo>
                    <a:pt x="1172" y="245"/>
                  </a:lnTo>
                  <a:lnTo>
                    <a:pt x="1199" y="231"/>
                  </a:lnTo>
                  <a:lnTo>
                    <a:pt x="1224" y="217"/>
                  </a:lnTo>
                  <a:lnTo>
                    <a:pt x="1249" y="203"/>
                  </a:lnTo>
                  <a:lnTo>
                    <a:pt x="1275" y="187"/>
                  </a:lnTo>
                  <a:lnTo>
                    <a:pt x="1299" y="171"/>
                  </a:lnTo>
                  <a:lnTo>
                    <a:pt x="1322" y="152"/>
                  </a:lnTo>
                  <a:lnTo>
                    <a:pt x="1345" y="134"/>
                  </a:lnTo>
                  <a:lnTo>
                    <a:pt x="1367" y="114"/>
                  </a:lnTo>
                  <a:lnTo>
                    <a:pt x="1357" y="135"/>
                  </a:lnTo>
                  <a:lnTo>
                    <a:pt x="1346" y="157"/>
                  </a:lnTo>
                  <a:lnTo>
                    <a:pt x="1336" y="178"/>
                  </a:lnTo>
                  <a:lnTo>
                    <a:pt x="1326" y="198"/>
                  </a:lnTo>
                  <a:lnTo>
                    <a:pt x="1315" y="220"/>
                  </a:lnTo>
                  <a:lnTo>
                    <a:pt x="1305" y="241"/>
                  </a:lnTo>
                  <a:lnTo>
                    <a:pt x="1296" y="263"/>
                  </a:lnTo>
                  <a:lnTo>
                    <a:pt x="1285" y="285"/>
                  </a:lnTo>
                  <a:lnTo>
                    <a:pt x="1271" y="316"/>
                  </a:lnTo>
                  <a:lnTo>
                    <a:pt x="1258" y="346"/>
                  </a:lnTo>
                  <a:lnTo>
                    <a:pt x="1243" y="377"/>
                  </a:lnTo>
                  <a:lnTo>
                    <a:pt x="1229" y="408"/>
                  </a:lnTo>
                  <a:lnTo>
                    <a:pt x="1215" y="438"/>
                  </a:lnTo>
                  <a:lnTo>
                    <a:pt x="1201" y="469"/>
                  </a:lnTo>
                  <a:lnTo>
                    <a:pt x="1187" y="500"/>
                  </a:lnTo>
                  <a:lnTo>
                    <a:pt x="1173" y="530"/>
                  </a:lnTo>
                  <a:lnTo>
                    <a:pt x="1160" y="561"/>
                  </a:lnTo>
                  <a:lnTo>
                    <a:pt x="1146" y="591"/>
                  </a:lnTo>
                  <a:lnTo>
                    <a:pt x="1132" y="622"/>
                  </a:lnTo>
                  <a:lnTo>
                    <a:pt x="1118" y="653"/>
                  </a:lnTo>
                  <a:lnTo>
                    <a:pt x="1104" y="683"/>
                  </a:lnTo>
                  <a:lnTo>
                    <a:pt x="1092" y="714"/>
                  </a:lnTo>
                  <a:lnTo>
                    <a:pt x="1078" y="746"/>
                  </a:lnTo>
                  <a:lnTo>
                    <a:pt x="1065" y="777"/>
                  </a:lnTo>
                  <a:lnTo>
                    <a:pt x="1048" y="843"/>
                  </a:lnTo>
                  <a:lnTo>
                    <a:pt x="1029" y="910"/>
                  </a:lnTo>
                  <a:lnTo>
                    <a:pt x="1010" y="977"/>
                  </a:lnTo>
                  <a:lnTo>
                    <a:pt x="991" y="1044"/>
                  </a:lnTo>
                  <a:lnTo>
                    <a:pt x="973" y="1112"/>
                  </a:lnTo>
                  <a:lnTo>
                    <a:pt x="957" y="1179"/>
                  </a:lnTo>
                  <a:lnTo>
                    <a:pt x="944" y="1248"/>
                  </a:lnTo>
                  <a:lnTo>
                    <a:pt x="936" y="1316"/>
                  </a:lnTo>
                  <a:lnTo>
                    <a:pt x="926" y="1319"/>
                  </a:lnTo>
                  <a:lnTo>
                    <a:pt x="903" y="1325"/>
                  </a:lnTo>
                  <a:lnTo>
                    <a:pt x="868" y="1334"/>
                  </a:lnTo>
                  <a:lnTo>
                    <a:pt x="824" y="1346"/>
                  </a:lnTo>
                  <a:lnTo>
                    <a:pt x="772" y="1359"/>
                  </a:lnTo>
                  <a:lnTo>
                    <a:pt x="716" y="1374"/>
                  </a:lnTo>
                  <a:lnTo>
                    <a:pt x="655" y="1390"/>
                  </a:lnTo>
                  <a:lnTo>
                    <a:pt x="593" y="1408"/>
                  </a:lnTo>
                  <a:lnTo>
                    <a:pt x="530" y="1425"/>
                  </a:lnTo>
                  <a:lnTo>
                    <a:pt x="471" y="1442"/>
                  </a:lnTo>
                  <a:lnTo>
                    <a:pt x="414" y="1458"/>
                  </a:lnTo>
                  <a:lnTo>
                    <a:pt x="363" y="1475"/>
                  </a:lnTo>
                  <a:lnTo>
                    <a:pt x="321" y="1490"/>
                  </a:lnTo>
                  <a:lnTo>
                    <a:pt x="288" y="1502"/>
                  </a:lnTo>
                  <a:lnTo>
                    <a:pt x="268" y="1513"/>
                  </a:lnTo>
                  <a:lnTo>
                    <a:pt x="260" y="1521"/>
                  </a:lnTo>
                  <a:lnTo>
                    <a:pt x="263" y="1532"/>
                  </a:lnTo>
                  <a:lnTo>
                    <a:pt x="274" y="1541"/>
                  </a:lnTo>
                  <a:lnTo>
                    <a:pt x="290" y="1547"/>
                  </a:lnTo>
                  <a:lnTo>
                    <a:pt x="309" y="1551"/>
                  </a:lnTo>
                  <a:lnTo>
                    <a:pt x="330" y="1553"/>
                  </a:lnTo>
                  <a:lnTo>
                    <a:pt x="351" y="1554"/>
                  </a:lnTo>
                  <a:lnTo>
                    <a:pt x="370" y="1555"/>
                  </a:lnTo>
                  <a:lnTo>
                    <a:pt x="386" y="1555"/>
                  </a:lnTo>
                  <a:lnTo>
                    <a:pt x="416" y="1562"/>
                  </a:lnTo>
                  <a:lnTo>
                    <a:pt x="457" y="1566"/>
                  </a:lnTo>
                  <a:lnTo>
                    <a:pt x="504" y="1566"/>
                  </a:lnTo>
                  <a:lnTo>
                    <a:pt x="558" y="1563"/>
                  </a:lnTo>
                  <a:lnTo>
                    <a:pt x="616" y="1559"/>
                  </a:lnTo>
                  <a:lnTo>
                    <a:pt x="678" y="1552"/>
                  </a:lnTo>
                  <a:lnTo>
                    <a:pt x="740" y="1543"/>
                  </a:lnTo>
                  <a:lnTo>
                    <a:pt x="804" y="1532"/>
                  </a:lnTo>
                  <a:lnTo>
                    <a:pt x="865" y="1522"/>
                  </a:lnTo>
                  <a:lnTo>
                    <a:pt x="923" y="1509"/>
                  </a:lnTo>
                  <a:lnTo>
                    <a:pt x="978" y="1495"/>
                  </a:lnTo>
                  <a:lnTo>
                    <a:pt x="1025" y="1481"/>
                  </a:lnTo>
                  <a:lnTo>
                    <a:pt x="1065" y="1468"/>
                  </a:lnTo>
                  <a:lnTo>
                    <a:pt x="1096" y="1454"/>
                  </a:lnTo>
                  <a:lnTo>
                    <a:pt x="1116" y="1440"/>
                  </a:lnTo>
                  <a:lnTo>
                    <a:pt x="1124" y="1427"/>
                  </a:lnTo>
                  <a:lnTo>
                    <a:pt x="1138" y="1372"/>
                  </a:lnTo>
                  <a:lnTo>
                    <a:pt x="1153" y="1318"/>
                  </a:lnTo>
                  <a:lnTo>
                    <a:pt x="1168" y="1265"/>
                  </a:lnTo>
                  <a:lnTo>
                    <a:pt x="1184" y="1212"/>
                  </a:lnTo>
                  <a:lnTo>
                    <a:pt x="1199" y="1158"/>
                  </a:lnTo>
                  <a:lnTo>
                    <a:pt x="1214" y="1104"/>
                  </a:lnTo>
                  <a:lnTo>
                    <a:pt x="1228" y="1048"/>
                  </a:lnTo>
                  <a:lnTo>
                    <a:pt x="1241" y="991"/>
                  </a:lnTo>
                  <a:lnTo>
                    <a:pt x="1247" y="969"/>
                  </a:lnTo>
                  <a:lnTo>
                    <a:pt x="1255" y="936"/>
                  </a:lnTo>
                  <a:lnTo>
                    <a:pt x="1268" y="891"/>
                  </a:lnTo>
                  <a:lnTo>
                    <a:pt x="1283" y="838"/>
                  </a:lnTo>
                  <a:lnTo>
                    <a:pt x="1299" y="777"/>
                  </a:lnTo>
                  <a:lnTo>
                    <a:pt x="1317" y="710"/>
                  </a:lnTo>
                  <a:lnTo>
                    <a:pt x="1337" y="637"/>
                  </a:lnTo>
                  <a:lnTo>
                    <a:pt x="1357" y="562"/>
                  </a:lnTo>
                  <a:lnTo>
                    <a:pt x="1376" y="484"/>
                  </a:lnTo>
                  <a:lnTo>
                    <a:pt x="1396" y="406"/>
                  </a:lnTo>
                  <a:lnTo>
                    <a:pt x="1414" y="329"/>
                  </a:lnTo>
                  <a:lnTo>
                    <a:pt x="1432" y="254"/>
                  </a:lnTo>
                  <a:lnTo>
                    <a:pt x="1447" y="182"/>
                  </a:lnTo>
                  <a:lnTo>
                    <a:pt x="1459" y="116"/>
                  </a:lnTo>
                  <a:lnTo>
                    <a:pt x="1468" y="56"/>
                  </a:lnTo>
                  <a:lnTo>
                    <a:pt x="1474" y="3"/>
                  </a:lnTo>
                  <a:lnTo>
                    <a:pt x="1473" y="0"/>
                  </a:lnTo>
                  <a:lnTo>
                    <a:pt x="1467" y="0"/>
                  </a:lnTo>
                  <a:lnTo>
                    <a:pt x="1459" y="2"/>
                  </a:lnTo>
                  <a:lnTo>
                    <a:pt x="1449" y="4"/>
                  </a:lnTo>
                  <a:lnTo>
                    <a:pt x="1438" y="7"/>
                  </a:lnTo>
                  <a:lnTo>
                    <a:pt x="1429" y="11"/>
                  </a:lnTo>
                  <a:lnTo>
                    <a:pt x="1422" y="13"/>
                  </a:lnTo>
                  <a:lnTo>
                    <a:pt x="1420" y="15"/>
                  </a:lnTo>
                  <a:close/>
                </a:path>
              </a:pathLst>
            </a:custGeom>
            <a:solidFill>
              <a:srgbClr val="FFFFEA"/>
            </a:solidFill>
            <a:ln w="9525">
              <a:noFill/>
              <a:round/>
              <a:headEnd/>
              <a:tailEnd/>
            </a:ln>
          </p:spPr>
          <p:txBody>
            <a:bodyPr/>
            <a:lstStyle/>
            <a:p>
              <a:endParaRPr lang="en-US"/>
            </a:p>
          </p:txBody>
        </p:sp>
        <p:sp>
          <p:nvSpPr>
            <p:cNvPr id="965665" name="Freeform 33"/>
            <p:cNvSpPr>
              <a:spLocks/>
            </p:cNvSpPr>
            <p:nvPr/>
          </p:nvSpPr>
          <p:spPr bwMode="auto">
            <a:xfrm>
              <a:off x="4871" y="1554"/>
              <a:ext cx="678" cy="313"/>
            </a:xfrm>
            <a:custGeom>
              <a:avLst/>
              <a:gdLst/>
              <a:ahLst/>
              <a:cxnLst>
                <a:cxn ang="0">
                  <a:pos x="1178" y="185"/>
                </a:cxn>
                <a:cxn ang="0">
                  <a:pos x="1144" y="160"/>
                </a:cxn>
                <a:cxn ang="0">
                  <a:pos x="1107" y="138"/>
                </a:cxn>
                <a:cxn ang="0">
                  <a:pos x="1069" y="120"/>
                </a:cxn>
                <a:cxn ang="0">
                  <a:pos x="1030" y="104"/>
                </a:cxn>
                <a:cxn ang="0">
                  <a:pos x="989" y="91"/>
                </a:cxn>
                <a:cxn ang="0">
                  <a:pos x="947" y="79"/>
                </a:cxn>
                <a:cxn ang="0">
                  <a:pos x="904" y="70"/>
                </a:cxn>
                <a:cxn ang="0">
                  <a:pos x="858" y="61"/>
                </a:cxn>
                <a:cxn ang="0">
                  <a:pos x="807" y="53"/>
                </a:cxn>
                <a:cxn ang="0">
                  <a:pos x="754" y="44"/>
                </a:cxn>
                <a:cxn ang="0">
                  <a:pos x="700" y="36"/>
                </a:cxn>
                <a:cxn ang="0">
                  <a:pos x="643" y="28"/>
                </a:cxn>
                <a:cxn ang="0">
                  <a:pos x="585" y="20"/>
                </a:cxn>
                <a:cxn ang="0">
                  <a:pos x="526" y="14"/>
                </a:cxn>
                <a:cxn ang="0">
                  <a:pos x="468" y="8"/>
                </a:cxn>
                <a:cxn ang="0">
                  <a:pos x="408" y="3"/>
                </a:cxn>
                <a:cxn ang="0">
                  <a:pos x="349" y="1"/>
                </a:cxn>
                <a:cxn ang="0">
                  <a:pos x="290" y="0"/>
                </a:cxn>
                <a:cxn ang="0">
                  <a:pos x="234" y="1"/>
                </a:cxn>
                <a:cxn ang="0">
                  <a:pos x="177" y="5"/>
                </a:cxn>
                <a:cxn ang="0">
                  <a:pos x="124" y="9"/>
                </a:cxn>
                <a:cxn ang="0">
                  <a:pos x="72" y="17"/>
                </a:cxn>
                <a:cxn ang="0">
                  <a:pos x="24" y="28"/>
                </a:cxn>
                <a:cxn ang="0">
                  <a:pos x="0" y="35"/>
                </a:cxn>
                <a:cxn ang="0">
                  <a:pos x="14" y="41"/>
                </a:cxn>
                <a:cxn ang="0">
                  <a:pos x="49" y="53"/>
                </a:cxn>
                <a:cxn ang="0">
                  <a:pos x="102" y="68"/>
                </a:cxn>
                <a:cxn ang="0">
                  <a:pos x="170" y="85"/>
                </a:cxn>
                <a:cxn ang="0">
                  <a:pos x="251" y="105"/>
                </a:cxn>
                <a:cxn ang="0">
                  <a:pos x="341" y="127"/>
                </a:cxn>
                <a:cxn ang="0">
                  <a:pos x="436" y="150"/>
                </a:cxn>
                <a:cxn ang="0">
                  <a:pos x="536" y="172"/>
                </a:cxn>
                <a:cxn ang="0">
                  <a:pos x="633" y="195"/>
                </a:cxn>
                <a:cxn ang="0">
                  <a:pos x="729" y="217"/>
                </a:cxn>
                <a:cxn ang="0">
                  <a:pos x="819" y="237"/>
                </a:cxn>
                <a:cxn ang="0">
                  <a:pos x="900" y="256"/>
                </a:cxn>
                <a:cxn ang="0">
                  <a:pos x="969" y="272"/>
                </a:cxn>
                <a:cxn ang="0">
                  <a:pos x="1022" y="283"/>
                </a:cxn>
                <a:cxn ang="0">
                  <a:pos x="1056" y="293"/>
                </a:cxn>
                <a:cxn ang="0">
                  <a:pos x="1085" y="303"/>
                </a:cxn>
                <a:cxn ang="0">
                  <a:pos x="1123" y="335"/>
                </a:cxn>
                <a:cxn ang="0">
                  <a:pos x="1160" y="382"/>
                </a:cxn>
                <a:cxn ang="0">
                  <a:pos x="1196" y="438"/>
                </a:cxn>
                <a:cxn ang="0">
                  <a:pos x="1230" y="496"/>
                </a:cxn>
                <a:cxn ang="0">
                  <a:pos x="1263" y="551"/>
                </a:cxn>
                <a:cxn ang="0">
                  <a:pos x="1291" y="594"/>
                </a:cxn>
                <a:cxn ang="0">
                  <a:pos x="1318" y="621"/>
                </a:cxn>
                <a:cxn ang="0">
                  <a:pos x="1335" y="599"/>
                </a:cxn>
                <a:cxn ang="0">
                  <a:pos x="1339" y="479"/>
                </a:cxn>
                <a:cxn ang="0">
                  <a:pos x="1350" y="447"/>
                </a:cxn>
                <a:cxn ang="0">
                  <a:pos x="1356" y="434"/>
                </a:cxn>
                <a:cxn ang="0">
                  <a:pos x="1350" y="419"/>
                </a:cxn>
                <a:cxn ang="0">
                  <a:pos x="1322" y="370"/>
                </a:cxn>
                <a:cxn ang="0">
                  <a:pos x="1275" y="297"/>
                </a:cxn>
                <a:cxn ang="0">
                  <a:pos x="1222" y="226"/>
                </a:cxn>
              </a:cxnLst>
              <a:rect l="0" t="0" r="r" b="b"/>
              <a:pathLst>
                <a:path w="1356" h="625">
                  <a:moveTo>
                    <a:pt x="1196" y="199"/>
                  </a:moveTo>
                  <a:lnTo>
                    <a:pt x="1178" y="185"/>
                  </a:lnTo>
                  <a:lnTo>
                    <a:pt x="1161" y="172"/>
                  </a:lnTo>
                  <a:lnTo>
                    <a:pt x="1144" y="160"/>
                  </a:lnTo>
                  <a:lnTo>
                    <a:pt x="1125" y="149"/>
                  </a:lnTo>
                  <a:lnTo>
                    <a:pt x="1107" y="138"/>
                  </a:lnTo>
                  <a:lnTo>
                    <a:pt x="1089" y="128"/>
                  </a:lnTo>
                  <a:lnTo>
                    <a:pt x="1069" y="120"/>
                  </a:lnTo>
                  <a:lnTo>
                    <a:pt x="1049" y="112"/>
                  </a:lnTo>
                  <a:lnTo>
                    <a:pt x="1030" y="104"/>
                  </a:lnTo>
                  <a:lnTo>
                    <a:pt x="1010" y="97"/>
                  </a:lnTo>
                  <a:lnTo>
                    <a:pt x="989" y="91"/>
                  </a:lnTo>
                  <a:lnTo>
                    <a:pt x="969" y="85"/>
                  </a:lnTo>
                  <a:lnTo>
                    <a:pt x="947" y="79"/>
                  </a:lnTo>
                  <a:lnTo>
                    <a:pt x="926" y="75"/>
                  </a:lnTo>
                  <a:lnTo>
                    <a:pt x="904" y="70"/>
                  </a:lnTo>
                  <a:lnTo>
                    <a:pt x="882" y="66"/>
                  </a:lnTo>
                  <a:lnTo>
                    <a:pt x="858" y="61"/>
                  </a:lnTo>
                  <a:lnTo>
                    <a:pt x="833" y="56"/>
                  </a:lnTo>
                  <a:lnTo>
                    <a:pt x="807" y="53"/>
                  </a:lnTo>
                  <a:lnTo>
                    <a:pt x="782" y="48"/>
                  </a:lnTo>
                  <a:lnTo>
                    <a:pt x="754" y="44"/>
                  </a:lnTo>
                  <a:lnTo>
                    <a:pt x="728" y="39"/>
                  </a:lnTo>
                  <a:lnTo>
                    <a:pt x="700" y="36"/>
                  </a:lnTo>
                  <a:lnTo>
                    <a:pt x="671" y="31"/>
                  </a:lnTo>
                  <a:lnTo>
                    <a:pt x="643" y="28"/>
                  </a:lnTo>
                  <a:lnTo>
                    <a:pt x="614" y="23"/>
                  </a:lnTo>
                  <a:lnTo>
                    <a:pt x="585" y="20"/>
                  </a:lnTo>
                  <a:lnTo>
                    <a:pt x="556" y="16"/>
                  </a:lnTo>
                  <a:lnTo>
                    <a:pt x="526" y="14"/>
                  </a:lnTo>
                  <a:lnTo>
                    <a:pt x="496" y="10"/>
                  </a:lnTo>
                  <a:lnTo>
                    <a:pt x="468" y="8"/>
                  </a:lnTo>
                  <a:lnTo>
                    <a:pt x="438" y="6"/>
                  </a:lnTo>
                  <a:lnTo>
                    <a:pt x="408" y="3"/>
                  </a:lnTo>
                  <a:lnTo>
                    <a:pt x="378" y="2"/>
                  </a:lnTo>
                  <a:lnTo>
                    <a:pt x="349" y="1"/>
                  </a:lnTo>
                  <a:lnTo>
                    <a:pt x="319" y="1"/>
                  </a:lnTo>
                  <a:lnTo>
                    <a:pt x="290" y="0"/>
                  </a:lnTo>
                  <a:lnTo>
                    <a:pt x="261" y="0"/>
                  </a:lnTo>
                  <a:lnTo>
                    <a:pt x="234" y="1"/>
                  </a:lnTo>
                  <a:lnTo>
                    <a:pt x="205" y="2"/>
                  </a:lnTo>
                  <a:lnTo>
                    <a:pt x="177" y="5"/>
                  </a:lnTo>
                  <a:lnTo>
                    <a:pt x="151" y="7"/>
                  </a:lnTo>
                  <a:lnTo>
                    <a:pt x="124" y="9"/>
                  </a:lnTo>
                  <a:lnTo>
                    <a:pt x="98" y="13"/>
                  </a:lnTo>
                  <a:lnTo>
                    <a:pt x="72" y="17"/>
                  </a:lnTo>
                  <a:lnTo>
                    <a:pt x="48" y="22"/>
                  </a:lnTo>
                  <a:lnTo>
                    <a:pt x="24" y="28"/>
                  </a:lnTo>
                  <a:lnTo>
                    <a:pt x="1" y="33"/>
                  </a:lnTo>
                  <a:lnTo>
                    <a:pt x="0" y="35"/>
                  </a:lnTo>
                  <a:lnTo>
                    <a:pt x="3" y="38"/>
                  </a:lnTo>
                  <a:lnTo>
                    <a:pt x="14" y="41"/>
                  </a:lnTo>
                  <a:lnTo>
                    <a:pt x="29" y="47"/>
                  </a:lnTo>
                  <a:lnTo>
                    <a:pt x="49" y="53"/>
                  </a:lnTo>
                  <a:lnTo>
                    <a:pt x="73" y="60"/>
                  </a:lnTo>
                  <a:lnTo>
                    <a:pt x="102" y="68"/>
                  </a:lnTo>
                  <a:lnTo>
                    <a:pt x="135" y="76"/>
                  </a:lnTo>
                  <a:lnTo>
                    <a:pt x="170" y="85"/>
                  </a:lnTo>
                  <a:lnTo>
                    <a:pt x="209" y="94"/>
                  </a:lnTo>
                  <a:lnTo>
                    <a:pt x="251" y="105"/>
                  </a:lnTo>
                  <a:lnTo>
                    <a:pt x="295" y="115"/>
                  </a:lnTo>
                  <a:lnTo>
                    <a:pt x="341" y="127"/>
                  </a:lnTo>
                  <a:lnTo>
                    <a:pt x="388" y="138"/>
                  </a:lnTo>
                  <a:lnTo>
                    <a:pt x="436" y="150"/>
                  </a:lnTo>
                  <a:lnTo>
                    <a:pt x="486" y="160"/>
                  </a:lnTo>
                  <a:lnTo>
                    <a:pt x="536" y="172"/>
                  </a:lnTo>
                  <a:lnTo>
                    <a:pt x="585" y="183"/>
                  </a:lnTo>
                  <a:lnTo>
                    <a:pt x="633" y="195"/>
                  </a:lnTo>
                  <a:lnTo>
                    <a:pt x="682" y="206"/>
                  </a:lnTo>
                  <a:lnTo>
                    <a:pt x="729" y="217"/>
                  </a:lnTo>
                  <a:lnTo>
                    <a:pt x="775" y="227"/>
                  </a:lnTo>
                  <a:lnTo>
                    <a:pt x="819" y="237"/>
                  </a:lnTo>
                  <a:lnTo>
                    <a:pt x="860" y="246"/>
                  </a:lnTo>
                  <a:lnTo>
                    <a:pt x="900" y="256"/>
                  </a:lnTo>
                  <a:lnTo>
                    <a:pt x="935" y="264"/>
                  </a:lnTo>
                  <a:lnTo>
                    <a:pt x="969" y="272"/>
                  </a:lnTo>
                  <a:lnTo>
                    <a:pt x="996" y="278"/>
                  </a:lnTo>
                  <a:lnTo>
                    <a:pt x="1022" y="283"/>
                  </a:lnTo>
                  <a:lnTo>
                    <a:pt x="1041" y="289"/>
                  </a:lnTo>
                  <a:lnTo>
                    <a:pt x="1056" y="293"/>
                  </a:lnTo>
                  <a:lnTo>
                    <a:pt x="1067" y="295"/>
                  </a:lnTo>
                  <a:lnTo>
                    <a:pt x="1085" y="303"/>
                  </a:lnTo>
                  <a:lnTo>
                    <a:pt x="1105" y="317"/>
                  </a:lnTo>
                  <a:lnTo>
                    <a:pt x="1123" y="335"/>
                  </a:lnTo>
                  <a:lnTo>
                    <a:pt x="1142" y="357"/>
                  </a:lnTo>
                  <a:lnTo>
                    <a:pt x="1160" y="382"/>
                  </a:lnTo>
                  <a:lnTo>
                    <a:pt x="1178" y="409"/>
                  </a:lnTo>
                  <a:lnTo>
                    <a:pt x="1196" y="438"/>
                  </a:lnTo>
                  <a:lnTo>
                    <a:pt x="1214" y="466"/>
                  </a:lnTo>
                  <a:lnTo>
                    <a:pt x="1230" y="496"/>
                  </a:lnTo>
                  <a:lnTo>
                    <a:pt x="1246" y="524"/>
                  </a:lnTo>
                  <a:lnTo>
                    <a:pt x="1263" y="551"/>
                  </a:lnTo>
                  <a:lnTo>
                    <a:pt x="1278" y="574"/>
                  </a:lnTo>
                  <a:lnTo>
                    <a:pt x="1291" y="594"/>
                  </a:lnTo>
                  <a:lnTo>
                    <a:pt x="1305" y="609"/>
                  </a:lnTo>
                  <a:lnTo>
                    <a:pt x="1318" y="621"/>
                  </a:lnTo>
                  <a:lnTo>
                    <a:pt x="1329" y="625"/>
                  </a:lnTo>
                  <a:lnTo>
                    <a:pt x="1335" y="599"/>
                  </a:lnTo>
                  <a:lnTo>
                    <a:pt x="1337" y="539"/>
                  </a:lnTo>
                  <a:lnTo>
                    <a:pt x="1339" y="479"/>
                  </a:lnTo>
                  <a:lnTo>
                    <a:pt x="1344" y="450"/>
                  </a:lnTo>
                  <a:lnTo>
                    <a:pt x="1350" y="447"/>
                  </a:lnTo>
                  <a:lnTo>
                    <a:pt x="1355" y="441"/>
                  </a:lnTo>
                  <a:lnTo>
                    <a:pt x="1356" y="434"/>
                  </a:lnTo>
                  <a:lnTo>
                    <a:pt x="1355" y="426"/>
                  </a:lnTo>
                  <a:lnTo>
                    <a:pt x="1350" y="419"/>
                  </a:lnTo>
                  <a:lnTo>
                    <a:pt x="1340" y="399"/>
                  </a:lnTo>
                  <a:lnTo>
                    <a:pt x="1322" y="370"/>
                  </a:lnTo>
                  <a:lnTo>
                    <a:pt x="1301" y="335"/>
                  </a:lnTo>
                  <a:lnTo>
                    <a:pt x="1275" y="297"/>
                  </a:lnTo>
                  <a:lnTo>
                    <a:pt x="1249" y="259"/>
                  </a:lnTo>
                  <a:lnTo>
                    <a:pt x="1222" y="226"/>
                  </a:lnTo>
                  <a:lnTo>
                    <a:pt x="1196" y="199"/>
                  </a:lnTo>
                  <a:close/>
                </a:path>
              </a:pathLst>
            </a:custGeom>
            <a:solidFill>
              <a:srgbClr val="FFFFEA"/>
            </a:solidFill>
            <a:ln w="9525">
              <a:noFill/>
              <a:round/>
              <a:headEnd/>
              <a:tailEnd/>
            </a:ln>
          </p:spPr>
          <p:txBody>
            <a:bodyPr/>
            <a:lstStyle/>
            <a:p>
              <a:endParaRPr lang="en-US"/>
            </a:p>
          </p:txBody>
        </p:sp>
        <p:sp>
          <p:nvSpPr>
            <p:cNvPr id="965666" name="Freeform 34"/>
            <p:cNvSpPr>
              <a:spLocks/>
            </p:cNvSpPr>
            <p:nvPr/>
          </p:nvSpPr>
          <p:spPr bwMode="auto">
            <a:xfrm>
              <a:off x="4632" y="1518"/>
              <a:ext cx="946" cy="1173"/>
            </a:xfrm>
            <a:custGeom>
              <a:avLst/>
              <a:gdLst/>
              <a:ahLst/>
              <a:cxnLst>
                <a:cxn ang="0">
                  <a:pos x="1653" y="224"/>
                </a:cxn>
                <a:cxn ang="0">
                  <a:pos x="1433" y="128"/>
                </a:cxn>
                <a:cxn ang="0">
                  <a:pos x="1129" y="22"/>
                </a:cxn>
                <a:cxn ang="0">
                  <a:pos x="974" y="3"/>
                </a:cxn>
                <a:cxn ang="0">
                  <a:pos x="767" y="6"/>
                </a:cxn>
                <a:cxn ang="0">
                  <a:pos x="1050" y="123"/>
                </a:cxn>
                <a:cxn ang="0">
                  <a:pos x="1356" y="185"/>
                </a:cxn>
                <a:cxn ang="0">
                  <a:pos x="1644" y="303"/>
                </a:cxn>
                <a:cxn ang="0">
                  <a:pos x="1777" y="468"/>
                </a:cxn>
                <a:cxn ang="0">
                  <a:pos x="1713" y="660"/>
                </a:cxn>
                <a:cxn ang="0">
                  <a:pos x="1438" y="749"/>
                </a:cxn>
                <a:cxn ang="0">
                  <a:pos x="1149" y="789"/>
                </a:cxn>
                <a:cxn ang="0">
                  <a:pos x="861" y="805"/>
                </a:cxn>
                <a:cxn ang="0">
                  <a:pos x="671" y="916"/>
                </a:cxn>
                <a:cxn ang="0">
                  <a:pos x="1007" y="913"/>
                </a:cxn>
                <a:cxn ang="0">
                  <a:pos x="1338" y="872"/>
                </a:cxn>
                <a:cxn ang="0">
                  <a:pos x="1696" y="742"/>
                </a:cxn>
                <a:cxn ang="0">
                  <a:pos x="1627" y="989"/>
                </a:cxn>
                <a:cxn ang="0">
                  <a:pos x="1378" y="1297"/>
                </a:cxn>
                <a:cxn ang="0">
                  <a:pos x="1045" y="1463"/>
                </a:cxn>
                <a:cxn ang="0">
                  <a:pos x="759" y="1388"/>
                </a:cxn>
                <a:cxn ang="0">
                  <a:pos x="556" y="1210"/>
                </a:cxn>
                <a:cxn ang="0">
                  <a:pos x="589" y="1388"/>
                </a:cxn>
                <a:cxn ang="0">
                  <a:pos x="996" y="1545"/>
                </a:cxn>
                <a:cxn ang="0">
                  <a:pos x="1375" y="1407"/>
                </a:cxn>
                <a:cxn ang="0">
                  <a:pos x="1640" y="1125"/>
                </a:cxn>
                <a:cxn ang="0">
                  <a:pos x="1794" y="761"/>
                </a:cxn>
                <a:cxn ang="0">
                  <a:pos x="1753" y="907"/>
                </a:cxn>
                <a:cxn ang="0">
                  <a:pos x="1442" y="1806"/>
                </a:cxn>
                <a:cxn ang="0">
                  <a:pos x="1187" y="2192"/>
                </a:cxn>
                <a:cxn ang="0">
                  <a:pos x="860" y="2249"/>
                </a:cxn>
                <a:cxn ang="0">
                  <a:pos x="479" y="2147"/>
                </a:cxn>
                <a:cxn ang="0">
                  <a:pos x="348" y="1860"/>
                </a:cxn>
                <a:cxn ang="0">
                  <a:pos x="131" y="898"/>
                </a:cxn>
                <a:cxn ang="0">
                  <a:pos x="275" y="1049"/>
                </a:cxn>
                <a:cxn ang="0">
                  <a:pos x="517" y="1167"/>
                </a:cxn>
                <a:cxn ang="0">
                  <a:pos x="319" y="931"/>
                </a:cxn>
                <a:cxn ang="0">
                  <a:pos x="401" y="883"/>
                </a:cxn>
                <a:cxn ang="0">
                  <a:pos x="671" y="916"/>
                </a:cxn>
                <a:cxn ang="0">
                  <a:pos x="399" y="786"/>
                </a:cxn>
                <a:cxn ang="0">
                  <a:pos x="161" y="660"/>
                </a:cxn>
                <a:cxn ang="0">
                  <a:pos x="139" y="404"/>
                </a:cxn>
                <a:cxn ang="0">
                  <a:pos x="372" y="201"/>
                </a:cxn>
                <a:cxn ang="0">
                  <a:pos x="679" y="102"/>
                </a:cxn>
                <a:cxn ang="0">
                  <a:pos x="751" y="7"/>
                </a:cxn>
                <a:cxn ang="0">
                  <a:pos x="603" y="28"/>
                </a:cxn>
                <a:cxn ang="0">
                  <a:pos x="396" y="86"/>
                </a:cxn>
                <a:cxn ang="0">
                  <a:pos x="126" y="285"/>
                </a:cxn>
                <a:cxn ang="0">
                  <a:pos x="2" y="512"/>
                </a:cxn>
                <a:cxn ang="0">
                  <a:pos x="71" y="931"/>
                </a:cxn>
                <a:cxn ang="0">
                  <a:pos x="193" y="1494"/>
                </a:cxn>
                <a:cxn ang="0">
                  <a:pos x="351" y="2185"/>
                </a:cxn>
                <a:cxn ang="0">
                  <a:pos x="781" y="2345"/>
                </a:cxn>
                <a:cxn ang="0">
                  <a:pos x="1148" y="2304"/>
                </a:cxn>
                <a:cxn ang="0">
                  <a:pos x="1338" y="2232"/>
                </a:cxn>
                <a:cxn ang="0">
                  <a:pos x="1469" y="2150"/>
                </a:cxn>
                <a:cxn ang="0">
                  <a:pos x="1654" y="1435"/>
                </a:cxn>
                <a:cxn ang="0">
                  <a:pos x="1871" y="629"/>
                </a:cxn>
              </a:cxnLst>
              <a:rect l="0" t="0" r="r" b="b"/>
              <a:pathLst>
                <a:path w="1892" h="2348">
                  <a:moveTo>
                    <a:pt x="1892" y="390"/>
                  </a:moveTo>
                  <a:lnTo>
                    <a:pt x="1782" y="295"/>
                  </a:lnTo>
                  <a:lnTo>
                    <a:pt x="1767" y="286"/>
                  </a:lnTo>
                  <a:lnTo>
                    <a:pt x="1752" y="277"/>
                  </a:lnTo>
                  <a:lnTo>
                    <a:pt x="1737" y="269"/>
                  </a:lnTo>
                  <a:lnTo>
                    <a:pt x="1721" y="260"/>
                  </a:lnTo>
                  <a:lnTo>
                    <a:pt x="1704" y="250"/>
                  </a:lnTo>
                  <a:lnTo>
                    <a:pt x="1688" y="241"/>
                  </a:lnTo>
                  <a:lnTo>
                    <a:pt x="1670" y="233"/>
                  </a:lnTo>
                  <a:lnTo>
                    <a:pt x="1653" y="224"/>
                  </a:lnTo>
                  <a:lnTo>
                    <a:pt x="1636" y="216"/>
                  </a:lnTo>
                  <a:lnTo>
                    <a:pt x="1618" y="208"/>
                  </a:lnTo>
                  <a:lnTo>
                    <a:pt x="1600" y="199"/>
                  </a:lnTo>
                  <a:lnTo>
                    <a:pt x="1582" y="190"/>
                  </a:lnTo>
                  <a:lnTo>
                    <a:pt x="1564" y="182"/>
                  </a:lnTo>
                  <a:lnTo>
                    <a:pt x="1546" y="174"/>
                  </a:lnTo>
                  <a:lnTo>
                    <a:pt x="1527" y="167"/>
                  </a:lnTo>
                  <a:lnTo>
                    <a:pt x="1509" y="159"/>
                  </a:lnTo>
                  <a:lnTo>
                    <a:pt x="1471" y="143"/>
                  </a:lnTo>
                  <a:lnTo>
                    <a:pt x="1433" y="128"/>
                  </a:lnTo>
                  <a:lnTo>
                    <a:pt x="1395" y="113"/>
                  </a:lnTo>
                  <a:lnTo>
                    <a:pt x="1358" y="100"/>
                  </a:lnTo>
                  <a:lnTo>
                    <a:pt x="1322" y="87"/>
                  </a:lnTo>
                  <a:lnTo>
                    <a:pt x="1288" y="75"/>
                  </a:lnTo>
                  <a:lnTo>
                    <a:pt x="1255" y="64"/>
                  </a:lnTo>
                  <a:lnTo>
                    <a:pt x="1226" y="53"/>
                  </a:lnTo>
                  <a:lnTo>
                    <a:pt x="1197" y="44"/>
                  </a:lnTo>
                  <a:lnTo>
                    <a:pt x="1171" y="36"/>
                  </a:lnTo>
                  <a:lnTo>
                    <a:pt x="1148" y="29"/>
                  </a:lnTo>
                  <a:lnTo>
                    <a:pt x="1129" y="22"/>
                  </a:lnTo>
                  <a:lnTo>
                    <a:pt x="1111" y="18"/>
                  </a:lnTo>
                  <a:lnTo>
                    <a:pt x="1099" y="14"/>
                  </a:lnTo>
                  <a:lnTo>
                    <a:pt x="1091" y="13"/>
                  </a:lnTo>
                  <a:lnTo>
                    <a:pt x="1086" y="12"/>
                  </a:lnTo>
                  <a:lnTo>
                    <a:pt x="1069" y="10"/>
                  </a:lnTo>
                  <a:lnTo>
                    <a:pt x="1050" y="9"/>
                  </a:lnTo>
                  <a:lnTo>
                    <a:pt x="1032" y="6"/>
                  </a:lnTo>
                  <a:lnTo>
                    <a:pt x="1014" y="5"/>
                  </a:lnTo>
                  <a:lnTo>
                    <a:pt x="994" y="4"/>
                  </a:lnTo>
                  <a:lnTo>
                    <a:pt x="974" y="3"/>
                  </a:lnTo>
                  <a:lnTo>
                    <a:pt x="955" y="2"/>
                  </a:lnTo>
                  <a:lnTo>
                    <a:pt x="935" y="2"/>
                  </a:lnTo>
                  <a:lnTo>
                    <a:pt x="914" y="0"/>
                  </a:lnTo>
                  <a:lnTo>
                    <a:pt x="894" y="0"/>
                  </a:lnTo>
                  <a:lnTo>
                    <a:pt x="873" y="2"/>
                  </a:lnTo>
                  <a:lnTo>
                    <a:pt x="852" y="2"/>
                  </a:lnTo>
                  <a:lnTo>
                    <a:pt x="831" y="3"/>
                  </a:lnTo>
                  <a:lnTo>
                    <a:pt x="810" y="4"/>
                  </a:lnTo>
                  <a:lnTo>
                    <a:pt x="789" y="5"/>
                  </a:lnTo>
                  <a:lnTo>
                    <a:pt x="767" y="6"/>
                  </a:lnTo>
                  <a:lnTo>
                    <a:pt x="767" y="103"/>
                  </a:lnTo>
                  <a:lnTo>
                    <a:pt x="799" y="104"/>
                  </a:lnTo>
                  <a:lnTo>
                    <a:pt x="830" y="105"/>
                  </a:lnTo>
                  <a:lnTo>
                    <a:pt x="863" y="106"/>
                  </a:lnTo>
                  <a:lnTo>
                    <a:pt x="894" y="109"/>
                  </a:lnTo>
                  <a:lnTo>
                    <a:pt x="926" y="111"/>
                  </a:lnTo>
                  <a:lnTo>
                    <a:pt x="957" y="113"/>
                  </a:lnTo>
                  <a:lnTo>
                    <a:pt x="988" y="116"/>
                  </a:lnTo>
                  <a:lnTo>
                    <a:pt x="1019" y="119"/>
                  </a:lnTo>
                  <a:lnTo>
                    <a:pt x="1050" y="123"/>
                  </a:lnTo>
                  <a:lnTo>
                    <a:pt x="1081" y="127"/>
                  </a:lnTo>
                  <a:lnTo>
                    <a:pt x="1113" y="131"/>
                  </a:lnTo>
                  <a:lnTo>
                    <a:pt x="1144" y="136"/>
                  </a:lnTo>
                  <a:lnTo>
                    <a:pt x="1174" y="141"/>
                  </a:lnTo>
                  <a:lnTo>
                    <a:pt x="1205" y="148"/>
                  </a:lnTo>
                  <a:lnTo>
                    <a:pt x="1235" y="154"/>
                  </a:lnTo>
                  <a:lnTo>
                    <a:pt x="1266" y="161"/>
                  </a:lnTo>
                  <a:lnTo>
                    <a:pt x="1296" y="167"/>
                  </a:lnTo>
                  <a:lnTo>
                    <a:pt x="1326" y="176"/>
                  </a:lnTo>
                  <a:lnTo>
                    <a:pt x="1356" y="185"/>
                  </a:lnTo>
                  <a:lnTo>
                    <a:pt x="1385" y="194"/>
                  </a:lnTo>
                  <a:lnTo>
                    <a:pt x="1414" y="203"/>
                  </a:lnTo>
                  <a:lnTo>
                    <a:pt x="1443" y="214"/>
                  </a:lnTo>
                  <a:lnTo>
                    <a:pt x="1472" y="224"/>
                  </a:lnTo>
                  <a:lnTo>
                    <a:pt x="1502" y="235"/>
                  </a:lnTo>
                  <a:lnTo>
                    <a:pt x="1531" y="248"/>
                  </a:lnTo>
                  <a:lnTo>
                    <a:pt x="1559" y="261"/>
                  </a:lnTo>
                  <a:lnTo>
                    <a:pt x="1587" y="275"/>
                  </a:lnTo>
                  <a:lnTo>
                    <a:pt x="1615" y="288"/>
                  </a:lnTo>
                  <a:lnTo>
                    <a:pt x="1644" y="303"/>
                  </a:lnTo>
                  <a:lnTo>
                    <a:pt x="1671" y="319"/>
                  </a:lnTo>
                  <a:lnTo>
                    <a:pt x="1698" y="336"/>
                  </a:lnTo>
                  <a:lnTo>
                    <a:pt x="1726" y="353"/>
                  </a:lnTo>
                  <a:lnTo>
                    <a:pt x="1728" y="357"/>
                  </a:lnTo>
                  <a:lnTo>
                    <a:pt x="1734" y="371"/>
                  </a:lnTo>
                  <a:lnTo>
                    <a:pt x="1743" y="391"/>
                  </a:lnTo>
                  <a:lnTo>
                    <a:pt x="1752" y="413"/>
                  </a:lnTo>
                  <a:lnTo>
                    <a:pt x="1762" y="435"/>
                  </a:lnTo>
                  <a:lnTo>
                    <a:pt x="1771" y="454"/>
                  </a:lnTo>
                  <a:lnTo>
                    <a:pt x="1777" y="468"/>
                  </a:lnTo>
                  <a:lnTo>
                    <a:pt x="1780" y="474"/>
                  </a:lnTo>
                  <a:lnTo>
                    <a:pt x="1777" y="492"/>
                  </a:lnTo>
                  <a:lnTo>
                    <a:pt x="1774" y="515"/>
                  </a:lnTo>
                  <a:lnTo>
                    <a:pt x="1771" y="542"/>
                  </a:lnTo>
                  <a:lnTo>
                    <a:pt x="1767" y="571"/>
                  </a:lnTo>
                  <a:lnTo>
                    <a:pt x="1761" y="597"/>
                  </a:lnTo>
                  <a:lnTo>
                    <a:pt x="1756" y="620"/>
                  </a:lnTo>
                  <a:lnTo>
                    <a:pt x="1749" y="639"/>
                  </a:lnTo>
                  <a:lnTo>
                    <a:pt x="1739" y="648"/>
                  </a:lnTo>
                  <a:lnTo>
                    <a:pt x="1713" y="660"/>
                  </a:lnTo>
                  <a:lnTo>
                    <a:pt x="1686" y="672"/>
                  </a:lnTo>
                  <a:lnTo>
                    <a:pt x="1660" y="683"/>
                  </a:lnTo>
                  <a:lnTo>
                    <a:pt x="1632" y="694"/>
                  </a:lnTo>
                  <a:lnTo>
                    <a:pt x="1606" y="704"/>
                  </a:lnTo>
                  <a:lnTo>
                    <a:pt x="1578" y="713"/>
                  </a:lnTo>
                  <a:lnTo>
                    <a:pt x="1550" y="721"/>
                  </a:lnTo>
                  <a:lnTo>
                    <a:pt x="1523" y="729"/>
                  </a:lnTo>
                  <a:lnTo>
                    <a:pt x="1494" y="736"/>
                  </a:lnTo>
                  <a:lnTo>
                    <a:pt x="1466" y="743"/>
                  </a:lnTo>
                  <a:lnTo>
                    <a:pt x="1438" y="749"/>
                  </a:lnTo>
                  <a:lnTo>
                    <a:pt x="1410" y="755"/>
                  </a:lnTo>
                  <a:lnTo>
                    <a:pt x="1381" y="761"/>
                  </a:lnTo>
                  <a:lnTo>
                    <a:pt x="1352" y="765"/>
                  </a:lnTo>
                  <a:lnTo>
                    <a:pt x="1323" y="770"/>
                  </a:lnTo>
                  <a:lnTo>
                    <a:pt x="1295" y="773"/>
                  </a:lnTo>
                  <a:lnTo>
                    <a:pt x="1266" y="778"/>
                  </a:lnTo>
                  <a:lnTo>
                    <a:pt x="1237" y="781"/>
                  </a:lnTo>
                  <a:lnTo>
                    <a:pt x="1208" y="784"/>
                  </a:lnTo>
                  <a:lnTo>
                    <a:pt x="1178" y="787"/>
                  </a:lnTo>
                  <a:lnTo>
                    <a:pt x="1149" y="789"/>
                  </a:lnTo>
                  <a:lnTo>
                    <a:pt x="1121" y="792"/>
                  </a:lnTo>
                  <a:lnTo>
                    <a:pt x="1092" y="793"/>
                  </a:lnTo>
                  <a:lnTo>
                    <a:pt x="1062" y="795"/>
                  </a:lnTo>
                  <a:lnTo>
                    <a:pt x="1033" y="796"/>
                  </a:lnTo>
                  <a:lnTo>
                    <a:pt x="1004" y="799"/>
                  </a:lnTo>
                  <a:lnTo>
                    <a:pt x="975" y="800"/>
                  </a:lnTo>
                  <a:lnTo>
                    <a:pt x="947" y="801"/>
                  </a:lnTo>
                  <a:lnTo>
                    <a:pt x="918" y="802"/>
                  </a:lnTo>
                  <a:lnTo>
                    <a:pt x="889" y="804"/>
                  </a:lnTo>
                  <a:lnTo>
                    <a:pt x="861" y="805"/>
                  </a:lnTo>
                  <a:lnTo>
                    <a:pt x="833" y="807"/>
                  </a:lnTo>
                  <a:lnTo>
                    <a:pt x="813" y="808"/>
                  </a:lnTo>
                  <a:lnTo>
                    <a:pt x="792" y="808"/>
                  </a:lnTo>
                  <a:lnTo>
                    <a:pt x="773" y="809"/>
                  </a:lnTo>
                  <a:lnTo>
                    <a:pt x="752" y="810"/>
                  </a:lnTo>
                  <a:lnTo>
                    <a:pt x="732" y="810"/>
                  </a:lnTo>
                  <a:lnTo>
                    <a:pt x="712" y="810"/>
                  </a:lnTo>
                  <a:lnTo>
                    <a:pt x="692" y="810"/>
                  </a:lnTo>
                  <a:lnTo>
                    <a:pt x="671" y="810"/>
                  </a:lnTo>
                  <a:lnTo>
                    <a:pt x="671" y="916"/>
                  </a:lnTo>
                  <a:lnTo>
                    <a:pt x="705" y="917"/>
                  </a:lnTo>
                  <a:lnTo>
                    <a:pt x="739" y="918"/>
                  </a:lnTo>
                  <a:lnTo>
                    <a:pt x="773" y="920"/>
                  </a:lnTo>
                  <a:lnTo>
                    <a:pt x="806" y="920"/>
                  </a:lnTo>
                  <a:lnTo>
                    <a:pt x="841" y="920"/>
                  </a:lnTo>
                  <a:lnTo>
                    <a:pt x="874" y="918"/>
                  </a:lnTo>
                  <a:lnTo>
                    <a:pt x="907" y="917"/>
                  </a:lnTo>
                  <a:lnTo>
                    <a:pt x="941" y="916"/>
                  </a:lnTo>
                  <a:lnTo>
                    <a:pt x="974" y="915"/>
                  </a:lnTo>
                  <a:lnTo>
                    <a:pt x="1007" y="913"/>
                  </a:lnTo>
                  <a:lnTo>
                    <a:pt x="1040" y="910"/>
                  </a:lnTo>
                  <a:lnTo>
                    <a:pt x="1072" y="908"/>
                  </a:lnTo>
                  <a:lnTo>
                    <a:pt x="1103" y="905"/>
                  </a:lnTo>
                  <a:lnTo>
                    <a:pt x="1136" y="902"/>
                  </a:lnTo>
                  <a:lnTo>
                    <a:pt x="1167" y="899"/>
                  </a:lnTo>
                  <a:lnTo>
                    <a:pt x="1197" y="895"/>
                  </a:lnTo>
                  <a:lnTo>
                    <a:pt x="1231" y="891"/>
                  </a:lnTo>
                  <a:lnTo>
                    <a:pt x="1266" y="886"/>
                  </a:lnTo>
                  <a:lnTo>
                    <a:pt x="1302" y="879"/>
                  </a:lnTo>
                  <a:lnTo>
                    <a:pt x="1338" y="872"/>
                  </a:lnTo>
                  <a:lnTo>
                    <a:pt x="1375" y="864"/>
                  </a:lnTo>
                  <a:lnTo>
                    <a:pt x="1412" y="855"/>
                  </a:lnTo>
                  <a:lnTo>
                    <a:pt x="1450" y="845"/>
                  </a:lnTo>
                  <a:lnTo>
                    <a:pt x="1487" y="833"/>
                  </a:lnTo>
                  <a:lnTo>
                    <a:pt x="1524" y="820"/>
                  </a:lnTo>
                  <a:lnTo>
                    <a:pt x="1560" y="807"/>
                  </a:lnTo>
                  <a:lnTo>
                    <a:pt x="1595" y="793"/>
                  </a:lnTo>
                  <a:lnTo>
                    <a:pt x="1630" y="777"/>
                  </a:lnTo>
                  <a:lnTo>
                    <a:pt x="1663" y="761"/>
                  </a:lnTo>
                  <a:lnTo>
                    <a:pt x="1696" y="742"/>
                  </a:lnTo>
                  <a:lnTo>
                    <a:pt x="1727" y="723"/>
                  </a:lnTo>
                  <a:lnTo>
                    <a:pt x="1756" y="703"/>
                  </a:lnTo>
                  <a:lnTo>
                    <a:pt x="1743" y="739"/>
                  </a:lnTo>
                  <a:lnTo>
                    <a:pt x="1729" y="774"/>
                  </a:lnTo>
                  <a:lnTo>
                    <a:pt x="1715" y="811"/>
                  </a:lnTo>
                  <a:lnTo>
                    <a:pt x="1699" y="847"/>
                  </a:lnTo>
                  <a:lnTo>
                    <a:pt x="1683" y="883"/>
                  </a:lnTo>
                  <a:lnTo>
                    <a:pt x="1665" y="918"/>
                  </a:lnTo>
                  <a:lnTo>
                    <a:pt x="1646" y="954"/>
                  </a:lnTo>
                  <a:lnTo>
                    <a:pt x="1627" y="989"/>
                  </a:lnTo>
                  <a:lnTo>
                    <a:pt x="1606" y="1023"/>
                  </a:lnTo>
                  <a:lnTo>
                    <a:pt x="1584" y="1058"/>
                  </a:lnTo>
                  <a:lnTo>
                    <a:pt x="1562" y="1091"/>
                  </a:lnTo>
                  <a:lnTo>
                    <a:pt x="1538" y="1123"/>
                  </a:lnTo>
                  <a:lnTo>
                    <a:pt x="1514" y="1154"/>
                  </a:lnTo>
                  <a:lnTo>
                    <a:pt x="1488" y="1186"/>
                  </a:lnTo>
                  <a:lnTo>
                    <a:pt x="1462" y="1216"/>
                  </a:lnTo>
                  <a:lnTo>
                    <a:pt x="1435" y="1243"/>
                  </a:lnTo>
                  <a:lnTo>
                    <a:pt x="1406" y="1271"/>
                  </a:lnTo>
                  <a:lnTo>
                    <a:pt x="1378" y="1297"/>
                  </a:lnTo>
                  <a:lnTo>
                    <a:pt x="1348" y="1321"/>
                  </a:lnTo>
                  <a:lnTo>
                    <a:pt x="1318" y="1344"/>
                  </a:lnTo>
                  <a:lnTo>
                    <a:pt x="1287" y="1366"/>
                  </a:lnTo>
                  <a:lnTo>
                    <a:pt x="1254" y="1386"/>
                  </a:lnTo>
                  <a:lnTo>
                    <a:pt x="1221" y="1403"/>
                  </a:lnTo>
                  <a:lnTo>
                    <a:pt x="1187" y="1419"/>
                  </a:lnTo>
                  <a:lnTo>
                    <a:pt x="1153" y="1434"/>
                  </a:lnTo>
                  <a:lnTo>
                    <a:pt x="1117" y="1446"/>
                  </a:lnTo>
                  <a:lnTo>
                    <a:pt x="1081" y="1456"/>
                  </a:lnTo>
                  <a:lnTo>
                    <a:pt x="1045" y="1463"/>
                  </a:lnTo>
                  <a:lnTo>
                    <a:pt x="1007" y="1469"/>
                  </a:lnTo>
                  <a:lnTo>
                    <a:pt x="969" y="1472"/>
                  </a:lnTo>
                  <a:lnTo>
                    <a:pt x="929" y="1472"/>
                  </a:lnTo>
                  <a:lnTo>
                    <a:pt x="890" y="1470"/>
                  </a:lnTo>
                  <a:lnTo>
                    <a:pt x="868" y="1459"/>
                  </a:lnTo>
                  <a:lnTo>
                    <a:pt x="845" y="1446"/>
                  </a:lnTo>
                  <a:lnTo>
                    <a:pt x="823" y="1432"/>
                  </a:lnTo>
                  <a:lnTo>
                    <a:pt x="801" y="1418"/>
                  </a:lnTo>
                  <a:lnTo>
                    <a:pt x="781" y="1403"/>
                  </a:lnTo>
                  <a:lnTo>
                    <a:pt x="759" y="1388"/>
                  </a:lnTo>
                  <a:lnTo>
                    <a:pt x="738" y="1372"/>
                  </a:lnTo>
                  <a:lnTo>
                    <a:pt x="716" y="1356"/>
                  </a:lnTo>
                  <a:lnTo>
                    <a:pt x="695" y="1340"/>
                  </a:lnTo>
                  <a:lnTo>
                    <a:pt x="675" y="1323"/>
                  </a:lnTo>
                  <a:lnTo>
                    <a:pt x="655" y="1304"/>
                  </a:lnTo>
                  <a:lnTo>
                    <a:pt x="634" y="1287"/>
                  </a:lnTo>
                  <a:lnTo>
                    <a:pt x="615" y="1267"/>
                  </a:lnTo>
                  <a:lnTo>
                    <a:pt x="595" y="1249"/>
                  </a:lnTo>
                  <a:lnTo>
                    <a:pt x="576" y="1229"/>
                  </a:lnTo>
                  <a:lnTo>
                    <a:pt x="556" y="1210"/>
                  </a:lnTo>
                  <a:lnTo>
                    <a:pt x="415" y="1210"/>
                  </a:lnTo>
                  <a:lnTo>
                    <a:pt x="420" y="1214"/>
                  </a:lnTo>
                  <a:lnTo>
                    <a:pt x="424" y="1219"/>
                  </a:lnTo>
                  <a:lnTo>
                    <a:pt x="427" y="1225"/>
                  </a:lnTo>
                  <a:lnTo>
                    <a:pt x="432" y="1229"/>
                  </a:lnTo>
                  <a:lnTo>
                    <a:pt x="462" y="1263"/>
                  </a:lnTo>
                  <a:lnTo>
                    <a:pt x="492" y="1295"/>
                  </a:lnTo>
                  <a:lnTo>
                    <a:pt x="524" y="1327"/>
                  </a:lnTo>
                  <a:lnTo>
                    <a:pt x="556" y="1358"/>
                  </a:lnTo>
                  <a:lnTo>
                    <a:pt x="589" y="1388"/>
                  </a:lnTo>
                  <a:lnTo>
                    <a:pt x="623" y="1416"/>
                  </a:lnTo>
                  <a:lnTo>
                    <a:pt x="659" y="1442"/>
                  </a:lnTo>
                  <a:lnTo>
                    <a:pt x="695" y="1467"/>
                  </a:lnTo>
                  <a:lnTo>
                    <a:pt x="735" y="1488"/>
                  </a:lnTo>
                  <a:lnTo>
                    <a:pt x="774" y="1507"/>
                  </a:lnTo>
                  <a:lnTo>
                    <a:pt x="815" y="1522"/>
                  </a:lnTo>
                  <a:lnTo>
                    <a:pt x="858" y="1535"/>
                  </a:lnTo>
                  <a:lnTo>
                    <a:pt x="902" y="1541"/>
                  </a:lnTo>
                  <a:lnTo>
                    <a:pt x="948" y="1546"/>
                  </a:lnTo>
                  <a:lnTo>
                    <a:pt x="996" y="1545"/>
                  </a:lnTo>
                  <a:lnTo>
                    <a:pt x="1046" y="1539"/>
                  </a:lnTo>
                  <a:lnTo>
                    <a:pt x="1086" y="1531"/>
                  </a:lnTo>
                  <a:lnTo>
                    <a:pt x="1126" y="1522"/>
                  </a:lnTo>
                  <a:lnTo>
                    <a:pt x="1166" y="1510"/>
                  </a:lnTo>
                  <a:lnTo>
                    <a:pt x="1202" y="1498"/>
                  </a:lnTo>
                  <a:lnTo>
                    <a:pt x="1239" y="1483"/>
                  </a:lnTo>
                  <a:lnTo>
                    <a:pt x="1275" y="1465"/>
                  </a:lnTo>
                  <a:lnTo>
                    <a:pt x="1310" y="1447"/>
                  </a:lnTo>
                  <a:lnTo>
                    <a:pt x="1343" y="1427"/>
                  </a:lnTo>
                  <a:lnTo>
                    <a:pt x="1375" y="1407"/>
                  </a:lnTo>
                  <a:lnTo>
                    <a:pt x="1406" y="1384"/>
                  </a:lnTo>
                  <a:lnTo>
                    <a:pt x="1438" y="1359"/>
                  </a:lnTo>
                  <a:lnTo>
                    <a:pt x="1466" y="1334"/>
                  </a:lnTo>
                  <a:lnTo>
                    <a:pt x="1494" y="1308"/>
                  </a:lnTo>
                  <a:lnTo>
                    <a:pt x="1522" y="1280"/>
                  </a:lnTo>
                  <a:lnTo>
                    <a:pt x="1547" y="1251"/>
                  </a:lnTo>
                  <a:lnTo>
                    <a:pt x="1572" y="1221"/>
                  </a:lnTo>
                  <a:lnTo>
                    <a:pt x="1595" y="1190"/>
                  </a:lnTo>
                  <a:lnTo>
                    <a:pt x="1618" y="1158"/>
                  </a:lnTo>
                  <a:lnTo>
                    <a:pt x="1640" y="1125"/>
                  </a:lnTo>
                  <a:lnTo>
                    <a:pt x="1661" y="1091"/>
                  </a:lnTo>
                  <a:lnTo>
                    <a:pt x="1680" y="1057"/>
                  </a:lnTo>
                  <a:lnTo>
                    <a:pt x="1698" y="1022"/>
                  </a:lnTo>
                  <a:lnTo>
                    <a:pt x="1715" y="986"/>
                  </a:lnTo>
                  <a:lnTo>
                    <a:pt x="1731" y="949"/>
                  </a:lnTo>
                  <a:lnTo>
                    <a:pt x="1746" y="913"/>
                  </a:lnTo>
                  <a:lnTo>
                    <a:pt x="1759" y="875"/>
                  </a:lnTo>
                  <a:lnTo>
                    <a:pt x="1772" y="838"/>
                  </a:lnTo>
                  <a:lnTo>
                    <a:pt x="1783" y="799"/>
                  </a:lnTo>
                  <a:lnTo>
                    <a:pt x="1794" y="761"/>
                  </a:lnTo>
                  <a:lnTo>
                    <a:pt x="1803" y="723"/>
                  </a:lnTo>
                  <a:lnTo>
                    <a:pt x="1811" y="683"/>
                  </a:lnTo>
                  <a:lnTo>
                    <a:pt x="1818" y="644"/>
                  </a:lnTo>
                  <a:lnTo>
                    <a:pt x="1820" y="642"/>
                  </a:lnTo>
                  <a:lnTo>
                    <a:pt x="1822" y="639"/>
                  </a:lnTo>
                  <a:lnTo>
                    <a:pt x="1824" y="636"/>
                  </a:lnTo>
                  <a:lnTo>
                    <a:pt x="1826" y="634"/>
                  </a:lnTo>
                  <a:lnTo>
                    <a:pt x="1805" y="726"/>
                  </a:lnTo>
                  <a:lnTo>
                    <a:pt x="1781" y="816"/>
                  </a:lnTo>
                  <a:lnTo>
                    <a:pt x="1753" y="907"/>
                  </a:lnTo>
                  <a:lnTo>
                    <a:pt x="1723" y="997"/>
                  </a:lnTo>
                  <a:lnTo>
                    <a:pt x="1691" y="1087"/>
                  </a:lnTo>
                  <a:lnTo>
                    <a:pt x="1658" y="1175"/>
                  </a:lnTo>
                  <a:lnTo>
                    <a:pt x="1624" y="1265"/>
                  </a:lnTo>
                  <a:lnTo>
                    <a:pt x="1590" y="1354"/>
                  </a:lnTo>
                  <a:lnTo>
                    <a:pt x="1556" y="1444"/>
                  </a:lnTo>
                  <a:lnTo>
                    <a:pt x="1524" y="1533"/>
                  </a:lnTo>
                  <a:lnTo>
                    <a:pt x="1494" y="1623"/>
                  </a:lnTo>
                  <a:lnTo>
                    <a:pt x="1466" y="1714"/>
                  </a:lnTo>
                  <a:lnTo>
                    <a:pt x="1442" y="1806"/>
                  </a:lnTo>
                  <a:lnTo>
                    <a:pt x="1420" y="1898"/>
                  </a:lnTo>
                  <a:lnTo>
                    <a:pt x="1404" y="1991"/>
                  </a:lnTo>
                  <a:lnTo>
                    <a:pt x="1393" y="2085"/>
                  </a:lnTo>
                  <a:lnTo>
                    <a:pt x="1366" y="2102"/>
                  </a:lnTo>
                  <a:lnTo>
                    <a:pt x="1338" y="2118"/>
                  </a:lnTo>
                  <a:lnTo>
                    <a:pt x="1310" y="2135"/>
                  </a:lnTo>
                  <a:lnTo>
                    <a:pt x="1280" y="2151"/>
                  </a:lnTo>
                  <a:lnTo>
                    <a:pt x="1250" y="2165"/>
                  </a:lnTo>
                  <a:lnTo>
                    <a:pt x="1219" y="2179"/>
                  </a:lnTo>
                  <a:lnTo>
                    <a:pt x="1187" y="2192"/>
                  </a:lnTo>
                  <a:lnTo>
                    <a:pt x="1156" y="2204"/>
                  </a:lnTo>
                  <a:lnTo>
                    <a:pt x="1124" y="2215"/>
                  </a:lnTo>
                  <a:lnTo>
                    <a:pt x="1091" y="2224"/>
                  </a:lnTo>
                  <a:lnTo>
                    <a:pt x="1058" y="2232"/>
                  </a:lnTo>
                  <a:lnTo>
                    <a:pt x="1025" y="2239"/>
                  </a:lnTo>
                  <a:lnTo>
                    <a:pt x="993" y="2245"/>
                  </a:lnTo>
                  <a:lnTo>
                    <a:pt x="959" y="2249"/>
                  </a:lnTo>
                  <a:lnTo>
                    <a:pt x="927" y="2251"/>
                  </a:lnTo>
                  <a:lnTo>
                    <a:pt x="895" y="2251"/>
                  </a:lnTo>
                  <a:lnTo>
                    <a:pt x="860" y="2249"/>
                  </a:lnTo>
                  <a:lnTo>
                    <a:pt x="823" y="2245"/>
                  </a:lnTo>
                  <a:lnTo>
                    <a:pt x="785" y="2238"/>
                  </a:lnTo>
                  <a:lnTo>
                    <a:pt x="745" y="2230"/>
                  </a:lnTo>
                  <a:lnTo>
                    <a:pt x="704" y="2221"/>
                  </a:lnTo>
                  <a:lnTo>
                    <a:pt x="662" y="2211"/>
                  </a:lnTo>
                  <a:lnTo>
                    <a:pt x="622" y="2199"/>
                  </a:lnTo>
                  <a:lnTo>
                    <a:pt x="583" y="2186"/>
                  </a:lnTo>
                  <a:lnTo>
                    <a:pt x="546" y="2174"/>
                  </a:lnTo>
                  <a:lnTo>
                    <a:pt x="511" y="2160"/>
                  </a:lnTo>
                  <a:lnTo>
                    <a:pt x="479" y="2147"/>
                  </a:lnTo>
                  <a:lnTo>
                    <a:pt x="451" y="2135"/>
                  </a:lnTo>
                  <a:lnTo>
                    <a:pt x="428" y="2123"/>
                  </a:lnTo>
                  <a:lnTo>
                    <a:pt x="410" y="2112"/>
                  </a:lnTo>
                  <a:lnTo>
                    <a:pt x="398" y="2101"/>
                  </a:lnTo>
                  <a:lnTo>
                    <a:pt x="392" y="2093"/>
                  </a:lnTo>
                  <a:lnTo>
                    <a:pt x="392" y="2083"/>
                  </a:lnTo>
                  <a:lnTo>
                    <a:pt x="387" y="2052"/>
                  </a:lnTo>
                  <a:lnTo>
                    <a:pt x="377" y="2002"/>
                  </a:lnTo>
                  <a:lnTo>
                    <a:pt x="364" y="1938"/>
                  </a:lnTo>
                  <a:lnTo>
                    <a:pt x="348" y="1860"/>
                  </a:lnTo>
                  <a:lnTo>
                    <a:pt x="329" y="1772"/>
                  </a:lnTo>
                  <a:lnTo>
                    <a:pt x="308" y="1676"/>
                  </a:lnTo>
                  <a:lnTo>
                    <a:pt x="286" y="1574"/>
                  </a:lnTo>
                  <a:lnTo>
                    <a:pt x="262" y="1468"/>
                  </a:lnTo>
                  <a:lnTo>
                    <a:pt x="239" y="1362"/>
                  </a:lnTo>
                  <a:lnTo>
                    <a:pt x="215" y="1256"/>
                  </a:lnTo>
                  <a:lnTo>
                    <a:pt x="192" y="1154"/>
                  </a:lnTo>
                  <a:lnTo>
                    <a:pt x="170" y="1059"/>
                  </a:lnTo>
                  <a:lnTo>
                    <a:pt x="149" y="972"/>
                  </a:lnTo>
                  <a:lnTo>
                    <a:pt x="131" y="898"/>
                  </a:lnTo>
                  <a:lnTo>
                    <a:pt x="115" y="835"/>
                  </a:lnTo>
                  <a:lnTo>
                    <a:pt x="131" y="857"/>
                  </a:lnTo>
                  <a:lnTo>
                    <a:pt x="147" y="880"/>
                  </a:lnTo>
                  <a:lnTo>
                    <a:pt x="164" y="905"/>
                  </a:lnTo>
                  <a:lnTo>
                    <a:pt x="182" y="928"/>
                  </a:lnTo>
                  <a:lnTo>
                    <a:pt x="200" y="952"/>
                  </a:lnTo>
                  <a:lnTo>
                    <a:pt x="218" y="976"/>
                  </a:lnTo>
                  <a:lnTo>
                    <a:pt x="237" y="1000"/>
                  </a:lnTo>
                  <a:lnTo>
                    <a:pt x="255" y="1024"/>
                  </a:lnTo>
                  <a:lnTo>
                    <a:pt x="275" y="1049"/>
                  </a:lnTo>
                  <a:lnTo>
                    <a:pt x="293" y="1073"/>
                  </a:lnTo>
                  <a:lnTo>
                    <a:pt x="313" y="1097"/>
                  </a:lnTo>
                  <a:lnTo>
                    <a:pt x="333" y="1121"/>
                  </a:lnTo>
                  <a:lnTo>
                    <a:pt x="351" y="1144"/>
                  </a:lnTo>
                  <a:lnTo>
                    <a:pt x="371" y="1166"/>
                  </a:lnTo>
                  <a:lnTo>
                    <a:pt x="389" y="1188"/>
                  </a:lnTo>
                  <a:lnTo>
                    <a:pt x="407" y="1210"/>
                  </a:lnTo>
                  <a:lnTo>
                    <a:pt x="556" y="1210"/>
                  </a:lnTo>
                  <a:lnTo>
                    <a:pt x="536" y="1189"/>
                  </a:lnTo>
                  <a:lnTo>
                    <a:pt x="517" y="1167"/>
                  </a:lnTo>
                  <a:lnTo>
                    <a:pt x="497" y="1145"/>
                  </a:lnTo>
                  <a:lnTo>
                    <a:pt x="477" y="1122"/>
                  </a:lnTo>
                  <a:lnTo>
                    <a:pt x="457" y="1098"/>
                  </a:lnTo>
                  <a:lnTo>
                    <a:pt x="436" y="1075"/>
                  </a:lnTo>
                  <a:lnTo>
                    <a:pt x="417" y="1051"/>
                  </a:lnTo>
                  <a:lnTo>
                    <a:pt x="396" y="1027"/>
                  </a:lnTo>
                  <a:lnTo>
                    <a:pt x="376" y="1002"/>
                  </a:lnTo>
                  <a:lnTo>
                    <a:pt x="357" y="978"/>
                  </a:lnTo>
                  <a:lnTo>
                    <a:pt x="338" y="954"/>
                  </a:lnTo>
                  <a:lnTo>
                    <a:pt x="319" y="931"/>
                  </a:lnTo>
                  <a:lnTo>
                    <a:pt x="301" y="908"/>
                  </a:lnTo>
                  <a:lnTo>
                    <a:pt x="284" y="885"/>
                  </a:lnTo>
                  <a:lnTo>
                    <a:pt x="268" y="863"/>
                  </a:lnTo>
                  <a:lnTo>
                    <a:pt x="252" y="842"/>
                  </a:lnTo>
                  <a:lnTo>
                    <a:pt x="275" y="850"/>
                  </a:lnTo>
                  <a:lnTo>
                    <a:pt x="299" y="857"/>
                  </a:lnTo>
                  <a:lnTo>
                    <a:pt x="323" y="864"/>
                  </a:lnTo>
                  <a:lnTo>
                    <a:pt x="349" y="871"/>
                  </a:lnTo>
                  <a:lnTo>
                    <a:pt x="375" y="877"/>
                  </a:lnTo>
                  <a:lnTo>
                    <a:pt x="401" y="883"/>
                  </a:lnTo>
                  <a:lnTo>
                    <a:pt x="428" y="887"/>
                  </a:lnTo>
                  <a:lnTo>
                    <a:pt x="455" y="892"/>
                  </a:lnTo>
                  <a:lnTo>
                    <a:pt x="482" y="896"/>
                  </a:lnTo>
                  <a:lnTo>
                    <a:pt x="509" y="900"/>
                  </a:lnTo>
                  <a:lnTo>
                    <a:pt x="536" y="905"/>
                  </a:lnTo>
                  <a:lnTo>
                    <a:pt x="564" y="907"/>
                  </a:lnTo>
                  <a:lnTo>
                    <a:pt x="591" y="910"/>
                  </a:lnTo>
                  <a:lnTo>
                    <a:pt x="618" y="913"/>
                  </a:lnTo>
                  <a:lnTo>
                    <a:pt x="645" y="915"/>
                  </a:lnTo>
                  <a:lnTo>
                    <a:pt x="671" y="916"/>
                  </a:lnTo>
                  <a:lnTo>
                    <a:pt x="671" y="810"/>
                  </a:lnTo>
                  <a:lnTo>
                    <a:pt x="644" y="810"/>
                  </a:lnTo>
                  <a:lnTo>
                    <a:pt x="615" y="809"/>
                  </a:lnTo>
                  <a:lnTo>
                    <a:pt x="586" y="808"/>
                  </a:lnTo>
                  <a:lnTo>
                    <a:pt x="555" y="805"/>
                  </a:lnTo>
                  <a:lnTo>
                    <a:pt x="525" y="803"/>
                  </a:lnTo>
                  <a:lnTo>
                    <a:pt x="494" y="800"/>
                  </a:lnTo>
                  <a:lnTo>
                    <a:pt x="462" y="796"/>
                  </a:lnTo>
                  <a:lnTo>
                    <a:pt x="430" y="792"/>
                  </a:lnTo>
                  <a:lnTo>
                    <a:pt x="399" y="786"/>
                  </a:lnTo>
                  <a:lnTo>
                    <a:pt x="368" y="780"/>
                  </a:lnTo>
                  <a:lnTo>
                    <a:pt x="338" y="773"/>
                  </a:lnTo>
                  <a:lnTo>
                    <a:pt x="308" y="766"/>
                  </a:lnTo>
                  <a:lnTo>
                    <a:pt x="280" y="758"/>
                  </a:lnTo>
                  <a:lnTo>
                    <a:pt x="252" y="749"/>
                  </a:lnTo>
                  <a:lnTo>
                    <a:pt x="224" y="739"/>
                  </a:lnTo>
                  <a:lnTo>
                    <a:pt x="199" y="727"/>
                  </a:lnTo>
                  <a:lnTo>
                    <a:pt x="184" y="705"/>
                  </a:lnTo>
                  <a:lnTo>
                    <a:pt x="172" y="683"/>
                  </a:lnTo>
                  <a:lnTo>
                    <a:pt x="161" y="660"/>
                  </a:lnTo>
                  <a:lnTo>
                    <a:pt x="152" y="639"/>
                  </a:lnTo>
                  <a:lnTo>
                    <a:pt x="141" y="617"/>
                  </a:lnTo>
                  <a:lnTo>
                    <a:pt x="130" y="594"/>
                  </a:lnTo>
                  <a:lnTo>
                    <a:pt x="118" y="572"/>
                  </a:lnTo>
                  <a:lnTo>
                    <a:pt x="103" y="550"/>
                  </a:lnTo>
                  <a:lnTo>
                    <a:pt x="104" y="521"/>
                  </a:lnTo>
                  <a:lnTo>
                    <a:pt x="110" y="491"/>
                  </a:lnTo>
                  <a:lnTo>
                    <a:pt x="117" y="461"/>
                  </a:lnTo>
                  <a:lnTo>
                    <a:pt x="127" y="432"/>
                  </a:lnTo>
                  <a:lnTo>
                    <a:pt x="139" y="404"/>
                  </a:lnTo>
                  <a:lnTo>
                    <a:pt x="154" y="376"/>
                  </a:lnTo>
                  <a:lnTo>
                    <a:pt x="170" y="349"/>
                  </a:lnTo>
                  <a:lnTo>
                    <a:pt x="187" y="325"/>
                  </a:lnTo>
                  <a:lnTo>
                    <a:pt x="203" y="307"/>
                  </a:lnTo>
                  <a:lnTo>
                    <a:pt x="224" y="290"/>
                  </a:lnTo>
                  <a:lnTo>
                    <a:pt x="248" y="271"/>
                  </a:lnTo>
                  <a:lnTo>
                    <a:pt x="275" y="253"/>
                  </a:lnTo>
                  <a:lnTo>
                    <a:pt x="305" y="234"/>
                  </a:lnTo>
                  <a:lnTo>
                    <a:pt x="337" y="217"/>
                  </a:lnTo>
                  <a:lnTo>
                    <a:pt x="372" y="201"/>
                  </a:lnTo>
                  <a:lnTo>
                    <a:pt x="406" y="184"/>
                  </a:lnTo>
                  <a:lnTo>
                    <a:pt x="442" y="169"/>
                  </a:lnTo>
                  <a:lnTo>
                    <a:pt x="479" y="155"/>
                  </a:lnTo>
                  <a:lnTo>
                    <a:pt x="515" y="142"/>
                  </a:lnTo>
                  <a:lnTo>
                    <a:pt x="549" y="131"/>
                  </a:lnTo>
                  <a:lnTo>
                    <a:pt x="583" y="120"/>
                  </a:lnTo>
                  <a:lnTo>
                    <a:pt x="615" y="112"/>
                  </a:lnTo>
                  <a:lnTo>
                    <a:pt x="644" y="106"/>
                  </a:lnTo>
                  <a:lnTo>
                    <a:pt x="670" y="102"/>
                  </a:lnTo>
                  <a:lnTo>
                    <a:pt x="679" y="102"/>
                  </a:lnTo>
                  <a:lnTo>
                    <a:pt x="692" y="102"/>
                  </a:lnTo>
                  <a:lnTo>
                    <a:pt x="705" y="102"/>
                  </a:lnTo>
                  <a:lnTo>
                    <a:pt x="719" y="102"/>
                  </a:lnTo>
                  <a:lnTo>
                    <a:pt x="734" y="103"/>
                  </a:lnTo>
                  <a:lnTo>
                    <a:pt x="746" y="103"/>
                  </a:lnTo>
                  <a:lnTo>
                    <a:pt x="758" y="103"/>
                  </a:lnTo>
                  <a:lnTo>
                    <a:pt x="767" y="103"/>
                  </a:lnTo>
                  <a:lnTo>
                    <a:pt x="767" y="6"/>
                  </a:lnTo>
                  <a:lnTo>
                    <a:pt x="760" y="7"/>
                  </a:lnTo>
                  <a:lnTo>
                    <a:pt x="751" y="7"/>
                  </a:lnTo>
                  <a:lnTo>
                    <a:pt x="739" y="9"/>
                  </a:lnTo>
                  <a:lnTo>
                    <a:pt x="728" y="10"/>
                  </a:lnTo>
                  <a:lnTo>
                    <a:pt x="716" y="11"/>
                  </a:lnTo>
                  <a:lnTo>
                    <a:pt x="705" y="12"/>
                  </a:lnTo>
                  <a:lnTo>
                    <a:pt x="694" y="13"/>
                  </a:lnTo>
                  <a:lnTo>
                    <a:pt x="687" y="14"/>
                  </a:lnTo>
                  <a:lnTo>
                    <a:pt x="667" y="18"/>
                  </a:lnTo>
                  <a:lnTo>
                    <a:pt x="645" y="21"/>
                  </a:lnTo>
                  <a:lnTo>
                    <a:pt x="624" y="25"/>
                  </a:lnTo>
                  <a:lnTo>
                    <a:pt x="603" y="28"/>
                  </a:lnTo>
                  <a:lnTo>
                    <a:pt x="581" y="33"/>
                  </a:lnTo>
                  <a:lnTo>
                    <a:pt x="561" y="37"/>
                  </a:lnTo>
                  <a:lnTo>
                    <a:pt x="540" y="42"/>
                  </a:lnTo>
                  <a:lnTo>
                    <a:pt x="519" y="47"/>
                  </a:lnTo>
                  <a:lnTo>
                    <a:pt x="498" y="52"/>
                  </a:lnTo>
                  <a:lnTo>
                    <a:pt x="478" y="58"/>
                  </a:lnTo>
                  <a:lnTo>
                    <a:pt x="457" y="65"/>
                  </a:lnTo>
                  <a:lnTo>
                    <a:pt x="436" y="72"/>
                  </a:lnTo>
                  <a:lnTo>
                    <a:pt x="415" y="79"/>
                  </a:lnTo>
                  <a:lnTo>
                    <a:pt x="396" y="86"/>
                  </a:lnTo>
                  <a:lnTo>
                    <a:pt x="376" y="94"/>
                  </a:lnTo>
                  <a:lnTo>
                    <a:pt x="357" y="102"/>
                  </a:lnTo>
                  <a:lnTo>
                    <a:pt x="327" y="117"/>
                  </a:lnTo>
                  <a:lnTo>
                    <a:pt x="297" y="135"/>
                  </a:lnTo>
                  <a:lnTo>
                    <a:pt x="267" y="156"/>
                  </a:lnTo>
                  <a:lnTo>
                    <a:pt x="237" y="179"/>
                  </a:lnTo>
                  <a:lnTo>
                    <a:pt x="208" y="203"/>
                  </a:lnTo>
                  <a:lnTo>
                    <a:pt x="179" y="230"/>
                  </a:lnTo>
                  <a:lnTo>
                    <a:pt x="153" y="257"/>
                  </a:lnTo>
                  <a:lnTo>
                    <a:pt x="126" y="285"/>
                  </a:lnTo>
                  <a:lnTo>
                    <a:pt x="102" y="313"/>
                  </a:lnTo>
                  <a:lnTo>
                    <a:pt x="79" y="341"/>
                  </a:lnTo>
                  <a:lnTo>
                    <a:pt x="59" y="368"/>
                  </a:lnTo>
                  <a:lnTo>
                    <a:pt x="41" y="394"/>
                  </a:lnTo>
                  <a:lnTo>
                    <a:pt x="26" y="419"/>
                  </a:lnTo>
                  <a:lnTo>
                    <a:pt x="15" y="440"/>
                  </a:lnTo>
                  <a:lnTo>
                    <a:pt x="5" y="461"/>
                  </a:lnTo>
                  <a:lnTo>
                    <a:pt x="0" y="478"/>
                  </a:lnTo>
                  <a:lnTo>
                    <a:pt x="0" y="486"/>
                  </a:lnTo>
                  <a:lnTo>
                    <a:pt x="2" y="512"/>
                  </a:lnTo>
                  <a:lnTo>
                    <a:pt x="6" y="548"/>
                  </a:lnTo>
                  <a:lnTo>
                    <a:pt x="13" y="590"/>
                  </a:lnTo>
                  <a:lnTo>
                    <a:pt x="19" y="633"/>
                  </a:lnTo>
                  <a:lnTo>
                    <a:pt x="25" y="671"/>
                  </a:lnTo>
                  <a:lnTo>
                    <a:pt x="29" y="697"/>
                  </a:lnTo>
                  <a:lnTo>
                    <a:pt x="31" y="708"/>
                  </a:lnTo>
                  <a:lnTo>
                    <a:pt x="40" y="764"/>
                  </a:lnTo>
                  <a:lnTo>
                    <a:pt x="49" y="820"/>
                  </a:lnTo>
                  <a:lnTo>
                    <a:pt x="59" y="876"/>
                  </a:lnTo>
                  <a:lnTo>
                    <a:pt x="71" y="931"/>
                  </a:lnTo>
                  <a:lnTo>
                    <a:pt x="82" y="987"/>
                  </a:lnTo>
                  <a:lnTo>
                    <a:pt x="94" y="1043"/>
                  </a:lnTo>
                  <a:lnTo>
                    <a:pt x="106" y="1099"/>
                  </a:lnTo>
                  <a:lnTo>
                    <a:pt x="118" y="1154"/>
                  </a:lnTo>
                  <a:lnTo>
                    <a:pt x="131" y="1211"/>
                  </a:lnTo>
                  <a:lnTo>
                    <a:pt x="144" y="1267"/>
                  </a:lnTo>
                  <a:lnTo>
                    <a:pt x="156" y="1324"/>
                  </a:lnTo>
                  <a:lnTo>
                    <a:pt x="169" y="1380"/>
                  </a:lnTo>
                  <a:lnTo>
                    <a:pt x="180" y="1437"/>
                  </a:lnTo>
                  <a:lnTo>
                    <a:pt x="193" y="1494"/>
                  </a:lnTo>
                  <a:lnTo>
                    <a:pt x="205" y="1552"/>
                  </a:lnTo>
                  <a:lnTo>
                    <a:pt x="215" y="1611"/>
                  </a:lnTo>
                  <a:lnTo>
                    <a:pt x="228" y="1675"/>
                  </a:lnTo>
                  <a:lnTo>
                    <a:pt x="244" y="1757"/>
                  </a:lnTo>
                  <a:lnTo>
                    <a:pt x="262" y="1849"/>
                  </a:lnTo>
                  <a:lnTo>
                    <a:pt x="283" y="1942"/>
                  </a:lnTo>
                  <a:lnTo>
                    <a:pt x="304" y="2031"/>
                  </a:lnTo>
                  <a:lnTo>
                    <a:pt x="323" y="2106"/>
                  </a:lnTo>
                  <a:lnTo>
                    <a:pt x="339" y="2160"/>
                  </a:lnTo>
                  <a:lnTo>
                    <a:pt x="351" y="2185"/>
                  </a:lnTo>
                  <a:lnTo>
                    <a:pt x="394" y="2215"/>
                  </a:lnTo>
                  <a:lnTo>
                    <a:pt x="436" y="2242"/>
                  </a:lnTo>
                  <a:lnTo>
                    <a:pt x="479" y="2265"/>
                  </a:lnTo>
                  <a:lnTo>
                    <a:pt x="523" y="2284"/>
                  </a:lnTo>
                  <a:lnTo>
                    <a:pt x="565" y="2302"/>
                  </a:lnTo>
                  <a:lnTo>
                    <a:pt x="609" y="2315"/>
                  </a:lnTo>
                  <a:lnTo>
                    <a:pt x="653" y="2326"/>
                  </a:lnTo>
                  <a:lnTo>
                    <a:pt x="695" y="2335"/>
                  </a:lnTo>
                  <a:lnTo>
                    <a:pt x="738" y="2341"/>
                  </a:lnTo>
                  <a:lnTo>
                    <a:pt x="781" y="2345"/>
                  </a:lnTo>
                  <a:lnTo>
                    <a:pt x="822" y="2348"/>
                  </a:lnTo>
                  <a:lnTo>
                    <a:pt x="863" y="2348"/>
                  </a:lnTo>
                  <a:lnTo>
                    <a:pt x="903" y="2346"/>
                  </a:lnTo>
                  <a:lnTo>
                    <a:pt x="941" y="2343"/>
                  </a:lnTo>
                  <a:lnTo>
                    <a:pt x="979" y="2338"/>
                  </a:lnTo>
                  <a:lnTo>
                    <a:pt x="1016" y="2334"/>
                  </a:lnTo>
                  <a:lnTo>
                    <a:pt x="1052" y="2327"/>
                  </a:lnTo>
                  <a:lnTo>
                    <a:pt x="1085" y="2320"/>
                  </a:lnTo>
                  <a:lnTo>
                    <a:pt x="1118" y="2312"/>
                  </a:lnTo>
                  <a:lnTo>
                    <a:pt x="1148" y="2304"/>
                  </a:lnTo>
                  <a:lnTo>
                    <a:pt x="1177" y="2295"/>
                  </a:lnTo>
                  <a:lnTo>
                    <a:pt x="1205" y="2287"/>
                  </a:lnTo>
                  <a:lnTo>
                    <a:pt x="1230" y="2277"/>
                  </a:lnTo>
                  <a:lnTo>
                    <a:pt x="1252" y="2269"/>
                  </a:lnTo>
                  <a:lnTo>
                    <a:pt x="1273" y="2261"/>
                  </a:lnTo>
                  <a:lnTo>
                    <a:pt x="1291" y="2253"/>
                  </a:lnTo>
                  <a:lnTo>
                    <a:pt x="1307" y="2246"/>
                  </a:lnTo>
                  <a:lnTo>
                    <a:pt x="1320" y="2241"/>
                  </a:lnTo>
                  <a:lnTo>
                    <a:pt x="1330" y="2236"/>
                  </a:lnTo>
                  <a:lnTo>
                    <a:pt x="1338" y="2232"/>
                  </a:lnTo>
                  <a:lnTo>
                    <a:pt x="1343" y="2230"/>
                  </a:lnTo>
                  <a:lnTo>
                    <a:pt x="1344" y="2230"/>
                  </a:lnTo>
                  <a:lnTo>
                    <a:pt x="1348" y="2237"/>
                  </a:lnTo>
                  <a:lnTo>
                    <a:pt x="1361" y="2235"/>
                  </a:lnTo>
                  <a:lnTo>
                    <a:pt x="1381" y="2226"/>
                  </a:lnTo>
                  <a:lnTo>
                    <a:pt x="1403" y="2212"/>
                  </a:lnTo>
                  <a:lnTo>
                    <a:pt x="1426" y="2196"/>
                  </a:lnTo>
                  <a:lnTo>
                    <a:pt x="1447" y="2179"/>
                  </a:lnTo>
                  <a:lnTo>
                    <a:pt x="1462" y="2163"/>
                  </a:lnTo>
                  <a:lnTo>
                    <a:pt x="1469" y="2150"/>
                  </a:lnTo>
                  <a:lnTo>
                    <a:pt x="1484" y="2077"/>
                  </a:lnTo>
                  <a:lnTo>
                    <a:pt x="1500" y="2004"/>
                  </a:lnTo>
                  <a:lnTo>
                    <a:pt x="1517" y="1933"/>
                  </a:lnTo>
                  <a:lnTo>
                    <a:pt x="1534" y="1862"/>
                  </a:lnTo>
                  <a:lnTo>
                    <a:pt x="1553" y="1790"/>
                  </a:lnTo>
                  <a:lnTo>
                    <a:pt x="1572" y="1719"/>
                  </a:lnTo>
                  <a:lnTo>
                    <a:pt x="1592" y="1647"/>
                  </a:lnTo>
                  <a:lnTo>
                    <a:pt x="1612" y="1577"/>
                  </a:lnTo>
                  <a:lnTo>
                    <a:pt x="1632" y="1506"/>
                  </a:lnTo>
                  <a:lnTo>
                    <a:pt x="1654" y="1435"/>
                  </a:lnTo>
                  <a:lnTo>
                    <a:pt x="1676" y="1364"/>
                  </a:lnTo>
                  <a:lnTo>
                    <a:pt x="1699" y="1294"/>
                  </a:lnTo>
                  <a:lnTo>
                    <a:pt x="1722" y="1224"/>
                  </a:lnTo>
                  <a:lnTo>
                    <a:pt x="1746" y="1153"/>
                  </a:lnTo>
                  <a:lnTo>
                    <a:pt x="1771" y="1082"/>
                  </a:lnTo>
                  <a:lnTo>
                    <a:pt x="1795" y="1012"/>
                  </a:lnTo>
                  <a:lnTo>
                    <a:pt x="1819" y="929"/>
                  </a:lnTo>
                  <a:lnTo>
                    <a:pt x="1840" y="833"/>
                  </a:lnTo>
                  <a:lnTo>
                    <a:pt x="1857" y="731"/>
                  </a:lnTo>
                  <a:lnTo>
                    <a:pt x="1871" y="629"/>
                  </a:lnTo>
                  <a:lnTo>
                    <a:pt x="1881" y="537"/>
                  </a:lnTo>
                  <a:lnTo>
                    <a:pt x="1888" y="461"/>
                  </a:lnTo>
                  <a:lnTo>
                    <a:pt x="1892" y="409"/>
                  </a:lnTo>
                  <a:lnTo>
                    <a:pt x="1892" y="390"/>
                  </a:lnTo>
                  <a:close/>
                </a:path>
              </a:pathLst>
            </a:custGeom>
            <a:solidFill>
              <a:srgbClr val="000000"/>
            </a:solidFill>
            <a:ln w="9525">
              <a:noFill/>
              <a:round/>
              <a:headEnd/>
              <a:tailEnd/>
            </a:ln>
          </p:spPr>
          <p:txBody>
            <a:bodyPr/>
            <a:lstStyle/>
            <a:p>
              <a:endParaRPr lang="en-US"/>
            </a:p>
          </p:txBody>
        </p:sp>
      </p:grpSp>
      <p:sp>
        <p:nvSpPr>
          <p:cNvPr id="965667" name="Text Box 35"/>
          <p:cNvSpPr txBox="1">
            <a:spLocks noChangeArrowheads="1"/>
          </p:cNvSpPr>
          <p:nvPr/>
        </p:nvSpPr>
        <p:spPr bwMode="auto">
          <a:xfrm>
            <a:off x="704850" y="2628900"/>
            <a:ext cx="542925" cy="369332"/>
          </a:xfrm>
          <a:prstGeom prst="rect">
            <a:avLst/>
          </a:prstGeom>
          <a:noFill/>
          <a:ln w="9525">
            <a:noFill/>
            <a:miter lim="800000"/>
            <a:headEnd/>
            <a:tailEnd/>
          </a:ln>
          <a:effectLst/>
        </p:spPr>
        <p:txBody>
          <a:bodyPr>
            <a:spAutoFit/>
          </a:bodyPr>
          <a:lstStyle/>
          <a:p>
            <a:pPr algn="ctr">
              <a:spcBef>
                <a:spcPct val="50000"/>
              </a:spcBef>
            </a:pPr>
            <a:r>
              <a:rPr lang="en-US" sz="2000" b="1" dirty="0">
                <a:solidFill>
                  <a:schemeClr val="tx1"/>
                </a:solidFill>
              </a:rPr>
              <a:t>1</a:t>
            </a:r>
          </a:p>
        </p:txBody>
      </p:sp>
      <p:sp>
        <p:nvSpPr>
          <p:cNvPr id="965668" name="Rectangle 36"/>
          <p:cNvSpPr>
            <a:spLocks noChangeArrowheads="1"/>
          </p:cNvSpPr>
          <p:nvPr/>
        </p:nvSpPr>
        <p:spPr bwMode="auto">
          <a:xfrm>
            <a:off x="3270890" y="2611438"/>
            <a:ext cx="327334" cy="369332"/>
          </a:xfrm>
          <a:prstGeom prst="rect">
            <a:avLst/>
          </a:prstGeom>
          <a:noFill/>
          <a:ln w="9525">
            <a:noFill/>
            <a:miter lim="800000"/>
            <a:headEnd/>
            <a:tailEnd/>
          </a:ln>
          <a:effectLst/>
        </p:spPr>
        <p:txBody>
          <a:bodyPr wrap="none">
            <a:spAutoFit/>
          </a:bodyPr>
          <a:lstStyle/>
          <a:p>
            <a:pPr>
              <a:spcBef>
                <a:spcPct val="50000"/>
              </a:spcBef>
            </a:pPr>
            <a:r>
              <a:rPr lang="en-US" sz="2000" b="1" dirty="0">
                <a:solidFill>
                  <a:schemeClr val="tx1"/>
                </a:solidFill>
              </a:rPr>
              <a:t>2</a:t>
            </a:r>
          </a:p>
        </p:txBody>
      </p:sp>
      <p:sp>
        <p:nvSpPr>
          <p:cNvPr id="965669" name="Rectangle 37"/>
          <p:cNvSpPr>
            <a:spLocks noChangeArrowheads="1"/>
          </p:cNvSpPr>
          <p:nvPr/>
        </p:nvSpPr>
        <p:spPr bwMode="auto">
          <a:xfrm>
            <a:off x="5575940" y="2649538"/>
            <a:ext cx="327334" cy="369332"/>
          </a:xfrm>
          <a:prstGeom prst="rect">
            <a:avLst/>
          </a:prstGeom>
          <a:noFill/>
          <a:ln w="9525">
            <a:noFill/>
            <a:miter lim="800000"/>
            <a:headEnd/>
            <a:tailEnd/>
          </a:ln>
          <a:effectLst/>
        </p:spPr>
        <p:txBody>
          <a:bodyPr wrap="none">
            <a:spAutoFit/>
          </a:bodyPr>
          <a:lstStyle/>
          <a:p>
            <a:pPr>
              <a:spcBef>
                <a:spcPct val="50000"/>
              </a:spcBef>
            </a:pPr>
            <a:r>
              <a:rPr lang="en-US" sz="2000" b="1" dirty="0">
                <a:solidFill>
                  <a:schemeClr val="tx1"/>
                </a:solidFill>
              </a:rPr>
              <a:t>3</a:t>
            </a:r>
          </a:p>
        </p:txBody>
      </p:sp>
      <p:sp>
        <p:nvSpPr>
          <p:cNvPr id="965670" name="Rectangle 38"/>
          <p:cNvSpPr>
            <a:spLocks noChangeArrowheads="1"/>
          </p:cNvSpPr>
          <p:nvPr/>
        </p:nvSpPr>
        <p:spPr bwMode="auto">
          <a:xfrm>
            <a:off x="7909565" y="2649538"/>
            <a:ext cx="327334" cy="369332"/>
          </a:xfrm>
          <a:prstGeom prst="rect">
            <a:avLst/>
          </a:prstGeom>
          <a:noFill/>
          <a:ln w="9525">
            <a:noFill/>
            <a:miter lim="800000"/>
            <a:headEnd/>
            <a:tailEnd/>
          </a:ln>
          <a:effectLst/>
        </p:spPr>
        <p:txBody>
          <a:bodyPr wrap="none">
            <a:spAutoFit/>
          </a:bodyPr>
          <a:lstStyle/>
          <a:p>
            <a:pPr>
              <a:spcBef>
                <a:spcPct val="50000"/>
              </a:spcBef>
            </a:pPr>
            <a:r>
              <a:rPr lang="en-US" sz="2000" b="1" dirty="0">
                <a:solidFill>
                  <a:schemeClr val="tx1"/>
                </a:solidFill>
              </a:rPr>
              <a:t>4</a:t>
            </a:r>
          </a:p>
        </p:txBody>
      </p:sp>
      <p:sp>
        <p:nvSpPr>
          <p:cNvPr id="5" name="Footer Placeholder 4"/>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111853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39" name="Text Box 27"/>
          <p:cNvSpPr txBox="1">
            <a:spLocks noChangeArrowheads="1"/>
          </p:cNvSpPr>
          <p:nvPr/>
        </p:nvSpPr>
        <p:spPr bwMode="auto">
          <a:xfrm>
            <a:off x="3028950" y="5499517"/>
            <a:ext cx="3371850" cy="590935"/>
          </a:xfrm>
          <a:prstGeom prst="rect">
            <a:avLst/>
          </a:prstGeom>
          <a:solidFill>
            <a:schemeClr val="accent1"/>
          </a:solidFill>
          <a:ln w="9525">
            <a:noFill/>
            <a:miter lim="800000"/>
            <a:headEnd/>
            <a:tailEnd/>
          </a:ln>
          <a:effectLst/>
        </p:spPr>
        <p:txBody>
          <a:bodyPr>
            <a:spAutoFit/>
          </a:bodyPr>
          <a:lstStyle/>
          <a:p>
            <a:pPr algn="ctr">
              <a:spcBef>
                <a:spcPct val="50000"/>
              </a:spcBef>
            </a:pPr>
            <a:r>
              <a:rPr lang="en-US" sz="1800" dirty="0"/>
              <a:t>Extract Learning from Experiences </a:t>
            </a:r>
          </a:p>
        </p:txBody>
      </p:sp>
      <p:sp>
        <p:nvSpPr>
          <p:cNvPr id="909316" name="Text Box 4"/>
          <p:cNvSpPr txBox="1">
            <a:spLocks noChangeArrowheads="1"/>
          </p:cNvSpPr>
          <p:nvPr/>
        </p:nvSpPr>
        <p:spPr bwMode="auto">
          <a:xfrm>
            <a:off x="1752600" y="1144507"/>
            <a:ext cx="5514975" cy="341632"/>
          </a:xfrm>
          <a:prstGeom prst="rect">
            <a:avLst/>
          </a:prstGeom>
          <a:solidFill>
            <a:srgbClr val="336699"/>
          </a:solidFill>
          <a:ln w="9525">
            <a:noFill/>
            <a:miter lim="800000"/>
            <a:headEnd/>
            <a:tailEnd/>
          </a:ln>
          <a:effectLst/>
        </p:spPr>
        <p:txBody>
          <a:bodyPr>
            <a:spAutoFit/>
          </a:bodyPr>
          <a:lstStyle/>
          <a:p>
            <a:pPr algn="ctr">
              <a:spcBef>
                <a:spcPct val="50000"/>
              </a:spcBef>
            </a:pPr>
            <a:r>
              <a:rPr lang="en-US" sz="1800" dirty="0"/>
              <a:t>Assess Interests &amp; Competencies: Identify G.A.P.S.  </a:t>
            </a:r>
          </a:p>
        </p:txBody>
      </p:sp>
      <p:sp>
        <p:nvSpPr>
          <p:cNvPr id="909314" name="Rectangle 2"/>
          <p:cNvSpPr>
            <a:spLocks noGrp="1" noChangeArrowheads="1"/>
          </p:cNvSpPr>
          <p:nvPr>
            <p:ph type="title"/>
          </p:nvPr>
        </p:nvSpPr>
        <p:spPr>
          <a:xfrm>
            <a:off x="273050" y="334963"/>
            <a:ext cx="8448675" cy="571500"/>
          </a:xfrm>
        </p:spPr>
        <p:txBody>
          <a:bodyPr/>
          <a:lstStyle/>
          <a:p>
            <a:r>
              <a:rPr lang="en-US" dirty="0"/>
              <a:t>Developmental Planning Process</a:t>
            </a:r>
          </a:p>
        </p:txBody>
      </p:sp>
      <p:sp>
        <p:nvSpPr>
          <p:cNvPr id="909318" name="Rectangle 6"/>
          <p:cNvSpPr>
            <a:spLocks noChangeArrowheads="1"/>
          </p:cNvSpPr>
          <p:nvPr/>
        </p:nvSpPr>
        <p:spPr bwMode="auto">
          <a:xfrm>
            <a:off x="1181100" y="3363832"/>
            <a:ext cx="2000250" cy="647700"/>
          </a:xfrm>
          <a:prstGeom prst="rect">
            <a:avLst/>
          </a:prstGeom>
          <a:solidFill>
            <a:srgbClr val="CCFFFF"/>
          </a:solidFill>
          <a:ln w="9525">
            <a:noFill/>
            <a:miter lim="800000"/>
            <a:headEnd/>
            <a:tailEnd/>
          </a:ln>
          <a:effectLst/>
        </p:spPr>
        <p:txBody>
          <a:bodyPr wrap="none" anchor="ctr"/>
          <a:lstStyle/>
          <a:p>
            <a:pPr algn="ctr"/>
            <a:r>
              <a:rPr lang="en-US" sz="1800" b="1" dirty="0">
                <a:solidFill>
                  <a:srgbClr val="000099"/>
                </a:solidFill>
              </a:rPr>
              <a:t>Challenging </a:t>
            </a:r>
          </a:p>
          <a:p>
            <a:pPr algn="ctr"/>
            <a:r>
              <a:rPr lang="en-US" sz="1800" b="1" dirty="0">
                <a:solidFill>
                  <a:srgbClr val="000099"/>
                </a:solidFill>
              </a:rPr>
              <a:t>Assignments</a:t>
            </a:r>
          </a:p>
        </p:txBody>
      </p:sp>
      <p:sp>
        <p:nvSpPr>
          <p:cNvPr id="909319" name="Rectangle 7"/>
          <p:cNvSpPr>
            <a:spLocks noChangeArrowheads="1"/>
          </p:cNvSpPr>
          <p:nvPr/>
        </p:nvSpPr>
        <p:spPr bwMode="auto">
          <a:xfrm>
            <a:off x="3486150" y="3354307"/>
            <a:ext cx="2000250" cy="647700"/>
          </a:xfrm>
          <a:prstGeom prst="rect">
            <a:avLst/>
          </a:prstGeom>
          <a:solidFill>
            <a:srgbClr val="CCFFCC"/>
          </a:solidFill>
          <a:ln w="9525">
            <a:noFill/>
            <a:miter lim="800000"/>
            <a:headEnd/>
            <a:tailEnd/>
          </a:ln>
          <a:effectLst/>
        </p:spPr>
        <p:txBody>
          <a:bodyPr wrap="none" anchor="ctr"/>
          <a:lstStyle/>
          <a:p>
            <a:pPr algn="ctr"/>
            <a:r>
              <a:rPr lang="en-US" sz="1800" b="1" dirty="0">
                <a:solidFill>
                  <a:srgbClr val="000099"/>
                </a:solidFill>
              </a:rPr>
              <a:t>Learning from </a:t>
            </a:r>
          </a:p>
          <a:p>
            <a:pPr algn="ctr"/>
            <a:r>
              <a:rPr lang="en-US" sz="1800" b="1" dirty="0">
                <a:solidFill>
                  <a:srgbClr val="000099"/>
                </a:solidFill>
              </a:rPr>
              <a:t>Others</a:t>
            </a:r>
          </a:p>
        </p:txBody>
      </p:sp>
      <p:sp>
        <p:nvSpPr>
          <p:cNvPr id="909320" name="Rectangle 8"/>
          <p:cNvSpPr>
            <a:spLocks noChangeArrowheads="1"/>
          </p:cNvSpPr>
          <p:nvPr/>
        </p:nvSpPr>
        <p:spPr bwMode="auto">
          <a:xfrm>
            <a:off x="5924550" y="3392407"/>
            <a:ext cx="2000250" cy="647700"/>
          </a:xfrm>
          <a:prstGeom prst="rect">
            <a:avLst/>
          </a:prstGeom>
          <a:solidFill>
            <a:srgbClr val="00FFFF"/>
          </a:solidFill>
          <a:ln w="9525">
            <a:noFill/>
            <a:miter lim="800000"/>
            <a:headEnd/>
            <a:tailEnd/>
          </a:ln>
          <a:effectLst/>
        </p:spPr>
        <p:txBody>
          <a:bodyPr wrap="none" anchor="ctr"/>
          <a:lstStyle/>
          <a:p>
            <a:pPr algn="ctr"/>
            <a:r>
              <a:rPr lang="en-US" sz="1800" b="1" dirty="0">
                <a:solidFill>
                  <a:srgbClr val="000099"/>
                </a:solidFill>
              </a:rPr>
              <a:t>Training &amp; </a:t>
            </a:r>
          </a:p>
          <a:p>
            <a:pPr algn="ctr"/>
            <a:r>
              <a:rPr lang="en-US" sz="1800" b="1" dirty="0">
                <a:solidFill>
                  <a:srgbClr val="000099"/>
                </a:solidFill>
              </a:rPr>
              <a:t>Reading</a:t>
            </a:r>
          </a:p>
        </p:txBody>
      </p:sp>
      <p:sp>
        <p:nvSpPr>
          <p:cNvPr id="909326" name="Line 14"/>
          <p:cNvSpPr>
            <a:spLocks noChangeShapeType="1"/>
          </p:cNvSpPr>
          <p:nvPr/>
        </p:nvSpPr>
        <p:spPr bwMode="auto">
          <a:xfrm>
            <a:off x="4457700" y="1477882"/>
            <a:ext cx="0" cy="323850"/>
          </a:xfrm>
          <a:prstGeom prst="line">
            <a:avLst/>
          </a:prstGeom>
          <a:noFill/>
          <a:ln w="57150">
            <a:solidFill>
              <a:schemeClr val="tx1"/>
            </a:solidFill>
            <a:round/>
            <a:headEnd/>
            <a:tailEnd type="triangle" w="med" len="med"/>
          </a:ln>
          <a:effectLst/>
        </p:spPr>
        <p:txBody>
          <a:bodyPr/>
          <a:lstStyle/>
          <a:p>
            <a:endParaRPr lang="en-US"/>
          </a:p>
        </p:txBody>
      </p:sp>
      <p:sp>
        <p:nvSpPr>
          <p:cNvPr id="909329" name="Line 17"/>
          <p:cNvSpPr>
            <a:spLocks noChangeShapeType="1"/>
          </p:cNvSpPr>
          <p:nvPr/>
        </p:nvSpPr>
        <p:spPr bwMode="auto">
          <a:xfrm>
            <a:off x="4457700" y="2220832"/>
            <a:ext cx="9525" cy="295275"/>
          </a:xfrm>
          <a:prstGeom prst="line">
            <a:avLst/>
          </a:prstGeom>
          <a:noFill/>
          <a:ln w="57150">
            <a:solidFill>
              <a:schemeClr val="tx1"/>
            </a:solidFill>
            <a:round/>
            <a:headEnd/>
            <a:tailEnd type="triangle" w="med" len="med"/>
          </a:ln>
          <a:effectLst/>
        </p:spPr>
        <p:txBody>
          <a:bodyPr/>
          <a:lstStyle/>
          <a:p>
            <a:endParaRPr lang="en-US"/>
          </a:p>
        </p:txBody>
      </p:sp>
      <p:grpSp>
        <p:nvGrpSpPr>
          <p:cNvPr id="2" name="Group 52"/>
          <p:cNvGrpSpPr>
            <a:grpSpLocks/>
          </p:cNvGrpSpPr>
          <p:nvPr/>
        </p:nvGrpSpPr>
        <p:grpSpPr bwMode="auto">
          <a:xfrm>
            <a:off x="1733550" y="1782682"/>
            <a:ext cx="5514975" cy="390525"/>
            <a:chOff x="1092" y="1416"/>
            <a:chExt cx="3474" cy="246"/>
          </a:xfrm>
          <a:effectLst/>
        </p:grpSpPr>
        <p:sp>
          <p:nvSpPr>
            <p:cNvPr id="909330" name="Rectangle 18"/>
            <p:cNvSpPr>
              <a:spLocks noChangeArrowheads="1"/>
            </p:cNvSpPr>
            <p:nvPr/>
          </p:nvSpPr>
          <p:spPr bwMode="auto">
            <a:xfrm>
              <a:off x="1092" y="1416"/>
              <a:ext cx="3474" cy="246"/>
            </a:xfrm>
            <a:prstGeom prst="rect">
              <a:avLst/>
            </a:prstGeom>
            <a:solidFill>
              <a:schemeClr val="accent2"/>
            </a:solidFill>
            <a:ln w="9525">
              <a:noFill/>
              <a:miter lim="800000"/>
              <a:headEnd/>
              <a:tailEnd/>
            </a:ln>
            <a:effectLst>
              <a:outerShdw dist="107763" dir="2700000" algn="ctr" rotWithShape="0">
                <a:schemeClr val="bg2">
                  <a:alpha val="50000"/>
                </a:schemeClr>
              </a:outerShdw>
            </a:effectLst>
          </p:spPr>
          <p:txBody>
            <a:bodyPr wrap="none" anchor="ctr"/>
            <a:lstStyle/>
            <a:p>
              <a:endParaRPr lang="en-US" sz="1800"/>
            </a:p>
          </p:txBody>
        </p:sp>
        <p:sp>
          <p:nvSpPr>
            <p:cNvPr id="909331" name="Text Box 19"/>
            <p:cNvSpPr txBox="1">
              <a:spLocks noChangeArrowheads="1"/>
            </p:cNvSpPr>
            <p:nvPr/>
          </p:nvSpPr>
          <p:spPr bwMode="auto">
            <a:xfrm>
              <a:off x="1374" y="1429"/>
              <a:ext cx="2988" cy="215"/>
            </a:xfrm>
            <a:prstGeom prst="rect">
              <a:avLst/>
            </a:prstGeom>
            <a:noFill/>
            <a:ln w="9525">
              <a:noFill/>
              <a:miter lim="800000"/>
              <a:headEnd/>
              <a:tailEnd/>
            </a:ln>
            <a:effectLst/>
          </p:spPr>
          <p:txBody>
            <a:bodyPr wrap="square">
              <a:spAutoFit/>
            </a:bodyPr>
            <a:lstStyle/>
            <a:p>
              <a:pPr algn="ctr">
                <a:spcBef>
                  <a:spcPct val="50000"/>
                </a:spcBef>
              </a:pPr>
              <a:r>
                <a:rPr lang="en-US" sz="1800" dirty="0"/>
                <a:t>Select Priority Development Goals</a:t>
              </a:r>
            </a:p>
          </p:txBody>
        </p:sp>
      </p:grpSp>
      <p:sp>
        <p:nvSpPr>
          <p:cNvPr id="909334" name="Line 22"/>
          <p:cNvSpPr>
            <a:spLocks noChangeShapeType="1"/>
          </p:cNvSpPr>
          <p:nvPr/>
        </p:nvSpPr>
        <p:spPr bwMode="auto">
          <a:xfrm>
            <a:off x="4467225" y="3059032"/>
            <a:ext cx="0" cy="352425"/>
          </a:xfrm>
          <a:prstGeom prst="line">
            <a:avLst/>
          </a:prstGeom>
          <a:noFill/>
          <a:ln w="57150">
            <a:solidFill>
              <a:schemeClr val="tx1"/>
            </a:solidFill>
            <a:round/>
            <a:headEnd/>
            <a:tailEnd type="triangle" w="med" len="med"/>
          </a:ln>
          <a:effectLst/>
        </p:spPr>
        <p:txBody>
          <a:bodyPr/>
          <a:lstStyle/>
          <a:p>
            <a:endParaRPr lang="en-US"/>
          </a:p>
        </p:txBody>
      </p:sp>
      <p:grpSp>
        <p:nvGrpSpPr>
          <p:cNvPr id="3" name="Group 54"/>
          <p:cNvGrpSpPr>
            <a:grpSpLocks/>
          </p:cNvGrpSpPr>
          <p:nvPr/>
        </p:nvGrpSpPr>
        <p:grpSpPr bwMode="auto">
          <a:xfrm>
            <a:off x="2895600" y="4726404"/>
            <a:ext cx="3371850" cy="390528"/>
            <a:chOff x="1824" y="3048"/>
            <a:chExt cx="2124" cy="246"/>
          </a:xfrm>
          <a:effectLst/>
        </p:grpSpPr>
        <p:sp>
          <p:nvSpPr>
            <p:cNvPr id="909335" name="Rectangle 23"/>
            <p:cNvSpPr>
              <a:spLocks noChangeArrowheads="1"/>
            </p:cNvSpPr>
            <p:nvPr/>
          </p:nvSpPr>
          <p:spPr bwMode="auto">
            <a:xfrm>
              <a:off x="1878" y="3048"/>
              <a:ext cx="1980" cy="246"/>
            </a:xfrm>
            <a:prstGeom prst="rect">
              <a:avLst/>
            </a:prstGeom>
            <a:solidFill>
              <a:schemeClr val="accent2"/>
            </a:solidFill>
            <a:ln w="9525">
              <a:noFill/>
              <a:miter lim="800000"/>
              <a:headEnd/>
              <a:tailEnd/>
            </a:ln>
            <a:effectLst>
              <a:outerShdw dist="107763" dir="2700000" algn="ctr" rotWithShape="0">
                <a:schemeClr val="bg2">
                  <a:alpha val="50000"/>
                </a:schemeClr>
              </a:outerShdw>
            </a:effectLst>
          </p:spPr>
          <p:txBody>
            <a:bodyPr wrap="none" anchor="ctr"/>
            <a:lstStyle/>
            <a:p>
              <a:endParaRPr lang="en-US"/>
            </a:p>
          </p:txBody>
        </p:sp>
        <p:sp>
          <p:nvSpPr>
            <p:cNvPr id="909336" name="Text Box 24"/>
            <p:cNvSpPr txBox="1">
              <a:spLocks noChangeArrowheads="1"/>
            </p:cNvSpPr>
            <p:nvPr/>
          </p:nvSpPr>
          <p:spPr bwMode="auto">
            <a:xfrm>
              <a:off x="1824" y="3067"/>
              <a:ext cx="2124" cy="212"/>
            </a:xfrm>
            <a:prstGeom prst="rect">
              <a:avLst/>
            </a:prstGeom>
            <a:noFill/>
            <a:ln w="9525">
              <a:noFill/>
              <a:miter lim="800000"/>
              <a:headEnd/>
              <a:tailEnd/>
            </a:ln>
            <a:effectLst/>
          </p:spPr>
          <p:txBody>
            <a:bodyPr>
              <a:spAutoFit/>
            </a:bodyPr>
            <a:lstStyle/>
            <a:p>
              <a:pPr algn="ctr">
                <a:spcBef>
                  <a:spcPct val="50000"/>
                </a:spcBef>
              </a:pPr>
              <a:r>
                <a:rPr lang="en-US" dirty="0"/>
                <a:t>Implement Plan</a:t>
              </a:r>
            </a:p>
          </p:txBody>
        </p:sp>
      </p:grpSp>
      <p:sp>
        <p:nvSpPr>
          <p:cNvPr id="909337" name="Line 25"/>
          <p:cNvSpPr>
            <a:spLocks noChangeShapeType="1"/>
          </p:cNvSpPr>
          <p:nvPr/>
        </p:nvSpPr>
        <p:spPr bwMode="auto">
          <a:xfrm>
            <a:off x="4505325" y="4402552"/>
            <a:ext cx="0" cy="352433"/>
          </a:xfrm>
          <a:prstGeom prst="line">
            <a:avLst/>
          </a:prstGeom>
          <a:noFill/>
          <a:ln w="57150">
            <a:solidFill>
              <a:schemeClr val="tx1"/>
            </a:solidFill>
            <a:round/>
            <a:headEnd/>
            <a:tailEnd type="triangle" w="med" len="med"/>
          </a:ln>
          <a:effectLst/>
        </p:spPr>
        <p:txBody>
          <a:bodyPr/>
          <a:lstStyle/>
          <a:p>
            <a:endParaRPr lang="en-US"/>
          </a:p>
        </p:txBody>
      </p:sp>
      <p:sp>
        <p:nvSpPr>
          <p:cNvPr id="909342" name="Line 30"/>
          <p:cNvSpPr>
            <a:spLocks noChangeShapeType="1"/>
          </p:cNvSpPr>
          <p:nvPr/>
        </p:nvSpPr>
        <p:spPr bwMode="auto">
          <a:xfrm>
            <a:off x="4538662" y="5154532"/>
            <a:ext cx="0" cy="352425"/>
          </a:xfrm>
          <a:prstGeom prst="line">
            <a:avLst/>
          </a:prstGeom>
          <a:noFill/>
          <a:ln w="57150">
            <a:solidFill>
              <a:schemeClr val="tx1"/>
            </a:solidFill>
            <a:round/>
            <a:headEnd/>
            <a:tailEnd type="triangle" w="med" len="med"/>
          </a:ln>
          <a:effectLst/>
        </p:spPr>
        <p:txBody>
          <a:bodyPr/>
          <a:lstStyle/>
          <a:p>
            <a:endParaRPr lang="en-US"/>
          </a:p>
        </p:txBody>
      </p:sp>
      <p:sp>
        <p:nvSpPr>
          <p:cNvPr id="909343" name="Line 31"/>
          <p:cNvSpPr>
            <a:spLocks noChangeShapeType="1"/>
          </p:cNvSpPr>
          <p:nvPr/>
        </p:nvSpPr>
        <p:spPr bwMode="auto">
          <a:xfrm flipH="1" flipV="1">
            <a:off x="590550" y="6464722"/>
            <a:ext cx="3933825" cy="9525"/>
          </a:xfrm>
          <a:prstGeom prst="line">
            <a:avLst/>
          </a:prstGeom>
          <a:noFill/>
          <a:ln w="57150">
            <a:solidFill>
              <a:schemeClr val="tx1"/>
            </a:solidFill>
            <a:round/>
            <a:headEnd/>
            <a:tailEnd/>
          </a:ln>
          <a:effectLst/>
        </p:spPr>
        <p:txBody>
          <a:bodyPr/>
          <a:lstStyle/>
          <a:p>
            <a:endParaRPr lang="en-US"/>
          </a:p>
        </p:txBody>
      </p:sp>
      <p:sp>
        <p:nvSpPr>
          <p:cNvPr id="909345" name="Line 33"/>
          <p:cNvSpPr>
            <a:spLocks noChangeShapeType="1"/>
          </p:cNvSpPr>
          <p:nvPr/>
        </p:nvSpPr>
        <p:spPr bwMode="auto">
          <a:xfrm flipV="1">
            <a:off x="571500" y="1925557"/>
            <a:ext cx="57150" cy="4019550"/>
          </a:xfrm>
          <a:prstGeom prst="line">
            <a:avLst/>
          </a:prstGeom>
          <a:noFill/>
          <a:ln w="9525">
            <a:noFill/>
            <a:round/>
            <a:headEnd/>
            <a:tailEnd/>
          </a:ln>
          <a:effectLst/>
        </p:spPr>
        <p:txBody>
          <a:bodyPr/>
          <a:lstStyle/>
          <a:p>
            <a:endParaRPr lang="en-US"/>
          </a:p>
        </p:txBody>
      </p:sp>
      <p:sp>
        <p:nvSpPr>
          <p:cNvPr id="909346" name="Line 34"/>
          <p:cNvSpPr>
            <a:spLocks noChangeShapeType="1"/>
          </p:cNvSpPr>
          <p:nvPr/>
        </p:nvSpPr>
        <p:spPr bwMode="auto">
          <a:xfrm flipV="1">
            <a:off x="638175" y="1306430"/>
            <a:ext cx="0" cy="5158291"/>
          </a:xfrm>
          <a:prstGeom prst="line">
            <a:avLst/>
          </a:prstGeom>
          <a:noFill/>
          <a:ln w="57150">
            <a:solidFill>
              <a:schemeClr val="tx1"/>
            </a:solidFill>
            <a:round/>
            <a:headEnd/>
            <a:tailEnd/>
          </a:ln>
          <a:effectLst/>
        </p:spPr>
        <p:txBody>
          <a:bodyPr/>
          <a:lstStyle/>
          <a:p>
            <a:endParaRPr lang="en-US"/>
          </a:p>
        </p:txBody>
      </p:sp>
      <p:sp>
        <p:nvSpPr>
          <p:cNvPr id="909347" name="Line 35"/>
          <p:cNvSpPr>
            <a:spLocks noChangeShapeType="1"/>
          </p:cNvSpPr>
          <p:nvPr/>
        </p:nvSpPr>
        <p:spPr bwMode="auto">
          <a:xfrm flipV="1">
            <a:off x="628650" y="1315957"/>
            <a:ext cx="1171575" cy="9525"/>
          </a:xfrm>
          <a:prstGeom prst="line">
            <a:avLst/>
          </a:prstGeom>
          <a:noFill/>
          <a:ln w="57150">
            <a:solidFill>
              <a:schemeClr val="tx1"/>
            </a:solidFill>
            <a:round/>
            <a:headEnd/>
            <a:tailEnd type="triangle" w="med" len="med"/>
          </a:ln>
          <a:effectLst/>
        </p:spPr>
        <p:txBody>
          <a:bodyPr/>
          <a:lstStyle/>
          <a:p>
            <a:endParaRPr lang="en-US"/>
          </a:p>
        </p:txBody>
      </p:sp>
      <p:sp>
        <p:nvSpPr>
          <p:cNvPr id="909352" name="Line 40"/>
          <p:cNvSpPr>
            <a:spLocks noChangeShapeType="1"/>
          </p:cNvSpPr>
          <p:nvPr/>
        </p:nvSpPr>
        <p:spPr bwMode="auto">
          <a:xfrm flipH="1">
            <a:off x="2019300" y="2725657"/>
            <a:ext cx="723900" cy="9525"/>
          </a:xfrm>
          <a:prstGeom prst="line">
            <a:avLst/>
          </a:prstGeom>
          <a:noFill/>
          <a:ln w="57150">
            <a:solidFill>
              <a:schemeClr val="tx1"/>
            </a:solidFill>
            <a:round/>
            <a:headEnd/>
            <a:tailEnd/>
          </a:ln>
          <a:effectLst/>
        </p:spPr>
        <p:txBody>
          <a:bodyPr/>
          <a:lstStyle/>
          <a:p>
            <a:endParaRPr lang="en-US"/>
          </a:p>
        </p:txBody>
      </p:sp>
      <p:sp>
        <p:nvSpPr>
          <p:cNvPr id="909354" name="Line 42"/>
          <p:cNvSpPr>
            <a:spLocks noChangeShapeType="1"/>
          </p:cNvSpPr>
          <p:nvPr/>
        </p:nvSpPr>
        <p:spPr bwMode="auto">
          <a:xfrm flipH="1">
            <a:off x="2038350" y="2735182"/>
            <a:ext cx="9525" cy="647700"/>
          </a:xfrm>
          <a:prstGeom prst="line">
            <a:avLst/>
          </a:prstGeom>
          <a:noFill/>
          <a:ln w="57150">
            <a:solidFill>
              <a:schemeClr val="tx1"/>
            </a:solidFill>
            <a:round/>
            <a:headEnd/>
            <a:tailEnd type="triangle" w="med" len="med"/>
          </a:ln>
          <a:effectLst/>
        </p:spPr>
        <p:txBody>
          <a:bodyPr/>
          <a:lstStyle/>
          <a:p>
            <a:endParaRPr lang="en-US"/>
          </a:p>
        </p:txBody>
      </p:sp>
      <p:sp>
        <p:nvSpPr>
          <p:cNvPr id="909353" name="Line 41"/>
          <p:cNvSpPr>
            <a:spLocks noChangeShapeType="1"/>
          </p:cNvSpPr>
          <p:nvPr/>
        </p:nvSpPr>
        <p:spPr bwMode="auto">
          <a:xfrm flipH="1">
            <a:off x="6238875" y="2754232"/>
            <a:ext cx="733425" cy="0"/>
          </a:xfrm>
          <a:prstGeom prst="line">
            <a:avLst/>
          </a:prstGeom>
          <a:noFill/>
          <a:ln w="57150">
            <a:solidFill>
              <a:schemeClr val="tx1"/>
            </a:solidFill>
            <a:round/>
            <a:headEnd/>
            <a:tailEnd/>
          </a:ln>
          <a:effectLst/>
        </p:spPr>
        <p:txBody>
          <a:bodyPr/>
          <a:lstStyle/>
          <a:p>
            <a:endParaRPr lang="en-US"/>
          </a:p>
        </p:txBody>
      </p:sp>
      <p:sp>
        <p:nvSpPr>
          <p:cNvPr id="909355" name="Line 43"/>
          <p:cNvSpPr>
            <a:spLocks noChangeShapeType="1"/>
          </p:cNvSpPr>
          <p:nvPr/>
        </p:nvSpPr>
        <p:spPr bwMode="auto">
          <a:xfrm flipH="1">
            <a:off x="6943725" y="2754232"/>
            <a:ext cx="9525" cy="647700"/>
          </a:xfrm>
          <a:prstGeom prst="line">
            <a:avLst/>
          </a:prstGeom>
          <a:noFill/>
          <a:ln w="57150">
            <a:solidFill>
              <a:schemeClr val="tx1"/>
            </a:solidFill>
            <a:round/>
            <a:headEnd/>
            <a:tailEnd type="triangle" w="med" len="med"/>
          </a:ln>
          <a:effectLst/>
        </p:spPr>
        <p:txBody>
          <a:bodyPr/>
          <a:lstStyle/>
          <a:p>
            <a:endParaRPr lang="en-US"/>
          </a:p>
        </p:txBody>
      </p:sp>
      <p:sp>
        <p:nvSpPr>
          <p:cNvPr id="31" name="Line 30"/>
          <p:cNvSpPr>
            <a:spLocks noChangeShapeType="1"/>
          </p:cNvSpPr>
          <p:nvPr/>
        </p:nvSpPr>
        <p:spPr bwMode="auto">
          <a:xfrm>
            <a:off x="4491037" y="6121814"/>
            <a:ext cx="0" cy="352433"/>
          </a:xfrm>
          <a:prstGeom prst="line">
            <a:avLst/>
          </a:prstGeom>
          <a:noFill/>
          <a:ln w="57150">
            <a:solidFill>
              <a:schemeClr val="tx1"/>
            </a:solidFill>
            <a:round/>
            <a:headEnd/>
            <a:tailEnd type="triangle" w="med" len="med"/>
          </a:ln>
          <a:effectLst/>
        </p:spPr>
        <p:txBody>
          <a:bodyPr/>
          <a:lstStyle/>
          <a:p>
            <a:endParaRPr lang="en-US"/>
          </a:p>
        </p:txBody>
      </p:sp>
      <p:sp>
        <p:nvSpPr>
          <p:cNvPr id="32" name="Line 40"/>
          <p:cNvSpPr>
            <a:spLocks noChangeShapeType="1"/>
          </p:cNvSpPr>
          <p:nvPr/>
        </p:nvSpPr>
        <p:spPr bwMode="auto">
          <a:xfrm flipH="1">
            <a:off x="2019299" y="4402552"/>
            <a:ext cx="4952999" cy="0"/>
          </a:xfrm>
          <a:prstGeom prst="line">
            <a:avLst/>
          </a:prstGeom>
          <a:noFill/>
          <a:ln w="57150">
            <a:solidFill>
              <a:schemeClr val="tx1"/>
            </a:solidFill>
            <a:round/>
            <a:headEnd/>
            <a:tailEnd/>
          </a:ln>
          <a:effectLst/>
        </p:spPr>
        <p:txBody>
          <a:bodyPr/>
          <a:lstStyle/>
          <a:p>
            <a:endParaRPr lang="en-US"/>
          </a:p>
        </p:txBody>
      </p:sp>
      <p:sp>
        <p:nvSpPr>
          <p:cNvPr id="33" name="Line 22"/>
          <p:cNvSpPr>
            <a:spLocks noChangeShapeType="1"/>
          </p:cNvSpPr>
          <p:nvPr/>
        </p:nvSpPr>
        <p:spPr bwMode="auto">
          <a:xfrm>
            <a:off x="2018798" y="4050127"/>
            <a:ext cx="0" cy="352425"/>
          </a:xfrm>
          <a:prstGeom prst="line">
            <a:avLst/>
          </a:prstGeom>
          <a:noFill/>
          <a:ln w="57150">
            <a:solidFill>
              <a:schemeClr val="tx1"/>
            </a:solidFill>
            <a:round/>
            <a:headEnd/>
            <a:tailEnd type="triangle" w="med" len="med"/>
          </a:ln>
          <a:effectLst/>
        </p:spPr>
        <p:txBody>
          <a:bodyPr/>
          <a:lstStyle/>
          <a:p>
            <a:endParaRPr lang="en-US"/>
          </a:p>
        </p:txBody>
      </p:sp>
      <p:sp>
        <p:nvSpPr>
          <p:cNvPr id="34" name="Line 22"/>
          <p:cNvSpPr>
            <a:spLocks noChangeShapeType="1"/>
          </p:cNvSpPr>
          <p:nvPr/>
        </p:nvSpPr>
        <p:spPr bwMode="auto">
          <a:xfrm>
            <a:off x="6977814" y="4026314"/>
            <a:ext cx="0" cy="352425"/>
          </a:xfrm>
          <a:prstGeom prst="line">
            <a:avLst/>
          </a:prstGeom>
          <a:noFill/>
          <a:ln w="57150">
            <a:solidFill>
              <a:schemeClr val="tx1"/>
            </a:solidFill>
            <a:round/>
            <a:headEnd/>
            <a:tailEnd type="triangle" w="med" len="med"/>
          </a:ln>
          <a:effectLst/>
        </p:spPr>
        <p:txBody>
          <a:bodyPr/>
          <a:lstStyle/>
          <a:p>
            <a:endParaRPr lang="en-US"/>
          </a:p>
        </p:txBody>
      </p:sp>
      <p:sp>
        <p:nvSpPr>
          <p:cNvPr id="35" name="Line 22"/>
          <p:cNvSpPr>
            <a:spLocks noChangeShapeType="1"/>
          </p:cNvSpPr>
          <p:nvPr/>
        </p:nvSpPr>
        <p:spPr bwMode="auto">
          <a:xfrm>
            <a:off x="4510337" y="4040107"/>
            <a:ext cx="0" cy="352425"/>
          </a:xfrm>
          <a:prstGeom prst="line">
            <a:avLst/>
          </a:prstGeom>
          <a:noFill/>
          <a:ln w="57150">
            <a:solidFill>
              <a:schemeClr val="tx1"/>
            </a:solidFill>
            <a:round/>
            <a:headEnd/>
            <a:tailEnd type="triangle" w="med" len="med"/>
          </a:ln>
          <a:effectLst/>
        </p:spPr>
        <p:txBody>
          <a:bodyPr/>
          <a:lstStyle/>
          <a:p>
            <a:endParaRPr lang="en-US"/>
          </a:p>
        </p:txBody>
      </p:sp>
      <p:sp>
        <p:nvSpPr>
          <p:cNvPr id="5" name="Footer Placeholder 4"/>
          <p:cNvSpPr>
            <a:spLocks noGrp="1"/>
          </p:cNvSpPr>
          <p:nvPr>
            <p:ph type="ftr" sz="quarter" idx="10"/>
          </p:nvPr>
        </p:nvSpPr>
        <p:spPr>
          <a:xfrm>
            <a:off x="457200" y="6575341"/>
            <a:ext cx="3216442" cy="188912"/>
          </a:xfrm>
        </p:spPr>
        <p:txBody>
          <a:bodyPr/>
          <a:lstStyle/>
          <a:p>
            <a:pPr>
              <a:defRPr/>
            </a:pPr>
            <a:r>
              <a:rPr lang="en-US" dirty="0" smtClean="0"/>
              <a:t>© The Employee Engagement Group 2011  All Rights Reserved</a:t>
            </a:r>
            <a:endParaRPr lang="en-US" dirty="0"/>
          </a:p>
        </p:txBody>
      </p:sp>
      <p:sp>
        <p:nvSpPr>
          <p:cNvPr id="909321" name="Rectangle 9"/>
          <p:cNvSpPr>
            <a:spLocks noChangeArrowheads="1"/>
          </p:cNvSpPr>
          <p:nvPr/>
        </p:nvSpPr>
        <p:spPr bwMode="auto">
          <a:xfrm>
            <a:off x="2181225" y="2497057"/>
            <a:ext cx="4567918" cy="476250"/>
          </a:xfrm>
          <a:prstGeom prst="rect">
            <a:avLst/>
          </a:prstGeom>
          <a:solidFill>
            <a:srgbClr val="3366FF"/>
          </a:solidFill>
          <a:ln w="9525">
            <a:noFill/>
            <a:miter lim="800000"/>
            <a:headEnd/>
            <a:tailEnd/>
          </a:ln>
          <a:effectLst>
            <a:outerShdw dist="107763" dir="2700000" algn="ctr" rotWithShape="0">
              <a:schemeClr val="bg2">
                <a:alpha val="50000"/>
              </a:schemeClr>
            </a:outerShdw>
          </a:effectLst>
        </p:spPr>
        <p:txBody>
          <a:bodyPr wrap="none" anchor="ctr"/>
          <a:lstStyle/>
          <a:p>
            <a:pPr algn="ctr"/>
            <a:endParaRPr lang="en-US">
              <a:solidFill>
                <a:schemeClr val="tx2"/>
              </a:solidFill>
            </a:endParaRPr>
          </a:p>
        </p:txBody>
      </p:sp>
      <p:sp>
        <p:nvSpPr>
          <p:cNvPr id="909338" name="Text Box 26"/>
          <p:cNvSpPr txBox="1">
            <a:spLocks noChangeArrowheads="1"/>
          </p:cNvSpPr>
          <p:nvPr/>
        </p:nvSpPr>
        <p:spPr bwMode="auto">
          <a:xfrm>
            <a:off x="2368435" y="2554841"/>
            <a:ext cx="4305824" cy="341632"/>
          </a:xfrm>
          <a:prstGeom prst="rect">
            <a:avLst/>
          </a:prstGeom>
          <a:noFill/>
          <a:ln w="9525">
            <a:noFill/>
            <a:miter lim="800000"/>
            <a:headEnd/>
            <a:tailEnd/>
          </a:ln>
          <a:effectLst/>
        </p:spPr>
        <p:txBody>
          <a:bodyPr>
            <a:spAutoFit/>
          </a:bodyPr>
          <a:lstStyle/>
          <a:p>
            <a:pPr algn="ctr">
              <a:spcBef>
                <a:spcPct val="50000"/>
              </a:spcBef>
            </a:pPr>
            <a:r>
              <a:rPr lang="en-US" sz="1800" dirty="0" smtClean="0">
                <a:solidFill>
                  <a:schemeClr val="tx2"/>
                </a:solidFill>
              </a:rPr>
              <a:t>Choose 3-4 </a:t>
            </a:r>
            <a:r>
              <a:rPr lang="en-US" sz="1800" dirty="0">
                <a:solidFill>
                  <a:schemeClr val="tx2"/>
                </a:solidFill>
              </a:rPr>
              <a:t>Development Strategies</a:t>
            </a:r>
          </a:p>
        </p:txBody>
      </p:sp>
    </p:spTree>
    <p:extLst>
      <p:ext uri="{BB962C8B-B14F-4D97-AF65-F5344CB8AC3E}">
        <p14:creationId xmlns:p14="http://schemas.microsoft.com/office/powerpoint/2010/main" val="109412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09316"/>
                                        </p:tgtEl>
                                        <p:attrNameLst>
                                          <p:attrName>style.visibility</p:attrName>
                                        </p:attrNameLst>
                                      </p:cBhvr>
                                      <p:to>
                                        <p:strVal val="visible"/>
                                      </p:to>
                                    </p:set>
                                    <p:animEffect transition="in" filter="wipe(up)">
                                      <p:cBhvr>
                                        <p:cTn id="7" dur="500"/>
                                        <p:tgtEl>
                                          <p:spTgt spid="9093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09326"/>
                                        </p:tgtEl>
                                        <p:attrNameLst>
                                          <p:attrName>style.visibility</p:attrName>
                                        </p:attrNameLst>
                                      </p:cBhvr>
                                      <p:to>
                                        <p:strVal val="visible"/>
                                      </p:to>
                                    </p:set>
                                    <p:animEffect transition="in" filter="wipe(up)">
                                      <p:cBhvr>
                                        <p:cTn id="12" dur="500"/>
                                        <p:tgtEl>
                                          <p:spTgt spid="9093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909329"/>
                                        </p:tgtEl>
                                        <p:attrNameLst>
                                          <p:attrName>style.visibility</p:attrName>
                                        </p:attrNameLst>
                                      </p:cBhvr>
                                      <p:to>
                                        <p:strVal val="visible"/>
                                      </p:to>
                                    </p:set>
                                    <p:animEffect transition="in" filter="wipe(up)">
                                      <p:cBhvr>
                                        <p:cTn id="21" dur="500"/>
                                        <p:tgtEl>
                                          <p:spTgt spid="90932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909352"/>
                                        </p:tgtEl>
                                        <p:attrNameLst>
                                          <p:attrName>style.visibility</p:attrName>
                                        </p:attrNameLst>
                                      </p:cBhvr>
                                      <p:to>
                                        <p:strVal val="visible"/>
                                      </p:to>
                                    </p:set>
                                    <p:animEffect transition="in" filter="wipe(right)">
                                      <p:cBhvr>
                                        <p:cTn id="26" dur="500"/>
                                        <p:tgtEl>
                                          <p:spTgt spid="909352"/>
                                        </p:tgtEl>
                                      </p:cBhvr>
                                    </p:animEffect>
                                  </p:childTnLst>
                                </p:cTn>
                              </p:par>
                            </p:childTnLst>
                          </p:cTn>
                        </p:par>
                        <p:par>
                          <p:cTn id="27" fill="hold">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909354"/>
                                        </p:tgtEl>
                                        <p:attrNameLst>
                                          <p:attrName>style.visibility</p:attrName>
                                        </p:attrNameLst>
                                      </p:cBhvr>
                                      <p:to>
                                        <p:strVal val="visible"/>
                                      </p:to>
                                    </p:set>
                                    <p:animEffect transition="in" filter="wipe(up)">
                                      <p:cBhvr>
                                        <p:cTn id="30" dur="500"/>
                                        <p:tgtEl>
                                          <p:spTgt spid="909354"/>
                                        </p:tgtEl>
                                      </p:cBhvr>
                                    </p:animEffect>
                                  </p:childTnLst>
                                </p:cTn>
                              </p:par>
                            </p:childTnLst>
                          </p:cTn>
                        </p:par>
                        <p:par>
                          <p:cTn id="31" fill="hold">
                            <p:stCondLst>
                              <p:cond delay="1000"/>
                            </p:stCondLst>
                            <p:childTnLst>
                              <p:par>
                                <p:cTn id="32" presetID="9" presetClass="entr" presetSubtype="0" fill="hold" grpId="0" nodeType="afterEffect">
                                  <p:stCondLst>
                                    <p:cond delay="0"/>
                                  </p:stCondLst>
                                  <p:childTnLst>
                                    <p:set>
                                      <p:cBhvr>
                                        <p:cTn id="33" dur="1" fill="hold">
                                          <p:stCondLst>
                                            <p:cond delay="0"/>
                                          </p:stCondLst>
                                        </p:cTn>
                                        <p:tgtEl>
                                          <p:spTgt spid="909318"/>
                                        </p:tgtEl>
                                        <p:attrNameLst>
                                          <p:attrName>style.visibility</p:attrName>
                                        </p:attrNameLst>
                                      </p:cBhvr>
                                      <p:to>
                                        <p:strVal val="visible"/>
                                      </p:to>
                                    </p:set>
                                    <p:animEffect transition="in" filter="dissolve">
                                      <p:cBhvr>
                                        <p:cTn id="34" dur="500"/>
                                        <p:tgtEl>
                                          <p:spTgt spid="9093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909334"/>
                                        </p:tgtEl>
                                        <p:attrNameLst>
                                          <p:attrName>style.visibility</p:attrName>
                                        </p:attrNameLst>
                                      </p:cBhvr>
                                      <p:to>
                                        <p:strVal val="visible"/>
                                      </p:to>
                                    </p:set>
                                    <p:animEffect transition="in" filter="wipe(up)">
                                      <p:cBhvr>
                                        <p:cTn id="39" dur="500"/>
                                        <p:tgtEl>
                                          <p:spTgt spid="909334"/>
                                        </p:tgtEl>
                                      </p:cBhvr>
                                    </p:animEffect>
                                  </p:childTnLst>
                                </p:cTn>
                              </p:par>
                            </p:childTnLst>
                          </p:cTn>
                        </p:par>
                        <p:par>
                          <p:cTn id="40" fill="hold">
                            <p:stCondLst>
                              <p:cond delay="500"/>
                            </p:stCondLst>
                            <p:childTnLst>
                              <p:par>
                                <p:cTn id="41" presetID="9" presetClass="entr" presetSubtype="0" fill="hold" grpId="0" nodeType="afterEffect">
                                  <p:stCondLst>
                                    <p:cond delay="0"/>
                                  </p:stCondLst>
                                  <p:childTnLst>
                                    <p:set>
                                      <p:cBhvr>
                                        <p:cTn id="42" dur="1" fill="hold">
                                          <p:stCondLst>
                                            <p:cond delay="0"/>
                                          </p:stCondLst>
                                        </p:cTn>
                                        <p:tgtEl>
                                          <p:spTgt spid="909319"/>
                                        </p:tgtEl>
                                        <p:attrNameLst>
                                          <p:attrName>style.visibility</p:attrName>
                                        </p:attrNameLst>
                                      </p:cBhvr>
                                      <p:to>
                                        <p:strVal val="visible"/>
                                      </p:to>
                                    </p:set>
                                    <p:animEffect transition="in" filter="dissolve">
                                      <p:cBhvr>
                                        <p:cTn id="43" dur="500"/>
                                        <p:tgtEl>
                                          <p:spTgt spid="90931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909353"/>
                                        </p:tgtEl>
                                        <p:attrNameLst>
                                          <p:attrName>style.visibility</p:attrName>
                                        </p:attrNameLst>
                                      </p:cBhvr>
                                      <p:to>
                                        <p:strVal val="visible"/>
                                      </p:to>
                                    </p:set>
                                    <p:animEffect transition="in" filter="wipe(left)">
                                      <p:cBhvr>
                                        <p:cTn id="48" dur="500"/>
                                        <p:tgtEl>
                                          <p:spTgt spid="909353"/>
                                        </p:tgtEl>
                                      </p:cBhvr>
                                    </p:animEffect>
                                  </p:childTnLst>
                                </p:cTn>
                              </p:par>
                            </p:childTnLst>
                          </p:cTn>
                        </p:par>
                        <p:par>
                          <p:cTn id="49" fill="hold">
                            <p:stCondLst>
                              <p:cond delay="500"/>
                            </p:stCondLst>
                            <p:childTnLst>
                              <p:par>
                                <p:cTn id="50" presetID="22" presetClass="entr" presetSubtype="1" fill="hold" grpId="0" nodeType="afterEffect">
                                  <p:stCondLst>
                                    <p:cond delay="0"/>
                                  </p:stCondLst>
                                  <p:childTnLst>
                                    <p:set>
                                      <p:cBhvr>
                                        <p:cTn id="51" dur="1" fill="hold">
                                          <p:stCondLst>
                                            <p:cond delay="0"/>
                                          </p:stCondLst>
                                        </p:cTn>
                                        <p:tgtEl>
                                          <p:spTgt spid="909355"/>
                                        </p:tgtEl>
                                        <p:attrNameLst>
                                          <p:attrName>style.visibility</p:attrName>
                                        </p:attrNameLst>
                                      </p:cBhvr>
                                      <p:to>
                                        <p:strVal val="visible"/>
                                      </p:to>
                                    </p:set>
                                    <p:animEffect transition="in" filter="wipe(up)">
                                      <p:cBhvr>
                                        <p:cTn id="52" dur="500"/>
                                        <p:tgtEl>
                                          <p:spTgt spid="909355"/>
                                        </p:tgtEl>
                                      </p:cBhvr>
                                    </p:animEffect>
                                  </p:childTnLst>
                                </p:cTn>
                              </p:par>
                            </p:childTnLst>
                          </p:cTn>
                        </p:par>
                        <p:par>
                          <p:cTn id="53" fill="hold">
                            <p:stCondLst>
                              <p:cond delay="1000"/>
                            </p:stCondLst>
                            <p:childTnLst>
                              <p:par>
                                <p:cTn id="54" presetID="9" presetClass="entr" presetSubtype="0" fill="hold" grpId="0" nodeType="afterEffect">
                                  <p:stCondLst>
                                    <p:cond delay="0"/>
                                  </p:stCondLst>
                                  <p:childTnLst>
                                    <p:set>
                                      <p:cBhvr>
                                        <p:cTn id="55" dur="1" fill="hold">
                                          <p:stCondLst>
                                            <p:cond delay="0"/>
                                          </p:stCondLst>
                                        </p:cTn>
                                        <p:tgtEl>
                                          <p:spTgt spid="909320"/>
                                        </p:tgtEl>
                                        <p:attrNameLst>
                                          <p:attrName>style.visibility</p:attrName>
                                        </p:attrNameLst>
                                      </p:cBhvr>
                                      <p:to>
                                        <p:strVal val="visible"/>
                                      </p:to>
                                    </p:set>
                                    <p:animEffect transition="in" filter="dissolve">
                                      <p:cBhvr>
                                        <p:cTn id="56" dur="500"/>
                                        <p:tgtEl>
                                          <p:spTgt spid="90932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909337"/>
                                        </p:tgtEl>
                                        <p:attrNameLst>
                                          <p:attrName>style.visibility</p:attrName>
                                        </p:attrNameLst>
                                      </p:cBhvr>
                                      <p:to>
                                        <p:strVal val="visible"/>
                                      </p:to>
                                    </p:set>
                                    <p:animEffect transition="in" filter="wipe(up)">
                                      <p:cBhvr>
                                        <p:cTn id="61" dur="500"/>
                                        <p:tgtEl>
                                          <p:spTgt spid="909337"/>
                                        </p:tgtEl>
                                      </p:cBhvr>
                                    </p:animEffect>
                                  </p:childTnLst>
                                </p:cTn>
                              </p:par>
                            </p:childTnLst>
                          </p:cTn>
                        </p:par>
                        <p:par>
                          <p:cTn id="62" fill="hold">
                            <p:stCondLst>
                              <p:cond delay="500"/>
                            </p:stCondLst>
                            <p:childTnLst>
                              <p:par>
                                <p:cTn id="63" presetID="22" presetClass="entr" presetSubtype="1" fill="hold"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wipe(up)">
                                      <p:cBhvr>
                                        <p:cTn id="65" dur="500"/>
                                        <p:tgtEl>
                                          <p:spTgt spid="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909342"/>
                                        </p:tgtEl>
                                        <p:attrNameLst>
                                          <p:attrName>style.visibility</p:attrName>
                                        </p:attrNameLst>
                                      </p:cBhvr>
                                      <p:to>
                                        <p:strVal val="visible"/>
                                      </p:to>
                                    </p:set>
                                    <p:animEffect transition="in" filter="wipe(up)">
                                      <p:cBhvr>
                                        <p:cTn id="70" dur="500"/>
                                        <p:tgtEl>
                                          <p:spTgt spid="909342"/>
                                        </p:tgtEl>
                                      </p:cBhvr>
                                    </p:animEffect>
                                  </p:childTnLst>
                                </p:cTn>
                              </p:par>
                            </p:childTnLst>
                          </p:cTn>
                        </p:par>
                        <p:par>
                          <p:cTn id="71" fill="hold">
                            <p:stCondLst>
                              <p:cond delay="500"/>
                            </p:stCondLst>
                            <p:childTnLst>
                              <p:par>
                                <p:cTn id="72" presetID="22" presetClass="entr" presetSubtype="1" fill="hold" grpId="0" nodeType="afterEffect">
                                  <p:stCondLst>
                                    <p:cond delay="0"/>
                                  </p:stCondLst>
                                  <p:childTnLst>
                                    <p:set>
                                      <p:cBhvr>
                                        <p:cTn id="73" dur="1" fill="hold">
                                          <p:stCondLst>
                                            <p:cond delay="0"/>
                                          </p:stCondLst>
                                        </p:cTn>
                                        <p:tgtEl>
                                          <p:spTgt spid="909339"/>
                                        </p:tgtEl>
                                        <p:attrNameLst>
                                          <p:attrName>style.visibility</p:attrName>
                                        </p:attrNameLst>
                                      </p:cBhvr>
                                      <p:to>
                                        <p:strVal val="visible"/>
                                      </p:to>
                                    </p:set>
                                    <p:animEffect transition="in" filter="wipe(up)">
                                      <p:cBhvr>
                                        <p:cTn id="74" dur="500"/>
                                        <p:tgtEl>
                                          <p:spTgt spid="909339"/>
                                        </p:tgtEl>
                                      </p:cBhvr>
                                    </p:animEffect>
                                  </p:childTnLst>
                                </p:cTn>
                              </p:par>
                            </p:childTnLst>
                          </p:cTn>
                        </p:par>
                        <p:par>
                          <p:cTn id="75" fill="hold">
                            <p:stCondLst>
                              <p:cond delay="1000"/>
                            </p:stCondLst>
                            <p:childTnLst>
                              <p:par>
                                <p:cTn id="76" presetID="22" presetClass="entr" presetSubtype="2" fill="hold" grpId="0" nodeType="afterEffect">
                                  <p:stCondLst>
                                    <p:cond delay="0"/>
                                  </p:stCondLst>
                                  <p:childTnLst>
                                    <p:set>
                                      <p:cBhvr>
                                        <p:cTn id="77" dur="1" fill="hold">
                                          <p:stCondLst>
                                            <p:cond delay="0"/>
                                          </p:stCondLst>
                                        </p:cTn>
                                        <p:tgtEl>
                                          <p:spTgt spid="909343"/>
                                        </p:tgtEl>
                                        <p:attrNameLst>
                                          <p:attrName>style.visibility</p:attrName>
                                        </p:attrNameLst>
                                      </p:cBhvr>
                                      <p:to>
                                        <p:strVal val="visible"/>
                                      </p:to>
                                    </p:set>
                                    <p:animEffect transition="in" filter="wipe(right)">
                                      <p:cBhvr>
                                        <p:cTn id="78" dur="1000"/>
                                        <p:tgtEl>
                                          <p:spTgt spid="909343"/>
                                        </p:tgtEl>
                                      </p:cBhvr>
                                    </p:animEffect>
                                  </p:childTnLst>
                                </p:cTn>
                              </p:par>
                            </p:childTnLst>
                          </p:cTn>
                        </p:par>
                        <p:par>
                          <p:cTn id="79" fill="hold">
                            <p:stCondLst>
                              <p:cond delay="2000"/>
                            </p:stCondLst>
                            <p:childTnLst>
                              <p:par>
                                <p:cTn id="80" presetID="22" presetClass="entr" presetSubtype="4" fill="hold" grpId="0" nodeType="afterEffect">
                                  <p:stCondLst>
                                    <p:cond delay="0"/>
                                  </p:stCondLst>
                                  <p:childTnLst>
                                    <p:set>
                                      <p:cBhvr>
                                        <p:cTn id="81" dur="1" fill="hold">
                                          <p:stCondLst>
                                            <p:cond delay="0"/>
                                          </p:stCondLst>
                                        </p:cTn>
                                        <p:tgtEl>
                                          <p:spTgt spid="909346"/>
                                        </p:tgtEl>
                                        <p:attrNameLst>
                                          <p:attrName>style.visibility</p:attrName>
                                        </p:attrNameLst>
                                      </p:cBhvr>
                                      <p:to>
                                        <p:strVal val="visible"/>
                                      </p:to>
                                    </p:set>
                                    <p:animEffect transition="in" filter="wipe(down)">
                                      <p:cBhvr>
                                        <p:cTn id="82" dur="1000"/>
                                        <p:tgtEl>
                                          <p:spTgt spid="909346"/>
                                        </p:tgtEl>
                                      </p:cBhvr>
                                    </p:animEffect>
                                  </p:childTnLst>
                                </p:cTn>
                              </p:par>
                            </p:childTnLst>
                          </p:cTn>
                        </p:par>
                        <p:par>
                          <p:cTn id="83" fill="hold">
                            <p:stCondLst>
                              <p:cond delay="3000"/>
                            </p:stCondLst>
                            <p:childTnLst>
                              <p:par>
                                <p:cTn id="84" presetID="22" presetClass="entr" presetSubtype="8" fill="hold" grpId="0" nodeType="afterEffect">
                                  <p:stCondLst>
                                    <p:cond delay="0"/>
                                  </p:stCondLst>
                                  <p:childTnLst>
                                    <p:set>
                                      <p:cBhvr>
                                        <p:cTn id="85" dur="1" fill="hold">
                                          <p:stCondLst>
                                            <p:cond delay="0"/>
                                          </p:stCondLst>
                                        </p:cTn>
                                        <p:tgtEl>
                                          <p:spTgt spid="909347"/>
                                        </p:tgtEl>
                                        <p:attrNameLst>
                                          <p:attrName>style.visibility</p:attrName>
                                        </p:attrNameLst>
                                      </p:cBhvr>
                                      <p:to>
                                        <p:strVal val="visible"/>
                                      </p:to>
                                    </p:set>
                                    <p:animEffect transition="in" filter="wipe(left)">
                                      <p:cBhvr>
                                        <p:cTn id="86" dur="1000"/>
                                        <p:tgtEl>
                                          <p:spTgt spid="909347"/>
                                        </p:tgtEl>
                                      </p:cBhvr>
                                    </p:animEffect>
                                  </p:childTnLst>
                                </p:cTn>
                              </p:par>
                            </p:childTnLst>
                          </p:cTn>
                        </p:par>
                      </p:childTnLst>
                    </p:cTn>
                  </p:par>
                  <p:par>
                    <p:cTn id="87" fill="hold">
                      <p:stCondLst>
                        <p:cond delay="indefinite"/>
                      </p:stCondLst>
                      <p:childTnLst>
                        <p:par>
                          <p:cTn id="88" fill="hold">
                            <p:stCondLst>
                              <p:cond delay="0"/>
                            </p:stCondLst>
                            <p:childTnLst>
                              <p:par>
                                <p:cTn id="89" presetID="6" presetClass="emph" presetSubtype="0" fill="hold" grpId="1" nodeType="clickEffect">
                                  <p:stCondLst>
                                    <p:cond delay="0"/>
                                  </p:stCondLst>
                                  <p:childTnLst>
                                    <p:animScale>
                                      <p:cBhvr>
                                        <p:cTn id="90" dur="2000" fill="hold"/>
                                        <p:tgtEl>
                                          <p:spTgt spid="909316"/>
                                        </p:tgtEl>
                                      </p:cBhvr>
                                      <p:by x="150000" y="150000"/>
                                    </p:animScale>
                                  </p:childTnLst>
                                </p:cTn>
                              </p:par>
                            </p:childTnLst>
                          </p:cTn>
                        </p:par>
                      </p:childTnLst>
                    </p:cTn>
                  </p:par>
                  <p:par>
                    <p:cTn id="91" fill="hold">
                      <p:stCondLst>
                        <p:cond delay="indefinite"/>
                      </p:stCondLst>
                      <p:childTnLst>
                        <p:par>
                          <p:cTn id="92" fill="hold">
                            <p:stCondLst>
                              <p:cond delay="0"/>
                            </p:stCondLst>
                            <p:childTnLst>
                              <p:par>
                                <p:cTn id="93" presetID="22" presetClass="entr" presetSubtype="1" fill="hold" grpId="0" nodeType="click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wipe(up)">
                                      <p:cBhvr>
                                        <p:cTn id="95" dur="500"/>
                                        <p:tgtEl>
                                          <p:spTgt spid="31"/>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2" fill="hold" grpId="0" nodeType="click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wipe(right)">
                                      <p:cBhvr>
                                        <p:cTn id="100" dur="500"/>
                                        <p:tgtEl>
                                          <p:spTgt spid="32"/>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1" fill="hold" grpId="0" nodeType="click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wipe(up)">
                                      <p:cBhvr>
                                        <p:cTn id="105" dur="500"/>
                                        <p:tgtEl>
                                          <p:spTgt spid="33"/>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1" fill="hold" grpId="0" nodeType="click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wipe(up)">
                                      <p:cBhvr>
                                        <p:cTn id="110" dur="500"/>
                                        <p:tgtEl>
                                          <p:spTgt spid="34"/>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1" fill="hold" grpId="0" nodeType="click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wipe(up)">
                                      <p:cBhvr>
                                        <p:cTn id="1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9339" grpId="0" animBg="1"/>
      <p:bldP spid="909316" grpId="0" animBg="1"/>
      <p:bldP spid="909316" grpId="1" animBg="1"/>
      <p:bldP spid="909318" grpId="0" animBg="1"/>
      <p:bldP spid="909319" grpId="0" animBg="1"/>
      <p:bldP spid="909320" grpId="0" animBg="1"/>
      <p:bldP spid="909326" grpId="0" animBg="1"/>
      <p:bldP spid="909329" grpId="0" animBg="1"/>
      <p:bldP spid="909334" grpId="0" animBg="1"/>
      <p:bldP spid="909337" grpId="0" animBg="1"/>
      <p:bldP spid="909342" grpId="0" animBg="1"/>
      <p:bldP spid="909343" grpId="0" animBg="1"/>
      <p:bldP spid="909346" grpId="0" animBg="1"/>
      <p:bldP spid="909347" grpId="0" animBg="1"/>
      <p:bldP spid="909352" grpId="0" animBg="1"/>
      <p:bldP spid="909354" grpId="0" animBg="1"/>
      <p:bldP spid="909353" grpId="0" animBg="1"/>
      <p:bldP spid="909355" grpId="0" animBg="1"/>
      <p:bldP spid="31" grpId="0" animBg="1"/>
      <p:bldP spid="32" grpId="0" animBg="1"/>
      <p:bldP spid="33" grpId="0" animBg="1"/>
      <p:bldP spid="34"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505" name="Rectangle 25"/>
          <p:cNvSpPr>
            <a:spLocks noChangeArrowheads="1"/>
          </p:cNvSpPr>
          <p:nvPr/>
        </p:nvSpPr>
        <p:spPr bwMode="auto">
          <a:xfrm>
            <a:off x="6515100" y="3895725"/>
            <a:ext cx="1666875" cy="1133475"/>
          </a:xfrm>
          <a:prstGeom prst="rect">
            <a:avLst/>
          </a:prstGeom>
          <a:solidFill>
            <a:srgbClr val="00FF00"/>
          </a:solidFill>
          <a:ln w="9525">
            <a:solidFill>
              <a:schemeClr val="bg2"/>
            </a:solidFill>
            <a:miter lim="800000"/>
            <a:headEnd/>
            <a:tailEnd/>
          </a:ln>
          <a:effectLst/>
        </p:spPr>
        <p:txBody>
          <a:bodyPr wrap="none" anchor="ctr"/>
          <a:lstStyle/>
          <a:p>
            <a:endParaRPr lang="en-US" sz="2400"/>
          </a:p>
        </p:txBody>
      </p:sp>
      <p:sp>
        <p:nvSpPr>
          <p:cNvPr id="916506" name="Rectangle 26"/>
          <p:cNvSpPr>
            <a:spLocks noChangeArrowheads="1"/>
          </p:cNvSpPr>
          <p:nvPr/>
        </p:nvSpPr>
        <p:spPr bwMode="auto">
          <a:xfrm>
            <a:off x="4829175" y="3895725"/>
            <a:ext cx="1666875" cy="1133475"/>
          </a:xfrm>
          <a:prstGeom prst="rect">
            <a:avLst/>
          </a:prstGeom>
          <a:solidFill>
            <a:srgbClr val="FF00FF"/>
          </a:solidFill>
          <a:ln w="9525">
            <a:solidFill>
              <a:schemeClr val="bg2"/>
            </a:solidFill>
            <a:miter lim="800000"/>
            <a:headEnd/>
            <a:tailEnd/>
          </a:ln>
          <a:effectLst/>
        </p:spPr>
        <p:txBody>
          <a:bodyPr wrap="none" anchor="ctr"/>
          <a:lstStyle/>
          <a:p>
            <a:endParaRPr lang="en-US" sz="2400"/>
          </a:p>
        </p:txBody>
      </p:sp>
      <p:sp>
        <p:nvSpPr>
          <p:cNvPr id="916507" name="Rectangle 27"/>
          <p:cNvSpPr>
            <a:spLocks noChangeArrowheads="1"/>
          </p:cNvSpPr>
          <p:nvPr/>
        </p:nvSpPr>
        <p:spPr bwMode="auto">
          <a:xfrm>
            <a:off x="6515100" y="2743200"/>
            <a:ext cx="1666875" cy="1133475"/>
          </a:xfrm>
          <a:prstGeom prst="rect">
            <a:avLst/>
          </a:prstGeom>
          <a:solidFill>
            <a:srgbClr val="3366FF"/>
          </a:solidFill>
          <a:ln w="9525">
            <a:solidFill>
              <a:schemeClr val="bg2"/>
            </a:solidFill>
            <a:miter lim="800000"/>
            <a:headEnd/>
            <a:tailEnd/>
          </a:ln>
          <a:effectLst/>
        </p:spPr>
        <p:txBody>
          <a:bodyPr wrap="none" anchor="ctr"/>
          <a:lstStyle/>
          <a:p>
            <a:endParaRPr lang="en-US" sz="2400" dirty="0">
              <a:solidFill>
                <a:schemeClr val="bg1"/>
              </a:solidFill>
            </a:endParaRPr>
          </a:p>
        </p:txBody>
      </p:sp>
      <p:sp>
        <p:nvSpPr>
          <p:cNvPr id="916508" name="Rectangle 28"/>
          <p:cNvSpPr>
            <a:spLocks noChangeArrowheads="1"/>
          </p:cNvSpPr>
          <p:nvPr/>
        </p:nvSpPr>
        <p:spPr bwMode="auto">
          <a:xfrm>
            <a:off x="4829175" y="2743200"/>
            <a:ext cx="1666875" cy="1133475"/>
          </a:xfrm>
          <a:prstGeom prst="rect">
            <a:avLst/>
          </a:prstGeom>
          <a:solidFill>
            <a:srgbClr val="000080"/>
          </a:solidFill>
          <a:ln w="9525">
            <a:solidFill>
              <a:schemeClr val="bg2"/>
            </a:solidFill>
            <a:miter lim="800000"/>
            <a:headEnd/>
            <a:tailEnd/>
          </a:ln>
          <a:effectLst/>
        </p:spPr>
        <p:txBody>
          <a:bodyPr wrap="none" anchor="ctr"/>
          <a:lstStyle/>
          <a:p>
            <a:endParaRPr lang="en-US" sz="2400" dirty="0">
              <a:solidFill>
                <a:schemeClr val="bg1"/>
              </a:solidFill>
            </a:endParaRPr>
          </a:p>
        </p:txBody>
      </p:sp>
      <p:sp>
        <p:nvSpPr>
          <p:cNvPr id="916482" name="Rectangle 2"/>
          <p:cNvSpPr>
            <a:spLocks noGrp="1" noChangeArrowheads="1"/>
          </p:cNvSpPr>
          <p:nvPr>
            <p:ph type="title"/>
          </p:nvPr>
        </p:nvSpPr>
        <p:spPr>
          <a:ln/>
        </p:spPr>
        <p:txBody>
          <a:bodyPr/>
          <a:lstStyle/>
          <a:p>
            <a:r>
              <a:rPr lang="en-US" dirty="0"/>
              <a:t>Assess Interests and Competencies</a:t>
            </a:r>
          </a:p>
        </p:txBody>
      </p:sp>
      <p:sp>
        <p:nvSpPr>
          <p:cNvPr id="916483" name="Rectangle 3"/>
          <p:cNvSpPr>
            <a:spLocks noGrp="1" noChangeArrowheads="1"/>
          </p:cNvSpPr>
          <p:nvPr>
            <p:ph type="body" sz="half" idx="1"/>
          </p:nvPr>
        </p:nvSpPr>
        <p:spPr>
          <a:xfrm>
            <a:off x="228599" y="1779588"/>
            <a:ext cx="4471737" cy="4595812"/>
          </a:xfrm>
          <a:ln/>
        </p:spPr>
        <p:txBody>
          <a:bodyPr/>
          <a:lstStyle/>
          <a:p>
            <a:pPr>
              <a:buFont typeface="Arial" charset="0"/>
              <a:buNone/>
            </a:pPr>
            <a:r>
              <a:rPr lang="en-US" dirty="0"/>
              <a:t>Complete a G.A.P.S. Analysis:</a:t>
            </a:r>
          </a:p>
          <a:p>
            <a:pPr marL="465138" indent="-352425">
              <a:buFont typeface="Arial" charset="0"/>
              <a:buNone/>
            </a:pPr>
            <a:endParaRPr lang="en-US" sz="800" dirty="0"/>
          </a:p>
          <a:p>
            <a:pPr marL="465138" indent="-352425">
              <a:buFont typeface="Arial" charset="0"/>
              <a:buNone/>
            </a:pPr>
            <a:r>
              <a:rPr lang="en-US" dirty="0"/>
              <a:t>1. </a:t>
            </a:r>
            <a:r>
              <a:rPr lang="en-US" dirty="0" smtClean="0"/>
              <a:t>Identify </a:t>
            </a:r>
            <a:r>
              <a:rPr lang="en-US" dirty="0"/>
              <a:t>your short-term and                           longer-term career interests                          and </a:t>
            </a:r>
            <a:r>
              <a:rPr lang="en-US" b="1" dirty="0"/>
              <a:t>Goals</a:t>
            </a:r>
          </a:p>
          <a:p>
            <a:pPr marL="465138" indent="-352425">
              <a:buFont typeface="Arial" charset="0"/>
              <a:buNone/>
            </a:pPr>
            <a:r>
              <a:rPr lang="en-US" dirty="0"/>
              <a:t>2. </a:t>
            </a:r>
            <a:r>
              <a:rPr lang="en-US" dirty="0" smtClean="0"/>
              <a:t>Assess </a:t>
            </a:r>
            <a:r>
              <a:rPr lang="en-US" dirty="0"/>
              <a:t>your</a:t>
            </a:r>
            <a:r>
              <a:rPr lang="en-US" b="1" dirty="0"/>
              <a:t> Abilities </a:t>
            </a:r>
          </a:p>
          <a:p>
            <a:pPr marL="465138" indent="-352425">
              <a:buFont typeface="Arial" charset="0"/>
              <a:buNone/>
            </a:pPr>
            <a:r>
              <a:rPr lang="en-US" dirty="0"/>
              <a:t>3. </a:t>
            </a:r>
            <a:r>
              <a:rPr lang="en-US" dirty="0" smtClean="0"/>
              <a:t>Get </a:t>
            </a:r>
            <a:r>
              <a:rPr lang="en-US" dirty="0"/>
              <a:t>information about how                                    others see you--their </a:t>
            </a:r>
            <a:r>
              <a:rPr lang="en-US" b="1" dirty="0"/>
              <a:t>Perceptions</a:t>
            </a:r>
          </a:p>
          <a:p>
            <a:pPr marL="465138" indent="-352425">
              <a:buFont typeface="Arial" charset="0"/>
              <a:buNone/>
            </a:pPr>
            <a:r>
              <a:rPr lang="en-US" dirty="0"/>
              <a:t>4. </a:t>
            </a:r>
            <a:r>
              <a:rPr lang="en-US" dirty="0" smtClean="0"/>
              <a:t>Find </a:t>
            </a:r>
            <a:r>
              <a:rPr lang="en-US" dirty="0"/>
              <a:t>out what the </a:t>
            </a:r>
            <a:r>
              <a:rPr lang="en-US" b="1" dirty="0"/>
              <a:t>Success </a:t>
            </a:r>
            <a:r>
              <a:rPr lang="en-US" b="1" dirty="0" smtClean="0"/>
              <a:t>Factors </a:t>
            </a:r>
            <a:r>
              <a:rPr lang="en-US" dirty="0" smtClean="0"/>
              <a:t>are </a:t>
            </a:r>
            <a:r>
              <a:rPr lang="en-US" dirty="0"/>
              <a:t>for the position</a:t>
            </a:r>
            <a:r>
              <a:rPr lang="en-US" dirty="0" smtClean="0"/>
              <a:t>/ job/career that you </a:t>
            </a:r>
            <a:r>
              <a:rPr lang="en-US" dirty="0"/>
              <a:t>are interested in pursuing</a:t>
            </a:r>
            <a:endParaRPr lang="en-US" sz="1800" dirty="0"/>
          </a:p>
        </p:txBody>
      </p:sp>
      <p:sp>
        <p:nvSpPr>
          <p:cNvPr id="916492" name="Text Box 12"/>
          <p:cNvSpPr txBox="1">
            <a:spLocks noChangeArrowheads="1"/>
          </p:cNvSpPr>
          <p:nvPr/>
        </p:nvSpPr>
        <p:spPr bwMode="auto">
          <a:xfrm>
            <a:off x="4525963" y="2389188"/>
            <a:ext cx="2171700" cy="258532"/>
          </a:xfrm>
          <a:prstGeom prst="rect">
            <a:avLst/>
          </a:prstGeom>
          <a:noFill/>
          <a:ln w="9525">
            <a:noFill/>
            <a:miter lim="800000"/>
            <a:headEnd/>
            <a:tailEnd/>
          </a:ln>
          <a:effectLst/>
        </p:spPr>
        <p:txBody>
          <a:bodyPr>
            <a:spAutoFit/>
          </a:bodyPr>
          <a:lstStyle/>
          <a:p>
            <a:pPr algn="ctr" eaLnBrk="0" hangingPunct="0">
              <a:spcBef>
                <a:spcPct val="50000"/>
              </a:spcBef>
            </a:pPr>
            <a:r>
              <a:rPr lang="en-US" sz="1200" b="1" i="1" dirty="0">
                <a:solidFill>
                  <a:schemeClr val="tx1"/>
                </a:solidFill>
              </a:rPr>
              <a:t>Where You are Now</a:t>
            </a:r>
            <a:endParaRPr lang="en-US" sz="1200" b="1" dirty="0">
              <a:solidFill>
                <a:schemeClr val="tx1"/>
              </a:solidFill>
            </a:endParaRPr>
          </a:p>
        </p:txBody>
      </p:sp>
      <p:sp>
        <p:nvSpPr>
          <p:cNvPr id="916493" name="Text Box 13"/>
          <p:cNvSpPr txBox="1">
            <a:spLocks noChangeArrowheads="1"/>
          </p:cNvSpPr>
          <p:nvPr/>
        </p:nvSpPr>
        <p:spPr bwMode="auto">
          <a:xfrm>
            <a:off x="6283325" y="2371725"/>
            <a:ext cx="2173288" cy="258532"/>
          </a:xfrm>
          <a:prstGeom prst="rect">
            <a:avLst/>
          </a:prstGeom>
          <a:noFill/>
          <a:ln w="9525">
            <a:noFill/>
            <a:miter lim="800000"/>
            <a:headEnd/>
            <a:tailEnd/>
          </a:ln>
          <a:effectLst/>
        </p:spPr>
        <p:txBody>
          <a:bodyPr>
            <a:spAutoFit/>
          </a:bodyPr>
          <a:lstStyle/>
          <a:p>
            <a:pPr algn="ctr" eaLnBrk="0" hangingPunct="0">
              <a:spcBef>
                <a:spcPct val="50000"/>
              </a:spcBef>
            </a:pPr>
            <a:r>
              <a:rPr lang="en-US" sz="1200" b="1" i="1" dirty="0">
                <a:solidFill>
                  <a:schemeClr val="tx1"/>
                </a:solidFill>
              </a:rPr>
              <a:t>Where You Want to Go</a:t>
            </a:r>
            <a:endParaRPr lang="en-US" sz="1200" b="1" dirty="0">
              <a:solidFill>
                <a:schemeClr val="tx1"/>
              </a:solidFill>
            </a:endParaRPr>
          </a:p>
        </p:txBody>
      </p:sp>
      <p:sp>
        <p:nvSpPr>
          <p:cNvPr id="916494" name="Text Box 14"/>
          <p:cNvSpPr txBox="1">
            <a:spLocks noChangeArrowheads="1"/>
          </p:cNvSpPr>
          <p:nvPr/>
        </p:nvSpPr>
        <p:spPr bwMode="auto">
          <a:xfrm>
            <a:off x="7877175" y="3073428"/>
            <a:ext cx="1266825" cy="424732"/>
          </a:xfrm>
          <a:prstGeom prst="rect">
            <a:avLst/>
          </a:prstGeom>
          <a:noFill/>
          <a:ln w="9525">
            <a:noFill/>
            <a:miter lim="800000"/>
            <a:headEnd/>
            <a:tailEnd/>
          </a:ln>
          <a:effectLst/>
        </p:spPr>
        <p:txBody>
          <a:bodyPr>
            <a:spAutoFit/>
          </a:bodyPr>
          <a:lstStyle/>
          <a:p>
            <a:pPr eaLnBrk="0" hangingPunct="0">
              <a:spcBef>
                <a:spcPct val="50000"/>
              </a:spcBef>
            </a:pPr>
            <a:r>
              <a:rPr lang="en-US" sz="1200" b="1" i="1" dirty="0">
                <a:solidFill>
                  <a:schemeClr val="tx1"/>
                </a:solidFill>
              </a:rPr>
              <a:t>Your                    view</a:t>
            </a:r>
          </a:p>
        </p:txBody>
      </p:sp>
      <p:sp>
        <p:nvSpPr>
          <p:cNvPr id="916495" name="Text Box 15"/>
          <p:cNvSpPr txBox="1">
            <a:spLocks noChangeArrowheads="1"/>
          </p:cNvSpPr>
          <p:nvPr/>
        </p:nvSpPr>
        <p:spPr bwMode="auto">
          <a:xfrm>
            <a:off x="7981950" y="4117975"/>
            <a:ext cx="966787" cy="424732"/>
          </a:xfrm>
          <a:prstGeom prst="rect">
            <a:avLst/>
          </a:prstGeom>
          <a:noFill/>
          <a:ln w="9525">
            <a:noFill/>
            <a:miter lim="800000"/>
            <a:headEnd/>
            <a:tailEnd/>
          </a:ln>
          <a:effectLst/>
        </p:spPr>
        <p:txBody>
          <a:bodyPr>
            <a:spAutoFit/>
          </a:bodyPr>
          <a:lstStyle/>
          <a:p>
            <a:pPr eaLnBrk="0" hangingPunct="0">
              <a:spcBef>
                <a:spcPct val="50000"/>
              </a:spcBef>
            </a:pPr>
            <a:r>
              <a:rPr lang="en-US" sz="1200" b="1" i="1" dirty="0">
                <a:solidFill>
                  <a:schemeClr val="tx1"/>
                </a:solidFill>
              </a:rPr>
              <a:t>Others’ view</a:t>
            </a:r>
          </a:p>
        </p:txBody>
      </p:sp>
      <p:sp>
        <p:nvSpPr>
          <p:cNvPr id="916488" name="Text Box 8"/>
          <p:cNvSpPr txBox="1">
            <a:spLocks noChangeArrowheads="1"/>
          </p:cNvSpPr>
          <p:nvPr/>
        </p:nvSpPr>
        <p:spPr bwMode="auto">
          <a:xfrm>
            <a:off x="4884738" y="2722563"/>
            <a:ext cx="1590675" cy="646331"/>
          </a:xfrm>
          <a:prstGeom prst="rect">
            <a:avLst/>
          </a:prstGeom>
          <a:noFill/>
          <a:ln w="9525">
            <a:noFill/>
            <a:miter lim="800000"/>
            <a:headEnd/>
            <a:tailEnd/>
          </a:ln>
          <a:effectLst/>
        </p:spPr>
        <p:txBody>
          <a:bodyPr>
            <a:spAutoFit/>
          </a:bodyPr>
          <a:lstStyle/>
          <a:p>
            <a:pPr eaLnBrk="0" hangingPunct="0">
              <a:spcBef>
                <a:spcPct val="50000"/>
              </a:spcBef>
            </a:pPr>
            <a:r>
              <a:rPr lang="en-US" sz="2400" b="1" dirty="0">
                <a:solidFill>
                  <a:schemeClr val="bg1"/>
                </a:solidFill>
              </a:rPr>
              <a:t>A</a:t>
            </a:r>
            <a:r>
              <a:rPr lang="en-US" sz="1600" dirty="0">
                <a:solidFill>
                  <a:schemeClr val="bg1"/>
                </a:solidFill>
              </a:rPr>
              <a:t>bilities: What You Can Do</a:t>
            </a:r>
          </a:p>
        </p:txBody>
      </p:sp>
      <p:sp>
        <p:nvSpPr>
          <p:cNvPr id="916489" name="Text Box 9"/>
          <p:cNvSpPr txBox="1">
            <a:spLocks noChangeArrowheads="1"/>
          </p:cNvSpPr>
          <p:nvPr/>
        </p:nvSpPr>
        <p:spPr bwMode="auto">
          <a:xfrm>
            <a:off x="4894263" y="3924300"/>
            <a:ext cx="1697037" cy="812530"/>
          </a:xfrm>
          <a:prstGeom prst="rect">
            <a:avLst/>
          </a:prstGeom>
          <a:noFill/>
          <a:ln w="9525">
            <a:noFill/>
            <a:miter lim="800000"/>
            <a:headEnd/>
            <a:tailEnd/>
          </a:ln>
          <a:effectLst/>
        </p:spPr>
        <p:txBody>
          <a:bodyPr>
            <a:spAutoFit/>
          </a:bodyPr>
          <a:lstStyle/>
          <a:p>
            <a:pPr eaLnBrk="0" hangingPunct="0">
              <a:spcBef>
                <a:spcPct val="50000"/>
              </a:spcBef>
            </a:pPr>
            <a:r>
              <a:rPr lang="en-US" b="1" dirty="0">
                <a:solidFill>
                  <a:schemeClr val="bg1"/>
                </a:solidFill>
              </a:rPr>
              <a:t>P</a:t>
            </a:r>
            <a:r>
              <a:rPr lang="en-US" sz="1600" dirty="0">
                <a:solidFill>
                  <a:schemeClr val="bg1"/>
                </a:solidFill>
              </a:rPr>
              <a:t>erceptions: How Others See You </a:t>
            </a:r>
          </a:p>
        </p:txBody>
      </p:sp>
      <p:sp>
        <p:nvSpPr>
          <p:cNvPr id="916490" name="Text Box 10"/>
          <p:cNvSpPr txBox="1">
            <a:spLocks noChangeArrowheads="1"/>
          </p:cNvSpPr>
          <p:nvPr/>
        </p:nvSpPr>
        <p:spPr bwMode="auto">
          <a:xfrm>
            <a:off x="6611938" y="2722563"/>
            <a:ext cx="1592262" cy="812530"/>
          </a:xfrm>
          <a:prstGeom prst="rect">
            <a:avLst/>
          </a:prstGeom>
          <a:noFill/>
          <a:ln w="9525">
            <a:noFill/>
            <a:miter lim="800000"/>
            <a:headEnd/>
            <a:tailEnd/>
          </a:ln>
          <a:effectLst/>
        </p:spPr>
        <p:txBody>
          <a:bodyPr>
            <a:spAutoFit/>
          </a:bodyPr>
          <a:lstStyle/>
          <a:p>
            <a:pPr eaLnBrk="0" hangingPunct="0">
              <a:spcBef>
                <a:spcPct val="50000"/>
              </a:spcBef>
            </a:pPr>
            <a:r>
              <a:rPr lang="en-US" b="1">
                <a:solidFill>
                  <a:schemeClr val="bg1"/>
                </a:solidFill>
              </a:rPr>
              <a:t>G</a:t>
            </a:r>
            <a:r>
              <a:rPr lang="en-US" sz="1600">
                <a:solidFill>
                  <a:schemeClr val="bg1"/>
                </a:solidFill>
              </a:rPr>
              <a:t>oals: What You Want to Do</a:t>
            </a:r>
          </a:p>
        </p:txBody>
      </p:sp>
      <p:sp>
        <p:nvSpPr>
          <p:cNvPr id="916491" name="Text Box 11"/>
          <p:cNvSpPr txBox="1">
            <a:spLocks noChangeArrowheads="1"/>
          </p:cNvSpPr>
          <p:nvPr/>
        </p:nvSpPr>
        <p:spPr bwMode="auto">
          <a:xfrm>
            <a:off x="6557963" y="3962400"/>
            <a:ext cx="1714500" cy="812530"/>
          </a:xfrm>
          <a:prstGeom prst="rect">
            <a:avLst/>
          </a:prstGeom>
          <a:noFill/>
          <a:ln w="9525">
            <a:noFill/>
            <a:miter lim="800000"/>
            <a:headEnd/>
            <a:tailEnd/>
          </a:ln>
          <a:effectLst/>
        </p:spPr>
        <p:txBody>
          <a:bodyPr>
            <a:spAutoFit/>
          </a:bodyPr>
          <a:lstStyle/>
          <a:p>
            <a:pPr eaLnBrk="0" hangingPunct="0">
              <a:spcBef>
                <a:spcPct val="50000"/>
              </a:spcBef>
            </a:pPr>
            <a:r>
              <a:rPr lang="en-US" b="1" dirty="0">
                <a:solidFill>
                  <a:schemeClr val="bg1"/>
                </a:solidFill>
              </a:rPr>
              <a:t>S</a:t>
            </a:r>
            <a:r>
              <a:rPr lang="en-US" sz="1600" dirty="0">
                <a:solidFill>
                  <a:schemeClr val="bg1"/>
                </a:solidFill>
              </a:rPr>
              <a:t>uccess Factors: What Others Expect </a:t>
            </a:r>
          </a:p>
        </p:txBody>
      </p:sp>
      <p:sp>
        <p:nvSpPr>
          <p:cNvPr id="16" name="Footer Placeholder 4"/>
          <p:cNvSpPr txBox="1">
            <a:spLocks/>
          </p:cNvSpPr>
          <p:nvPr/>
        </p:nvSpPr>
        <p:spPr>
          <a:xfrm>
            <a:off x="457200" y="6575341"/>
            <a:ext cx="3216442" cy="188912"/>
          </a:xfrm>
          <a:prstGeom prst="rect">
            <a:avLst/>
          </a:prstGeom>
        </p:spPr>
        <p:txBody>
          <a:bodyPr/>
          <a:lstStyle>
            <a:defPPr>
              <a:defRPr lang="en-US"/>
            </a:defPPr>
            <a:lvl1pPr algn="ctr" rtl="0" fontAlgn="base">
              <a:lnSpc>
                <a:spcPct val="90000"/>
              </a:lnSpc>
              <a:spcBef>
                <a:spcPct val="0"/>
              </a:spcBef>
              <a:spcAft>
                <a:spcPct val="0"/>
              </a:spcAft>
              <a:defRPr sz="2000" kern="1200">
                <a:solidFill>
                  <a:schemeClr val="tx2"/>
                </a:solidFill>
                <a:latin typeface="Arial" charset="0"/>
                <a:ea typeface="+mn-ea"/>
                <a:cs typeface="+mn-cs"/>
              </a:defRPr>
            </a:lvl1pPr>
            <a:lvl2pPr marL="457200" algn="ctr" rtl="0" fontAlgn="base">
              <a:lnSpc>
                <a:spcPct val="90000"/>
              </a:lnSpc>
              <a:spcBef>
                <a:spcPct val="0"/>
              </a:spcBef>
              <a:spcAft>
                <a:spcPct val="0"/>
              </a:spcAft>
              <a:defRPr sz="2000" kern="1200">
                <a:solidFill>
                  <a:schemeClr val="tx2"/>
                </a:solidFill>
                <a:latin typeface="Arial" charset="0"/>
                <a:ea typeface="+mn-ea"/>
                <a:cs typeface="+mn-cs"/>
              </a:defRPr>
            </a:lvl2pPr>
            <a:lvl3pPr marL="914400" algn="ctr" rtl="0" fontAlgn="base">
              <a:lnSpc>
                <a:spcPct val="90000"/>
              </a:lnSpc>
              <a:spcBef>
                <a:spcPct val="0"/>
              </a:spcBef>
              <a:spcAft>
                <a:spcPct val="0"/>
              </a:spcAft>
              <a:defRPr sz="2000" kern="1200">
                <a:solidFill>
                  <a:schemeClr val="tx2"/>
                </a:solidFill>
                <a:latin typeface="Arial" charset="0"/>
                <a:ea typeface="+mn-ea"/>
                <a:cs typeface="+mn-cs"/>
              </a:defRPr>
            </a:lvl3pPr>
            <a:lvl4pPr marL="1371600" algn="ctr" rtl="0" fontAlgn="base">
              <a:lnSpc>
                <a:spcPct val="90000"/>
              </a:lnSpc>
              <a:spcBef>
                <a:spcPct val="0"/>
              </a:spcBef>
              <a:spcAft>
                <a:spcPct val="0"/>
              </a:spcAft>
              <a:defRPr sz="2000" kern="1200">
                <a:solidFill>
                  <a:schemeClr val="tx2"/>
                </a:solidFill>
                <a:latin typeface="Arial" charset="0"/>
                <a:ea typeface="+mn-ea"/>
                <a:cs typeface="+mn-cs"/>
              </a:defRPr>
            </a:lvl4pPr>
            <a:lvl5pPr marL="1828800" algn="ctr" rtl="0" fontAlgn="base">
              <a:lnSpc>
                <a:spcPct val="90000"/>
              </a:lnSpc>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l">
              <a:defRPr/>
            </a:pPr>
            <a:r>
              <a:rPr lang="en-US" sz="800" smtClean="0"/>
              <a:t>© The Employee Engagement Group 2011  All Rights Reserved</a:t>
            </a:r>
            <a:endParaRPr lang="en-US" sz="800" dirty="0"/>
          </a:p>
        </p:txBody>
      </p:sp>
    </p:spTree>
    <p:extLst>
      <p:ext uri="{BB962C8B-B14F-4D97-AF65-F5344CB8AC3E}">
        <p14:creationId xmlns:p14="http://schemas.microsoft.com/office/powerpoint/2010/main" val="338274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16483">
                                            <p:txEl>
                                              <p:pRg st="0" end="0"/>
                                            </p:txEl>
                                          </p:spTgt>
                                        </p:tgtEl>
                                        <p:attrNameLst>
                                          <p:attrName>style.visibility</p:attrName>
                                        </p:attrNameLst>
                                      </p:cBhvr>
                                      <p:to>
                                        <p:strVal val="visible"/>
                                      </p:to>
                                    </p:set>
                                    <p:animEffect transition="in" filter="fade">
                                      <p:cBhvr>
                                        <p:cTn id="7" dur="1000"/>
                                        <p:tgtEl>
                                          <p:spTgt spid="916483">
                                            <p:txEl>
                                              <p:pRg st="0" end="0"/>
                                            </p:txEl>
                                          </p:spTgt>
                                        </p:tgtEl>
                                      </p:cBhvr>
                                    </p:animEffect>
                                    <p:anim calcmode="lin" valueType="num">
                                      <p:cBhvr>
                                        <p:cTn id="8" dur="1000" fill="hold"/>
                                        <p:tgtEl>
                                          <p:spTgt spid="9164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1648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16483">
                                            <p:txEl>
                                              <p:pRg st="2" end="2"/>
                                            </p:txEl>
                                          </p:spTgt>
                                        </p:tgtEl>
                                        <p:attrNameLst>
                                          <p:attrName>style.visibility</p:attrName>
                                        </p:attrNameLst>
                                      </p:cBhvr>
                                      <p:to>
                                        <p:strVal val="visible"/>
                                      </p:to>
                                    </p:set>
                                    <p:animEffect transition="in" filter="fade">
                                      <p:cBhvr>
                                        <p:cTn id="13" dur="1000"/>
                                        <p:tgtEl>
                                          <p:spTgt spid="916483">
                                            <p:txEl>
                                              <p:pRg st="2" end="2"/>
                                            </p:txEl>
                                          </p:spTgt>
                                        </p:tgtEl>
                                      </p:cBhvr>
                                    </p:animEffect>
                                    <p:anim calcmode="lin" valueType="num">
                                      <p:cBhvr>
                                        <p:cTn id="14" dur="1000" fill="hold"/>
                                        <p:tgtEl>
                                          <p:spTgt spid="91648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91648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16483">
                                            <p:txEl>
                                              <p:pRg st="3" end="3"/>
                                            </p:txEl>
                                          </p:spTgt>
                                        </p:tgtEl>
                                        <p:attrNameLst>
                                          <p:attrName>style.visibility</p:attrName>
                                        </p:attrNameLst>
                                      </p:cBhvr>
                                      <p:to>
                                        <p:strVal val="visible"/>
                                      </p:to>
                                    </p:set>
                                    <p:animEffect transition="in" filter="fade">
                                      <p:cBhvr>
                                        <p:cTn id="19" dur="1000"/>
                                        <p:tgtEl>
                                          <p:spTgt spid="916483">
                                            <p:txEl>
                                              <p:pRg st="3" end="3"/>
                                            </p:txEl>
                                          </p:spTgt>
                                        </p:tgtEl>
                                      </p:cBhvr>
                                    </p:animEffect>
                                    <p:anim calcmode="lin" valueType="num">
                                      <p:cBhvr>
                                        <p:cTn id="20" dur="1000" fill="hold"/>
                                        <p:tgtEl>
                                          <p:spTgt spid="91648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916483">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16483">
                                            <p:txEl>
                                              <p:pRg st="4" end="4"/>
                                            </p:txEl>
                                          </p:spTgt>
                                        </p:tgtEl>
                                        <p:attrNameLst>
                                          <p:attrName>style.visibility</p:attrName>
                                        </p:attrNameLst>
                                      </p:cBhvr>
                                      <p:to>
                                        <p:strVal val="visible"/>
                                      </p:to>
                                    </p:set>
                                    <p:animEffect transition="in" filter="fade">
                                      <p:cBhvr>
                                        <p:cTn id="25" dur="1000"/>
                                        <p:tgtEl>
                                          <p:spTgt spid="916483">
                                            <p:txEl>
                                              <p:pRg st="4" end="4"/>
                                            </p:txEl>
                                          </p:spTgt>
                                        </p:tgtEl>
                                      </p:cBhvr>
                                    </p:animEffect>
                                    <p:anim calcmode="lin" valueType="num">
                                      <p:cBhvr>
                                        <p:cTn id="26" dur="1000" fill="hold"/>
                                        <p:tgtEl>
                                          <p:spTgt spid="91648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916483">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916483">
                                            <p:txEl>
                                              <p:pRg st="5" end="5"/>
                                            </p:txEl>
                                          </p:spTgt>
                                        </p:tgtEl>
                                        <p:attrNameLst>
                                          <p:attrName>style.visibility</p:attrName>
                                        </p:attrNameLst>
                                      </p:cBhvr>
                                      <p:to>
                                        <p:strVal val="visible"/>
                                      </p:to>
                                    </p:set>
                                    <p:animEffect transition="in" filter="fade">
                                      <p:cBhvr>
                                        <p:cTn id="31" dur="1000"/>
                                        <p:tgtEl>
                                          <p:spTgt spid="916483">
                                            <p:txEl>
                                              <p:pRg st="5" end="5"/>
                                            </p:txEl>
                                          </p:spTgt>
                                        </p:tgtEl>
                                      </p:cBhvr>
                                    </p:animEffect>
                                    <p:anim calcmode="lin" valueType="num">
                                      <p:cBhvr>
                                        <p:cTn id="32" dur="1000" fill="hold"/>
                                        <p:tgtEl>
                                          <p:spTgt spid="91648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9164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916489"/>
                                        </p:tgtEl>
                                        <p:attrNameLst>
                                          <p:attrName>style.visibility</p:attrName>
                                        </p:attrNameLst>
                                      </p:cBhvr>
                                      <p:to>
                                        <p:strVal val="visible"/>
                                      </p:to>
                                    </p:set>
                                    <p:anim calcmode="lin" valueType="num">
                                      <p:cBhvr>
                                        <p:cTn id="38" dur="1000" fill="hold"/>
                                        <p:tgtEl>
                                          <p:spTgt spid="916489"/>
                                        </p:tgtEl>
                                        <p:attrNameLst>
                                          <p:attrName>ppt_w</p:attrName>
                                        </p:attrNameLst>
                                      </p:cBhvr>
                                      <p:tavLst>
                                        <p:tav tm="0">
                                          <p:val>
                                            <p:fltVal val="0"/>
                                          </p:val>
                                        </p:tav>
                                        <p:tav tm="100000">
                                          <p:val>
                                            <p:strVal val="#ppt_w"/>
                                          </p:val>
                                        </p:tav>
                                      </p:tavLst>
                                    </p:anim>
                                    <p:anim calcmode="lin" valueType="num">
                                      <p:cBhvr>
                                        <p:cTn id="39" dur="1000" fill="hold"/>
                                        <p:tgtEl>
                                          <p:spTgt spid="916489"/>
                                        </p:tgtEl>
                                        <p:attrNameLst>
                                          <p:attrName>ppt_h</p:attrName>
                                        </p:attrNameLst>
                                      </p:cBhvr>
                                      <p:tavLst>
                                        <p:tav tm="0">
                                          <p:val>
                                            <p:fltVal val="0"/>
                                          </p:val>
                                        </p:tav>
                                        <p:tav tm="100000">
                                          <p:val>
                                            <p:strVal val="#ppt_h"/>
                                          </p:val>
                                        </p:tav>
                                      </p:tavLst>
                                    </p:anim>
                                    <p:animEffect transition="in" filter="fade">
                                      <p:cBhvr>
                                        <p:cTn id="40" dur="1000"/>
                                        <p:tgtEl>
                                          <p:spTgt spid="916489"/>
                                        </p:tgtEl>
                                      </p:cBhvr>
                                    </p:animEffect>
                                  </p:childTnLst>
                                </p:cTn>
                              </p:par>
                              <p:par>
                                <p:cTn id="41" presetID="53" presetClass="entr" presetSubtype="0" fill="hold" grpId="0" nodeType="withEffect">
                                  <p:stCondLst>
                                    <p:cond delay="0"/>
                                  </p:stCondLst>
                                  <p:childTnLst>
                                    <p:set>
                                      <p:cBhvr>
                                        <p:cTn id="42" dur="1" fill="hold">
                                          <p:stCondLst>
                                            <p:cond delay="0"/>
                                          </p:stCondLst>
                                        </p:cTn>
                                        <p:tgtEl>
                                          <p:spTgt spid="916506"/>
                                        </p:tgtEl>
                                        <p:attrNameLst>
                                          <p:attrName>style.visibility</p:attrName>
                                        </p:attrNameLst>
                                      </p:cBhvr>
                                      <p:to>
                                        <p:strVal val="visible"/>
                                      </p:to>
                                    </p:set>
                                    <p:anim calcmode="lin" valueType="num">
                                      <p:cBhvr>
                                        <p:cTn id="43" dur="1000" fill="hold"/>
                                        <p:tgtEl>
                                          <p:spTgt spid="916506"/>
                                        </p:tgtEl>
                                        <p:attrNameLst>
                                          <p:attrName>ppt_w</p:attrName>
                                        </p:attrNameLst>
                                      </p:cBhvr>
                                      <p:tavLst>
                                        <p:tav tm="0">
                                          <p:val>
                                            <p:fltVal val="0"/>
                                          </p:val>
                                        </p:tav>
                                        <p:tav tm="100000">
                                          <p:val>
                                            <p:strVal val="#ppt_w"/>
                                          </p:val>
                                        </p:tav>
                                      </p:tavLst>
                                    </p:anim>
                                    <p:anim calcmode="lin" valueType="num">
                                      <p:cBhvr>
                                        <p:cTn id="44" dur="1000" fill="hold"/>
                                        <p:tgtEl>
                                          <p:spTgt spid="916506"/>
                                        </p:tgtEl>
                                        <p:attrNameLst>
                                          <p:attrName>ppt_h</p:attrName>
                                        </p:attrNameLst>
                                      </p:cBhvr>
                                      <p:tavLst>
                                        <p:tav tm="0">
                                          <p:val>
                                            <p:fltVal val="0"/>
                                          </p:val>
                                        </p:tav>
                                        <p:tav tm="100000">
                                          <p:val>
                                            <p:strVal val="#ppt_h"/>
                                          </p:val>
                                        </p:tav>
                                      </p:tavLst>
                                    </p:anim>
                                    <p:animEffect transition="in" filter="fade">
                                      <p:cBhvr>
                                        <p:cTn id="45" dur="1000"/>
                                        <p:tgtEl>
                                          <p:spTgt spid="916506"/>
                                        </p:tgtEl>
                                      </p:cBhvr>
                                    </p:animEffect>
                                  </p:childTnLst>
                                </p:cTn>
                              </p:par>
                              <p:par>
                                <p:cTn id="46" presetID="53" presetClass="entr" presetSubtype="0" fill="hold" grpId="0" nodeType="withEffect">
                                  <p:stCondLst>
                                    <p:cond delay="0"/>
                                  </p:stCondLst>
                                  <p:childTnLst>
                                    <p:set>
                                      <p:cBhvr>
                                        <p:cTn id="47" dur="1" fill="hold">
                                          <p:stCondLst>
                                            <p:cond delay="0"/>
                                          </p:stCondLst>
                                        </p:cTn>
                                        <p:tgtEl>
                                          <p:spTgt spid="916491"/>
                                        </p:tgtEl>
                                        <p:attrNameLst>
                                          <p:attrName>style.visibility</p:attrName>
                                        </p:attrNameLst>
                                      </p:cBhvr>
                                      <p:to>
                                        <p:strVal val="visible"/>
                                      </p:to>
                                    </p:set>
                                    <p:anim calcmode="lin" valueType="num">
                                      <p:cBhvr>
                                        <p:cTn id="48" dur="1000" fill="hold"/>
                                        <p:tgtEl>
                                          <p:spTgt spid="916491"/>
                                        </p:tgtEl>
                                        <p:attrNameLst>
                                          <p:attrName>ppt_w</p:attrName>
                                        </p:attrNameLst>
                                      </p:cBhvr>
                                      <p:tavLst>
                                        <p:tav tm="0">
                                          <p:val>
                                            <p:fltVal val="0"/>
                                          </p:val>
                                        </p:tav>
                                        <p:tav tm="100000">
                                          <p:val>
                                            <p:strVal val="#ppt_w"/>
                                          </p:val>
                                        </p:tav>
                                      </p:tavLst>
                                    </p:anim>
                                    <p:anim calcmode="lin" valueType="num">
                                      <p:cBhvr>
                                        <p:cTn id="49" dur="1000" fill="hold"/>
                                        <p:tgtEl>
                                          <p:spTgt spid="916491"/>
                                        </p:tgtEl>
                                        <p:attrNameLst>
                                          <p:attrName>ppt_h</p:attrName>
                                        </p:attrNameLst>
                                      </p:cBhvr>
                                      <p:tavLst>
                                        <p:tav tm="0">
                                          <p:val>
                                            <p:fltVal val="0"/>
                                          </p:val>
                                        </p:tav>
                                        <p:tav tm="100000">
                                          <p:val>
                                            <p:strVal val="#ppt_h"/>
                                          </p:val>
                                        </p:tav>
                                      </p:tavLst>
                                    </p:anim>
                                    <p:animEffect transition="in" filter="fade">
                                      <p:cBhvr>
                                        <p:cTn id="50" dur="1000"/>
                                        <p:tgtEl>
                                          <p:spTgt spid="916491"/>
                                        </p:tgtEl>
                                      </p:cBhvr>
                                    </p:animEffect>
                                  </p:childTnLst>
                                </p:cTn>
                              </p:par>
                              <p:par>
                                <p:cTn id="51" presetID="53" presetClass="entr" presetSubtype="0" fill="hold" grpId="0" nodeType="withEffect">
                                  <p:stCondLst>
                                    <p:cond delay="0"/>
                                  </p:stCondLst>
                                  <p:childTnLst>
                                    <p:set>
                                      <p:cBhvr>
                                        <p:cTn id="52" dur="1" fill="hold">
                                          <p:stCondLst>
                                            <p:cond delay="0"/>
                                          </p:stCondLst>
                                        </p:cTn>
                                        <p:tgtEl>
                                          <p:spTgt spid="916505"/>
                                        </p:tgtEl>
                                        <p:attrNameLst>
                                          <p:attrName>style.visibility</p:attrName>
                                        </p:attrNameLst>
                                      </p:cBhvr>
                                      <p:to>
                                        <p:strVal val="visible"/>
                                      </p:to>
                                    </p:set>
                                    <p:anim calcmode="lin" valueType="num">
                                      <p:cBhvr>
                                        <p:cTn id="53" dur="1000" fill="hold"/>
                                        <p:tgtEl>
                                          <p:spTgt spid="916505"/>
                                        </p:tgtEl>
                                        <p:attrNameLst>
                                          <p:attrName>ppt_w</p:attrName>
                                        </p:attrNameLst>
                                      </p:cBhvr>
                                      <p:tavLst>
                                        <p:tav tm="0">
                                          <p:val>
                                            <p:fltVal val="0"/>
                                          </p:val>
                                        </p:tav>
                                        <p:tav tm="100000">
                                          <p:val>
                                            <p:strVal val="#ppt_w"/>
                                          </p:val>
                                        </p:tav>
                                      </p:tavLst>
                                    </p:anim>
                                    <p:anim calcmode="lin" valueType="num">
                                      <p:cBhvr>
                                        <p:cTn id="54" dur="1000" fill="hold"/>
                                        <p:tgtEl>
                                          <p:spTgt spid="916505"/>
                                        </p:tgtEl>
                                        <p:attrNameLst>
                                          <p:attrName>ppt_h</p:attrName>
                                        </p:attrNameLst>
                                      </p:cBhvr>
                                      <p:tavLst>
                                        <p:tav tm="0">
                                          <p:val>
                                            <p:fltVal val="0"/>
                                          </p:val>
                                        </p:tav>
                                        <p:tav tm="100000">
                                          <p:val>
                                            <p:strVal val="#ppt_h"/>
                                          </p:val>
                                        </p:tav>
                                      </p:tavLst>
                                    </p:anim>
                                    <p:animEffect transition="in" filter="fade">
                                      <p:cBhvr>
                                        <p:cTn id="55" dur="1000"/>
                                        <p:tgtEl>
                                          <p:spTgt spid="916505"/>
                                        </p:tgtEl>
                                      </p:cBhvr>
                                    </p:animEffect>
                                  </p:childTnLst>
                                </p:cTn>
                              </p:par>
                              <p:par>
                                <p:cTn id="56" presetID="53" presetClass="entr" presetSubtype="0" fill="hold" grpId="0" nodeType="withEffect">
                                  <p:stCondLst>
                                    <p:cond delay="0"/>
                                  </p:stCondLst>
                                  <p:childTnLst>
                                    <p:set>
                                      <p:cBhvr>
                                        <p:cTn id="57" dur="1" fill="hold">
                                          <p:stCondLst>
                                            <p:cond delay="0"/>
                                          </p:stCondLst>
                                        </p:cTn>
                                        <p:tgtEl>
                                          <p:spTgt spid="916490"/>
                                        </p:tgtEl>
                                        <p:attrNameLst>
                                          <p:attrName>style.visibility</p:attrName>
                                        </p:attrNameLst>
                                      </p:cBhvr>
                                      <p:to>
                                        <p:strVal val="visible"/>
                                      </p:to>
                                    </p:set>
                                    <p:anim calcmode="lin" valueType="num">
                                      <p:cBhvr>
                                        <p:cTn id="58" dur="1000" fill="hold"/>
                                        <p:tgtEl>
                                          <p:spTgt spid="916490"/>
                                        </p:tgtEl>
                                        <p:attrNameLst>
                                          <p:attrName>ppt_w</p:attrName>
                                        </p:attrNameLst>
                                      </p:cBhvr>
                                      <p:tavLst>
                                        <p:tav tm="0">
                                          <p:val>
                                            <p:fltVal val="0"/>
                                          </p:val>
                                        </p:tav>
                                        <p:tav tm="100000">
                                          <p:val>
                                            <p:strVal val="#ppt_w"/>
                                          </p:val>
                                        </p:tav>
                                      </p:tavLst>
                                    </p:anim>
                                    <p:anim calcmode="lin" valueType="num">
                                      <p:cBhvr>
                                        <p:cTn id="59" dur="1000" fill="hold"/>
                                        <p:tgtEl>
                                          <p:spTgt spid="916490"/>
                                        </p:tgtEl>
                                        <p:attrNameLst>
                                          <p:attrName>ppt_h</p:attrName>
                                        </p:attrNameLst>
                                      </p:cBhvr>
                                      <p:tavLst>
                                        <p:tav tm="0">
                                          <p:val>
                                            <p:fltVal val="0"/>
                                          </p:val>
                                        </p:tav>
                                        <p:tav tm="100000">
                                          <p:val>
                                            <p:strVal val="#ppt_h"/>
                                          </p:val>
                                        </p:tav>
                                      </p:tavLst>
                                    </p:anim>
                                    <p:animEffect transition="in" filter="fade">
                                      <p:cBhvr>
                                        <p:cTn id="60" dur="1000"/>
                                        <p:tgtEl>
                                          <p:spTgt spid="916490"/>
                                        </p:tgtEl>
                                      </p:cBhvr>
                                    </p:animEffect>
                                  </p:childTnLst>
                                </p:cTn>
                              </p:par>
                              <p:par>
                                <p:cTn id="61" presetID="53" presetClass="entr" presetSubtype="0" fill="hold" grpId="0" nodeType="withEffect">
                                  <p:stCondLst>
                                    <p:cond delay="0"/>
                                  </p:stCondLst>
                                  <p:childTnLst>
                                    <p:set>
                                      <p:cBhvr>
                                        <p:cTn id="62" dur="1" fill="hold">
                                          <p:stCondLst>
                                            <p:cond delay="0"/>
                                          </p:stCondLst>
                                        </p:cTn>
                                        <p:tgtEl>
                                          <p:spTgt spid="916507"/>
                                        </p:tgtEl>
                                        <p:attrNameLst>
                                          <p:attrName>style.visibility</p:attrName>
                                        </p:attrNameLst>
                                      </p:cBhvr>
                                      <p:to>
                                        <p:strVal val="visible"/>
                                      </p:to>
                                    </p:set>
                                    <p:anim calcmode="lin" valueType="num">
                                      <p:cBhvr>
                                        <p:cTn id="63" dur="1000" fill="hold"/>
                                        <p:tgtEl>
                                          <p:spTgt spid="916507"/>
                                        </p:tgtEl>
                                        <p:attrNameLst>
                                          <p:attrName>ppt_w</p:attrName>
                                        </p:attrNameLst>
                                      </p:cBhvr>
                                      <p:tavLst>
                                        <p:tav tm="0">
                                          <p:val>
                                            <p:fltVal val="0"/>
                                          </p:val>
                                        </p:tav>
                                        <p:tav tm="100000">
                                          <p:val>
                                            <p:strVal val="#ppt_w"/>
                                          </p:val>
                                        </p:tav>
                                      </p:tavLst>
                                    </p:anim>
                                    <p:anim calcmode="lin" valueType="num">
                                      <p:cBhvr>
                                        <p:cTn id="64" dur="1000" fill="hold"/>
                                        <p:tgtEl>
                                          <p:spTgt spid="916507"/>
                                        </p:tgtEl>
                                        <p:attrNameLst>
                                          <p:attrName>ppt_h</p:attrName>
                                        </p:attrNameLst>
                                      </p:cBhvr>
                                      <p:tavLst>
                                        <p:tav tm="0">
                                          <p:val>
                                            <p:fltVal val="0"/>
                                          </p:val>
                                        </p:tav>
                                        <p:tav tm="100000">
                                          <p:val>
                                            <p:strVal val="#ppt_h"/>
                                          </p:val>
                                        </p:tav>
                                      </p:tavLst>
                                    </p:anim>
                                    <p:animEffect transition="in" filter="fade">
                                      <p:cBhvr>
                                        <p:cTn id="65" dur="1000"/>
                                        <p:tgtEl>
                                          <p:spTgt spid="916507"/>
                                        </p:tgtEl>
                                      </p:cBhvr>
                                    </p:animEffect>
                                  </p:childTnLst>
                                </p:cTn>
                              </p:par>
                              <p:par>
                                <p:cTn id="66" presetID="53" presetClass="entr" presetSubtype="0" fill="hold" grpId="0" nodeType="withEffect">
                                  <p:stCondLst>
                                    <p:cond delay="0"/>
                                  </p:stCondLst>
                                  <p:childTnLst>
                                    <p:set>
                                      <p:cBhvr>
                                        <p:cTn id="67" dur="1" fill="hold">
                                          <p:stCondLst>
                                            <p:cond delay="0"/>
                                          </p:stCondLst>
                                        </p:cTn>
                                        <p:tgtEl>
                                          <p:spTgt spid="916488"/>
                                        </p:tgtEl>
                                        <p:attrNameLst>
                                          <p:attrName>style.visibility</p:attrName>
                                        </p:attrNameLst>
                                      </p:cBhvr>
                                      <p:to>
                                        <p:strVal val="visible"/>
                                      </p:to>
                                    </p:set>
                                    <p:anim calcmode="lin" valueType="num">
                                      <p:cBhvr>
                                        <p:cTn id="68" dur="1000" fill="hold"/>
                                        <p:tgtEl>
                                          <p:spTgt spid="916488"/>
                                        </p:tgtEl>
                                        <p:attrNameLst>
                                          <p:attrName>ppt_w</p:attrName>
                                        </p:attrNameLst>
                                      </p:cBhvr>
                                      <p:tavLst>
                                        <p:tav tm="0">
                                          <p:val>
                                            <p:fltVal val="0"/>
                                          </p:val>
                                        </p:tav>
                                        <p:tav tm="100000">
                                          <p:val>
                                            <p:strVal val="#ppt_w"/>
                                          </p:val>
                                        </p:tav>
                                      </p:tavLst>
                                    </p:anim>
                                    <p:anim calcmode="lin" valueType="num">
                                      <p:cBhvr>
                                        <p:cTn id="69" dur="1000" fill="hold"/>
                                        <p:tgtEl>
                                          <p:spTgt spid="916488"/>
                                        </p:tgtEl>
                                        <p:attrNameLst>
                                          <p:attrName>ppt_h</p:attrName>
                                        </p:attrNameLst>
                                      </p:cBhvr>
                                      <p:tavLst>
                                        <p:tav tm="0">
                                          <p:val>
                                            <p:fltVal val="0"/>
                                          </p:val>
                                        </p:tav>
                                        <p:tav tm="100000">
                                          <p:val>
                                            <p:strVal val="#ppt_h"/>
                                          </p:val>
                                        </p:tav>
                                      </p:tavLst>
                                    </p:anim>
                                    <p:animEffect transition="in" filter="fade">
                                      <p:cBhvr>
                                        <p:cTn id="70" dur="1000"/>
                                        <p:tgtEl>
                                          <p:spTgt spid="916488"/>
                                        </p:tgtEl>
                                      </p:cBhvr>
                                    </p:animEffect>
                                  </p:childTnLst>
                                </p:cTn>
                              </p:par>
                              <p:par>
                                <p:cTn id="71" presetID="53" presetClass="entr" presetSubtype="0" fill="hold" grpId="0" nodeType="withEffect">
                                  <p:stCondLst>
                                    <p:cond delay="0"/>
                                  </p:stCondLst>
                                  <p:childTnLst>
                                    <p:set>
                                      <p:cBhvr>
                                        <p:cTn id="72" dur="1" fill="hold">
                                          <p:stCondLst>
                                            <p:cond delay="0"/>
                                          </p:stCondLst>
                                        </p:cTn>
                                        <p:tgtEl>
                                          <p:spTgt spid="916508"/>
                                        </p:tgtEl>
                                        <p:attrNameLst>
                                          <p:attrName>style.visibility</p:attrName>
                                        </p:attrNameLst>
                                      </p:cBhvr>
                                      <p:to>
                                        <p:strVal val="visible"/>
                                      </p:to>
                                    </p:set>
                                    <p:anim calcmode="lin" valueType="num">
                                      <p:cBhvr>
                                        <p:cTn id="73" dur="1000" fill="hold"/>
                                        <p:tgtEl>
                                          <p:spTgt spid="916508"/>
                                        </p:tgtEl>
                                        <p:attrNameLst>
                                          <p:attrName>ppt_w</p:attrName>
                                        </p:attrNameLst>
                                      </p:cBhvr>
                                      <p:tavLst>
                                        <p:tav tm="0">
                                          <p:val>
                                            <p:fltVal val="0"/>
                                          </p:val>
                                        </p:tav>
                                        <p:tav tm="100000">
                                          <p:val>
                                            <p:strVal val="#ppt_w"/>
                                          </p:val>
                                        </p:tav>
                                      </p:tavLst>
                                    </p:anim>
                                    <p:anim calcmode="lin" valueType="num">
                                      <p:cBhvr>
                                        <p:cTn id="74" dur="1000" fill="hold"/>
                                        <p:tgtEl>
                                          <p:spTgt spid="916508"/>
                                        </p:tgtEl>
                                        <p:attrNameLst>
                                          <p:attrName>ppt_h</p:attrName>
                                        </p:attrNameLst>
                                      </p:cBhvr>
                                      <p:tavLst>
                                        <p:tav tm="0">
                                          <p:val>
                                            <p:fltVal val="0"/>
                                          </p:val>
                                        </p:tav>
                                        <p:tav tm="100000">
                                          <p:val>
                                            <p:strVal val="#ppt_h"/>
                                          </p:val>
                                        </p:tav>
                                      </p:tavLst>
                                    </p:anim>
                                    <p:animEffect transition="in" filter="fade">
                                      <p:cBhvr>
                                        <p:cTn id="75" dur="1000"/>
                                        <p:tgtEl>
                                          <p:spTgt spid="916508"/>
                                        </p:tgtEl>
                                      </p:cBhvr>
                                    </p:animEffect>
                                  </p:childTnLst>
                                </p:cTn>
                              </p:par>
                              <p:par>
                                <p:cTn id="76" presetID="53" presetClass="entr" presetSubtype="0" fill="hold" grpId="0" nodeType="withEffect">
                                  <p:stCondLst>
                                    <p:cond delay="0"/>
                                  </p:stCondLst>
                                  <p:childTnLst>
                                    <p:set>
                                      <p:cBhvr>
                                        <p:cTn id="77" dur="1" fill="hold">
                                          <p:stCondLst>
                                            <p:cond delay="0"/>
                                          </p:stCondLst>
                                        </p:cTn>
                                        <p:tgtEl>
                                          <p:spTgt spid="916492"/>
                                        </p:tgtEl>
                                        <p:attrNameLst>
                                          <p:attrName>style.visibility</p:attrName>
                                        </p:attrNameLst>
                                      </p:cBhvr>
                                      <p:to>
                                        <p:strVal val="visible"/>
                                      </p:to>
                                    </p:set>
                                    <p:anim calcmode="lin" valueType="num">
                                      <p:cBhvr>
                                        <p:cTn id="78" dur="1000" fill="hold"/>
                                        <p:tgtEl>
                                          <p:spTgt spid="916492"/>
                                        </p:tgtEl>
                                        <p:attrNameLst>
                                          <p:attrName>ppt_w</p:attrName>
                                        </p:attrNameLst>
                                      </p:cBhvr>
                                      <p:tavLst>
                                        <p:tav tm="0">
                                          <p:val>
                                            <p:fltVal val="0"/>
                                          </p:val>
                                        </p:tav>
                                        <p:tav tm="100000">
                                          <p:val>
                                            <p:strVal val="#ppt_w"/>
                                          </p:val>
                                        </p:tav>
                                      </p:tavLst>
                                    </p:anim>
                                    <p:anim calcmode="lin" valueType="num">
                                      <p:cBhvr>
                                        <p:cTn id="79" dur="1000" fill="hold"/>
                                        <p:tgtEl>
                                          <p:spTgt spid="916492"/>
                                        </p:tgtEl>
                                        <p:attrNameLst>
                                          <p:attrName>ppt_h</p:attrName>
                                        </p:attrNameLst>
                                      </p:cBhvr>
                                      <p:tavLst>
                                        <p:tav tm="0">
                                          <p:val>
                                            <p:fltVal val="0"/>
                                          </p:val>
                                        </p:tav>
                                        <p:tav tm="100000">
                                          <p:val>
                                            <p:strVal val="#ppt_h"/>
                                          </p:val>
                                        </p:tav>
                                      </p:tavLst>
                                    </p:anim>
                                    <p:animEffect transition="in" filter="fade">
                                      <p:cBhvr>
                                        <p:cTn id="80" dur="1000"/>
                                        <p:tgtEl>
                                          <p:spTgt spid="916492"/>
                                        </p:tgtEl>
                                      </p:cBhvr>
                                    </p:animEffect>
                                  </p:childTnLst>
                                </p:cTn>
                              </p:par>
                              <p:par>
                                <p:cTn id="81" presetID="53" presetClass="entr" presetSubtype="0" fill="hold" grpId="0" nodeType="withEffect">
                                  <p:stCondLst>
                                    <p:cond delay="0"/>
                                  </p:stCondLst>
                                  <p:childTnLst>
                                    <p:set>
                                      <p:cBhvr>
                                        <p:cTn id="82" dur="1" fill="hold">
                                          <p:stCondLst>
                                            <p:cond delay="0"/>
                                          </p:stCondLst>
                                        </p:cTn>
                                        <p:tgtEl>
                                          <p:spTgt spid="916493"/>
                                        </p:tgtEl>
                                        <p:attrNameLst>
                                          <p:attrName>style.visibility</p:attrName>
                                        </p:attrNameLst>
                                      </p:cBhvr>
                                      <p:to>
                                        <p:strVal val="visible"/>
                                      </p:to>
                                    </p:set>
                                    <p:anim calcmode="lin" valueType="num">
                                      <p:cBhvr>
                                        <p:cTn id="83" dur="1000" fill="hold"/>
                                        <p:tgtEl>
                                          <p:spTgt spid="916493"/>
                                        </p:tgtEl>
                                        <p:attrNameLst>
                                          <p:attrName>ppt_w</p:attrName>
                                        </p:attrNameLst>
                                      </p:cBhvr>
                                      <p:tavLst>
                                        <p:tav tm="0">
                                          <p:val>
                                            <p:fltVal val="0"/>
                                          </p:val>
                                        </p:tav>
                                        <p:tav tm="100000">
                                          <p:val>
                                            <p:strVal val="#ppt_w"/>
                                          </p:val>
                                        </p:tav>
                                      </p:tavLst>
                                    </p:anim>
                                    <p:anim calcmode="lin" valueType="num">
                                      <p:cBhvr>
                                        <p:cTn id="84" dur="1000" fill="hold"/>
                                        <p:tgtEl>
                                          <p:spTgt spid="916493"/>
                                        </p:tgtEl>
                                        <p:attrNameLst>
                                          <p:attrName>ppt_h</p:attrName>
                                        </p:attrNameLst>
                                      </p:cBhvr>
                                      <p:tavLst>
                                        <p:tav tm="0">
                                          <p:val>
                                            <p:fltVal val="0"/>
                                          </p:val>
                                        </p:tav>
                                        <p:tav tm="100000">
                                          <p:val>
                                            <p:strVal val="#ppt_h"/>
                                          </p:val>
                                        </p:tav>
                                      </p:tavLst>
                                    </p:anim>
                                    <p:animEffect transition="in" filter="fade">
                                      <p:cBhvr>
                                        <p:cTn id="85" dur="1000"/>
                                        <p:tgtEl>
                                          <p:spTgt spid="916493"/>
                                        </p:tgtEl>
                                      </p:cBhvr>
                                    </p:animEffect>
                                  </p:childTnLst>
                                </p:cTn>
                              </p:par>
                              <p:par>
                                <p:cTn id="86" presetID="53" presetClass="entr" presetSubtype="0" fill="hold" grpId="0" nodeType="withEffect">
                                  <p:stCondLst>
                                    <p:cond delay="0"/>
                                  </p:stCondLst>
                                  <p:childTnLst>
                                    <p:set>
                                      <p:cBhvr>
                                        <p:cTn id="87" dur="1" fill="hold">
                                          <p:stCondLst>
                                            <p:cond delay="0"/>
                                          </p:stCondLst>
                                        </p:cTn>
                                        <p:tgtEl>
                                          <p:spTgt spid="916494"/>
                                        </p:tgtEl>
                                        <p:attrNameLst>
                                          <p:attrName>style.visibility</p:attrName>
                                        </p:attrNameLst>
                                      </p:cBhvr>
                                      <p:to>
                                        <p:strVal val="visible"/>
                                      </p:to>
                                    </p:set>
                                    <p:anim calcmode="lin" valueType="num">
                                      <p:cBhvr>
                                        <p:cTn id="88" dur="1000" fill="hold"/>
                                        <p:tgtEl>
                                          <p:spTgt spid="916494"/>
                                        </p:tgtEl>
                                        <p:attrNameLst>
                                          <p:attrName>ppt_w</p:attrName>
                                        </p:attrNameLst>
                                      </p:cBhvr>
                                      <p:tavLst>
                                        <p:tav tm="0">
                                          <p:val>
                                            <p:fltVal val="0"/>
                                          </p:val>
                                        </p:tav>
                                        <p:tav tm="100000">
                                          <p:val>
                                            <p:strVal val="#ppt_w"/>
                                          </p:val>
                                        </p:tav>
                                      </p:tavLst>
                                    </p:anim>
                                    <p:anim calcmode="lin" valueType="num">
                                      <p:cBhvr>
                                        <p:cTn id="89" dur="1000" fill="hold"/>
                                        <p:tgtEl>
                                          <p:spTgt spid="916494"/>
                                        </p:tgtEl>
                                        <p:attrNameLst>
                                          <p:attrName>ppt_h</p:attrName>
                                        </p:attrNameLst>
                                      </p:cBhvr>
                                      <p:tavLst>
                                        <p:tav tm="0">
                                          <p:val>
                                            <p:fltVal val="0"/>
                                          </p:val>
                                        </p:tav>
                                        <p:tav tm="100000">
                                          <p:val>
                                            <p:strVal val="#ppt_h"/>
                                          </p:val>
                                        </p:tav>
                                      </p:tavLst>
                                    </p:anim>
                                    <p:animEffect transition="in" filter="fade">
                                      <p:cBhvr>
                                        <p:cTn id="90" dur="1000"/>
                                        <p:tgtEl>
                                          <p:spTgt spid="916494"/>
                                        </p:tgtEl>
                                      </p:cBhvr>
                                    </p:animEffect>
                                  </p:childTnLst>
                                </p:cTn>
                              </p:par>
                              <p:par>
                                <p:cTn id="91" presetID="53" presetClass="entr" presetSubtype="0" fill="hold" grpId="0" nodeType="withEffect">
                                  <p:stCondLst>
                                    <p:cond delay="0"/>
                                  </p:stCondLst>
                                  <p:childTnLst>
                                    <p:set>
                                      <p:cBhvr>
                                        <p:cTn id="92" dur="1" fill="hold">
                                          <p:stCondLst>
                                            <p:cond delay="0"/>
                                          </p:stCondLst>
                                        </p:cTn>
                                        <p:tgtEl>
                                          <p:spTgt spid="916495"/>
                                        </p:tgtEl>
                                        <p:attrNameLst>
                                          <p:attrName>style.visibility</p:attrName>
                                        </p:attrNameLst>
                                      </p:cBhvr>
                                      <p:to>
                                        <p:strVal val="visible"/>
                                      </p:to>
                                    </p:set>
                                    <p:anim calcmode="lin" valueType="num">
                                      <p:cBhvr>
                                        <p:cTn id="93" dur="1000" fill="hold"/>
                                        <p:tgtEl>
                                          <p:spTgt spid="916495"/>
                                        </p:tgtEl>
                                        <p:attrNameLst>
                                          <p:attrName>ppt_w</p:attrName>
                                        </p:attrNameLst>
                                      </p:cBhvr>
                                      <p:tavLst>
                                        <p:tav tm="0">
                                          <p:val>
                                            <p:fltVal val="0"/>
                                          </p:val>
                                        </p:tav>
                                        <p:tav tm="100000">
                                          <p:val>
                                            <p:strVal val="#ppt_w"/>
                                          </p:val>
                                        </p:tav>
                                      </p:tavLst>
                                    </p:anim>
                                    <p:anim calcmode="lin" valueType="num">
                                      <p:cBhvr>
                                        <p:cTn id="94" dur="1000" fill="hold"/>
                                        <p:tgtEl>
                                          <p:spTgt spid="916495"/>
                                        </p:tgtEl>
                                        <p:attrNameLst>
                                          <p:attrName>ppt_h</p:attrName>
                                        </p:attrNameLst>
                                      </p:cBhvr>
                                      <p:tavLst>
                                        <p:tav tm="0">
                                          <p:val>
                                            <p:fltVal val="0"/>
                                          </p:val>
                                        </p:tav>
                                        <p:tav tm="100000">
                                          <p:val>
                                            <p:strVal val="#ppt_h"/>
                                          </p:val>
                                        </p:tav>
                                      </p:tavLst>
                                    </p:anim>
                                    <p:animEffect transition="in" filter="fade">
                                      <p:cBhvr>
                                        <p:cTn id="95" dur="1000"/>
                                        <p:tgtEl>
                                          <p:spTgt spid="916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505" grpId="0" animBg="1"/>
      <p:bldP spid="916506" grpId="0" animBg="1"/>
      <p:bldP spid="916507" grpId="0" animBg="1"/>
      <p:bldP spid="916508" grpId="0" animBg="1"/>
      <p:bldP spid="916483" grpId="0" build="p"/>
      <p:bldP spid="916492" grpId="0"/>
      <p:bldP spid="916493" grpId="0"/>
      <p:bldP spid="916494" grpId="0"/>
      <p:bldP spid="916495" grpId="0"/>
      <p:bldP spid="916488" grpId="0"/>
      <p:bldP spid="916489" grpId="0"/>
      <p:bldP spid="916490" grpId="0"/>
      <p:bldP spid="9164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603" name="Rectangle 27"/>
          <p:cNvSpPr>
            <a:spLocks noChangeArrowheads="1"/>
          </p:cNvSpPr>
          <p:nvPr/>
        </p:nvSpPr>
        <p:spPr bwMode="auto">
          <a:xfrm>
            <a:off x="4781550" y="4133850"/>
            <a:ext cx="3190875" cy="2238375"/>
          </a:xfrm>
          <a:prstGeom prst="rect">
            <a:avLst/>
          </a:prstGeom>
          <a:solidFill>
            <a:srgbClr val="00FF00"/>
          </a:solidFill>
          <a:ln w="9525">
            <a:solidFill>
              <a:schemeClr val="bg2"/>
            </a:solidFill>
            <a:miter lim="800000"/>
            <a:headEnd/>
            <a:tailEnd/>
          </a:ln>
          <a:effectLst/>
        </p:spPr>
        <p:txBody>
          <a:bodyPr wrap="none" anchor="ctr"/>
          <a:lstStyle/>
          <a:p>
            <a:endParaRPr lang="en-US"/>
          </a:p>
        </p:txBody>
      </p:sp>
      <p:sp>
        <p:nvSpPr>
          <p:cNvPr id="920602" name="Rectangle 26"/>
          <p:cNvSpPr>
            <a:spLocks noChangeArrowheads="1"/>
          </p:cNvSpPr>
          <p:nvPr/>
        </p:nvSpPr>
        <p:spPr bwMode="auto">
          <a:xfrm>
            <a:off x="1828800" y="4133850"/>
            <a:ext cx="2919413" cy="2228850"/>
          </a:xfrm>
          <a:prstGeom prst="rect">
            <a:avLst/>
          </a:prstGeom>
          <a:solidFill>
            <a:srgbClr val="FF00FF"/>
          </a:solidFill>
          <a:ln w="9525">
            <a:solidFill>
              <a:schemeClr val="bg2"/>
            </a:solidFill>
            <a:miter lim="800000"/>
            <a:headEnd/>
            <a:tailEnd/>
          </a:ln>
          <a:effectLst/>
        </p:spPr>
        <p:txBody>
          <a:bodyPr wrap="none" anchor="ctr"/>
          <a:lstStyle/>
          <a:p>
            <a:endParaRPr lang="en-US"/>
          </a:p>
        </p:txBody>
      </p:sp>
      <p:sp>
        <p:nvSpPr>
          <p:cNvPr id="920604" name="Rectangle 28"/>
          <p:cNvSpPr>
            <a:spLocks noChangeArrowheads="1"/>
          </p:cNvSpPr>
          <p:nvPr/>
        </p:nvSpPr>
        <p:spPr bwMode="auto">
          <a:xfrm>
            <a:off x="4791075" y="1981200"/>
            <a:ext cx="3171825" cy="2114550"/>
          </a:xfrm>
          <a:prstGeom prst="rect">
            <a:avLst/>
          </a:prstGeom>
          <a:solidFill>
            <a:srgbClr val="3366FF"/>
          </a:solidFill>
          <a:ln w="9525">
            <a:solidFill>
              <a:schemeClr val="bg2"/>
            </a:solidFill>
            <a:miter lim="800000"/>
            <a:headEnd/>
            <a:tailEnd/>
          </a:ln>
          <a:effectLst/>
        </p:spPr>
        <p:txBody>
          <a:bodyPr wrap="none" anchor="ctr"/>
          <a:lstStyle/>
          <a:p>
            <a:endParaRPr lang="en-US"/>
          </a:p>
        </p:txBody>
      </p:sp>
      <p:sp>
        <p:nvSpPr>
          <p:cNvPr id="920605" name="Rectangle 29"/>
          <p:cNvSpPr>
            <a:spLocks noChangeArrowheads="1"/>
          </p:cNvSpPr>
          <p:nvPr/>
        </p:nvSpPr>
        <p:spPr bwMode="auto">
          <a:xfrm>
            <a:off x="1828800" y="1981200"/>
            <a:ext cx="2943225" cy="2124075"/>
          </a:xfrm>
          <a:prstGeom prst="rect">
            <a:avLst/>
          </a:prstGeom>
          <a:solidFill>
            <a:srgbClr val="000080"/>
          </a:solidFill>
          <a:ln w="9525">
            <a:solidFill>
              <a:schemeClr val="bg2"/>
            </a:solidFill>
            <a:miter lim="800000"/>
            <a:headEnd/>
            <a:tailEnd/>
          </a:ln>
          <a:effectLst/>
        </p:spPr>
        <p:txBody>
          <a:bodyPr wrap="none" anchor="ctr"/>
          <a:lstStyle/>
          <a:p>
            <a:endParaRPr lang="en-US"/>
          </a:p>
        </p:txBody>
      </p:sp>
      <p:sp>
        <p:nvSpPr>
          <p:cNvPr id="920581" name="Rectangle 5"/>
          <p:cNvSpPr>
            <a:spLocks noGrp="1" noChangeArrowheads="1"/>
          </p:cNvSpPr>
          <p:nvPr>
            <p:ph type="title"/>
          </p:nvPr>
        </p:nvSpPr>
        <p:spPr/>
        <p:txBody>
          <a:bodyPr/>
          <a:lstStyle/>
          <a:p>
            <a:r>
              <a:rPr lang="en-US"/>
              <a:t>Know Thyself</a:t>
            </a:r>
          </a:p>
        </p:txBody>
      </p:sp>
      <p:sp>
        <p:nvSpPr>
          <p:cNvPr id="920585" name="Text Box 9"/>
          <p:cNvSpPr txBox="1">
            <a:spLocks noChangeArrowheads="1"/>
          </p:cNvSpPr>
          <p:nvPr/>
        </p:nvSpPr>
        <p:spPr bwMode="auto">
          <a:xfrm>
            <a:off x="1960563" y="1600200"/>
            <a:ext cx="3019425" cy="313932"/>
          </a:xfrm>
          <a:prstGeom prst="rect">
            <a:avLst/>
          </a:prstGeom>
          <a:noFill/>
          <a:ln w="9525">
            <a:noFill/>
            <a:miter lim="800000"/>
            <a:headEnd/>
            <a:tailEnd/>
          </a:ln>
          <a:effectLst/>
        </p:spPr>
        <p:txBody>
          <a:bodyPr>
            <a:spAutoFit/>
          </a:bodyPr>
          <a:lstStyle/>
          <a:p>
            <a:pPr algn="ctr" eaLnBrk="0" hangingPunct="0">
              <a:spcBef>
                <a:spcPct val="50000"/>
              </a:spcBef>
            </a:pPr>
            <a:r>
              <a:rPr lang="en-US" sz="1600" i="1" dirty="0">
                <a:solidFill>
                  <a:schemeClr val="tx1"/>
                </a:solidFill>
              </a:rPr>
              <a:t>Where You are Now</a:t>
            </a:r>
            <a:endParaRPr lang="en-US" sz="1600" dirty="0">
              <a:solidFill>
                <a:schemeClr val="tx1"/>
              </a:solidFill>
            </a:endParaRPr>
          </a:p>
        </p:txBody>
      </p:sp>
      <p:sp>
        <p:nvSpPr>
          <p:cNvPr id="920586" name="Text Box 10"/>
          <p:cNvSpPr txBox="1">
            <a:spLocks noChangeArrowheads="1"/>
          </p:cNvSpPr>
          <p:nvPr/>
        </p:nvSpPr>
        <p:spPr bwMode="auto">
          <a:xfrm>
            <a:off x="4748213" y="1600200"/>
            <a:ext cx="3019425" cy="313932"/>
          </a:xfrm>
          <a:prstGeom prst="rect">
            <a:avLst/>
          </a:prstGeom>
          <a:noFill/>
          <a:ln w="9525">
            <a:noFill/>
            <a:miter lim="800000"/>
            <a:headEnd/>
            <a:tailEnd/>
          </a:ln>
          <a:effectLst/>
        </p:spPr>
        <p:txBody>
          <a:bodyPr>
            <a:spAutoFit/>
          </a:bodyPr>
          <a:lstStyle/>
          <a:p>
            <a:pPr algn="ctr" eaLnBrk="0" hangingPunct="0">
              <a:spcBef>
                <a:spcPct val="50000"/>
              </a:spcBef>
            </a:pPr>
            <a:r>
              <a:rPr lang="en-US" sz="1600" i="1" dirty="0">
                <a:solidFill>
                  <a:schemeClr val="tx1"/>
                </a:solidFill>
              </a:rPr>
              <a:t>Where You Want to Go</a:t>
            </a:r>
            <a:endParaRPr lang="en-US" sz="1600" dirty="0">
              <a:solidFill>
                <a:schemeClr val="tx1"/>
              </a:solidFill>
            </a:endParaRPr>
          </a:p>
        </p:txBody>
      </p:sp>
      <p:sp>
        <p:nvSpPr>
          <p:cNvPr id="920587" name="Text Box 11"/>
          <p:cNvSpPr txBox="1">
            <a:spLocks noChangeArrowheads="1"/>
          </p:cNvSpPr>
          <p:nvPr/>
        </p:nvSpPr>
        <p:spPr bwMode="auto">
          <a:xfrm>
            <a:off x="8004175" y="2608263"/>
            <a:ext cx="779463" cy="535531"/>
          </a:xfrm>
          <a:prstGeom prst="rect">
            <a:avLst/>
          </a:prstGeom>
          <a:noFill/>
          <a:ln w="9525">
            <a:noFill/>
            <a:miter lim="800000"/>
            <a:headEnd/>
            <a:tailEnd/>
          </a:ln>
          <a:effectLst/>
        </p:spPr>
        <p:txBody>
          <a:bodyPr>
            <a:spAutoFit/>
          </a:bodyPr>
          <a:lstStyle/>
          <a:p>
            <a:pPr eaLnBrk="0" hangingPunct="0">
              <a:spcBef>
                <a:spcPct val="50000"/>
              </a:spcBef>
            </a:pPr>
            <a:r>
              <a:rPr lang="en-US" sz="1600" i="1" dirty="0">
                <a:solidFill>
                  <a:schemeClr val="tx1"/>
                </a:solidFill>
              </a:rPr>
              <a:t>Your view</a:t>
            </a:r>
          </a:p>
        </p:txBody>
      </p:sp>
      <p:sp>
        <p:nvSpPr>
          <p:cNvPr id="920588" name="Text Box 12"/>
          <p:cNvSpPr txBox="1">
            <a:spLocks noChangeArrowheads="1"/>
          </p:cNvSpPr>
          <p:nvPr/>
        </p:nvSpPr>
        <p:spPr bwMode="auto">
          <a:xfrm>
            <a:off x="7980363" y="4711700"/>
            <a:ext cx="817562" cy="535531"/>
          </a:xfrm>
          <a:prstGeom prst="rect">
            <a:avLst/>
          </a:prstGeom>
          <a:noFill/>
          <a:ln w="9525">
            <a:noFill/>
            <a:miter lim="800000"/>
            <a:headEnd/>
            <a:tailEnd/>
          </a:ln>
          <a:effectLst/>
        </p:spPr>
        <p:txBody>
          <a:bodyPr>
            <a:spAutoFit/>
          </a:bodyPr>
          <a:lstStyle/>
          <a:p>
            <a:pPr eaLnBrk="0" hangingPunct="0">
              <a:spcBef>
                <a:spcPct val="50000"/>
              </a:spcBef>
            </a:pPr>
            <a:r>
              <a:rPr lang="en-US" sz="1600" i="1" dirty="0">
                <a:solidFill>
                  <a:schemeClr val="tx1"/>
                </a:solidFill>
              </a:rPr>
              <a:t>Others’ view</a:t>
            </a:r>
          </a:p>
        </p:txBody>
      </p:sp>
      <p:grpSp>
        <p:nvGrpSpPr>
          <p:cNvPr id="2" name="Group 31"/>
          <p:cNvGrpSpPr>
            <a:grpSpLocks/>
          </p:cNvGrpSpPr>
          <p:nvPr/>
        </p:nvGrpSpPr>
        <p:grpSpPr bwMode="auto">
          <a:xfrm>
            <a:off x="4802188" y="2047874"/>
            <a:ext cx="3173412" cy="1304925"/>
            <a:chOff x="3025" y="1290"/>
            <a:chExt cx="1999" cy="822"/>
          </a:xfrm>
        </p:grpSpPr>
        <p:sp>
          <p:nvSpPr>
            <p:cNvPr id="920593" name="Text Box 17"/>
            <p:cNvSpPr txBox="1">
              <a:spLocks noChangeArrowheads="1"/>
            </p:cNvSpPr>
            <p:nvPr/>
          </p:nvSpPr>
          <p:spPr bwMode="auto">
            <a:xfrm>
              <a:off x="3025" y="1290"/>
              <a:ext cx="1999" cy="215"/>
            </a:xfrm>
            <a:prstGeom prst="rect">
              <a:avLst/>
            </a:prstGeom>
            <a:noFill/>
            <a:ln w="9525">
              <a:noFill/>
              <a:miter lim="800000"/>
              <a:headEnd/>
              <a:tailEnd/>
            </a:ln>
            <a:effectLst/>
          </p:spPr>
          <p:txBody>
            <a:bodyPr>
              <a:spAutoFit/>
            </a:bodyPr>
            <a:lstStyle/>
            <a:p>
              <a:pPr eaLnBrk="0" hangingPunct="0">
                <a:spcBef>
                  <a:spcPct val="50000"/>
                </a:spcBef>
              </a:pPr>
              <a:r>
                <a:rPr lang="en-US" sz="1800" b="1" dirty="0">
                  <a:solidFill>
                    <a:schemeClr val="bg1"/>
                  </a:solidFill>
                </a:rPr>
                <a:t>G</a:t>
              </a:r>
              <a:r>
                <a:rPr lang="en-US" sz="1400" dirty="0">
                  <a:solidFill>
                    <a:schemeClr val="bg1"/>
                  </a:solidFill>
                </a:rPr>
                <a:t>oals: What You Want to Do</a:t>
              </a:r>
            </a:p>
          </p:txBody>
        </p:sp>
        <p:sp>
          <p:nvSpPr>
            <p:cNvPr id="920595" name="Text Box 19"/>
            <p:cNvSpPr txBox="1">
              <a:spLocks noChangeArrowheads="1"/>
            </p:cNvSpPr>
            <p:nvPr/>
          </p:nvSpPr>
          <p:spPr bwMode="auto">
            <a:xfrm>
              <a:off x="3056" y="1530"/>
              <a:ext cx="1858" cy="582"/>
            </a:xfrm>
            <a:prstGeom prst="rect">
              <a:avLst/>
            </a:prstGeom>
            <a:noFill/>
            <a:ln w="9525">
              <a:noFill/>
              <a:miter lim="800000"/>
              <a:headEnd/>
              <a:tailEnd/>
            </a:ln>
            <a:effectLst/>
          </p:spPr>
          <p:txBody>
            <a:bodyPr>
              <a:spAutoFit/>
            </a:bodyPr>
            <a:lstStyle/>
            <a:p>
              <a:pPr eaLnBrk="0" hangingPunct="0"/>
              <a:r>
                <a:rPr lang="en-US" sz="1200" dirty="0">
                  <a:solidFill>
                    <a:schemeClr val="bg1"/>
                  </a:solidFill>
                </a:rPr>
                <a:t>Think about what is important to you at work and in the rest of your life, as well as why those things are important. </a:t>
              </a:r>
            </a:p>
            <a:p>
              <a:pPr eaLnBrk="0" hangingPunct="0"/>
              <a:endParaRPr lang="en-US" sz="1200" dirty="0">
                <a:solidFill>
                  <a:schemeClr val="bg1"/>
                </a:solidFill>
              </a:endParaRPr>
            </a:p>
            <a:p>
              <a:pPr eaLnBrk="0" hangingPunct="0"/>
              <a:r>
                <a:rPr lang="en-US" sz="1200" dirty="0">
                  <a:solidFill>
                    <a:schemeClr val="bg1"/>
                  </a:solidFill>
                </a:rPr>
                <a:t>What do you want to do in the future?</a:t>
              </a:r>
              <a:endParaRPr lang="en-US" sz="2400" dirty="0">
                <a:solidFill>
                  <a:schemeClr val="bg1"/>
                </a:solidFill>
              </a:endParaRPr>
            </a:p>
          </p:txBody>
        </p:sp>
      </p:grpSp>
      <p:grpSp>
        <p:nvGrpSpPr>
          <p:cNvPr id="3" name="Group 30"/>
          <p:cNvGrpSpPr>
            <a:grpSpLocks/>
          </p:cNvGrpSpPr>
          <p:nvPr/>
        </p:nvGrpSpPr>
        <p:grpSpPr bwMode="auto">
          <a:xfrm>
            <a:off x="1866900" y="2038350"/>
            <a:ext cx="2789238" cy="1636713"/>
            <a:chOff x="1176" y="1284"/>
            <a:chExt cx="1757" cy="1031"/>
          </a:xfrm>
        </p:grpSpPr>
        <p:sp>
          <p:nvSpPr>
            <p:cNvPr id="920591" name="Text Box 15"/>
            <p:cNvSpPr txBox="1">
              <a:spLocks noChangeArrowheads="1"/>
            </p:cNvSpPr>
            <p:nvPr/>
          </p:nvSpPr>
          <p:spPr bwMode="auto">
            <a:xfrm>
              <a:off x="1188" y="1284"/>
              <a:ext cx="1604" cy="233"/>
            </a:xfrm>
            <a:prstGeom prst="rect">
              <a:avLst/>
            </a:prstGeom>
            <a:noFill/>
            <a:ln w="9525">
              <a:noFill/>
              <a:miter lim="800000"/>
              <a:headEnd/>
              <a:tailEnd/>
            </a:ln>
            <a:effectLst/>
          </p:spPr>
          <p:txBody>
            <a:bodyPr>
              <a:spAutoFit/>
            </a:bodyPr>
            <a:lstStyle/>
            <a:p>
              <a:pPr eaLnBrk="0" hangingPunct="0">
                <a:spcBef>
                  <a:spcPct val="50000"/>
                </a:spcBef>
              </a:pPr>
              <a:r>
                <a:rPr lang="en-US" b="1" dirty="0">
                  <a:solidFill>
                    <a:schemeClr val="bg1"/>
                  </a:solidFill>
                </a:rPr>
                <a:t>A</a:t>
              </a:r>
              <a:r>
                <a:rPr lang="en-US" sz="1400" dirty="0">
                  <a:solidFill>
                    <a:schemeClr val="bg1"/>
                  </a:solidFill>
                </a:rPr>
                <a:t>bilities: What You Can Do</a:t>
              </a:r>
            </a:p>
          </p:txBody>
        </p:sp>
        <p:sp>
          <p:nvSpPr>
            <p:cNvPr id="920596" name="Text Box 20"/>
            <p:cNvSpPr txBox="1">
              <a:spLocks noChangeArrowheads="1"/>
            </p:cNvSpPr>
            <p:nvPr/>
          </p:nvSpPr>
          <p:spPr bwMode="auto">
            <a:xfrm>
              <a:off x="1176" y="1524"/>
              <a:ext cx="1757" cy="791"/>
            </a:xfrm>
            <a:prstGeom prst="rect">
              <a:avLst/>
            </a:prstGeom>
            <a:noFill/>
            <a:ln w="9525">
              <a:noFill/>
              <a:miter lim="800000"/>
              <a:headEnd/>
              <a:tailEnd/>
            </a:ln>
            <a:effectLst/>
          </p:spPr>
          <p:txBody>
            <a:bodyPr>
              <a:spAutoFit/>
            </a:bodyPr>
            <a:lstStyle/>
            <a:p>
              <a:pPr eaLnBrk="0" hangingPunct="0"/>
              <a:r>
                <a:rPr lang="en-US" sz="1200" dirty="0">
                  <a:solidFill>
                    <a:schemeClr val="bg1"/>
                  </a:solidFill>
                </a:rPr>
                <a:t>Assess what knowledge, skills, competencies you have and the different ways you can apply them. </a:t>
              </a:r>
            </a:p>
            <a:p>
              <a:pPr eaLnBrk="0" hangingPunct="0"/>
              <a:endParaRPr lang="en-US" sz="1200" dirty="0">
                <a:solidFill>
                  <a:schemeClr val="bg1"/>
                </a:solidFill>
              </a:endParaRPr>
            </a:p>
            <a:p>
              <a:pPr eaLnBrk="0" hangingPunct="0"/>
              <a:r>
                <a:rPr lang="en-US" sz="1200" dirty="0">
                  <a:solidFill>
                    <a:schemeClr val="bg1"/>
                  </a:solidFill>
                </a:rPr>
                <a:t>Look objectively at your skills in situations where you have and have not been as successful. </a:t>
              </a:r>
              <a:endParaRPr lang="en-US" sz="2400" dirty="0">
                <a:solidFill>
                  <a:schemeClr val="bg1"/>
                </a:solidFill>
              </a:endParaRPr>
            </a:p>
          </p:txBody>
        </p:sp>
      </p:grpSp>
      <p:grpSp>
        <p:nvGrpSpPr>
          <p:cNvPr id="4" name="Group 32"/>
          <p:cNvGrpSpPr>
            <a:grpSpLocks/>
          </p:cNvGrpSpPr>
          <p:nvPr/>
        </p:nvGrpSpPr>
        <p:grpSpPr bwMode="auto">
          <a:xfrm>
            <a:off x="1803400" y="4114800"/>
            <a:ext cx="3133725" cy="2090738"/>
            <a:chOff x="1136" y="2592"/>
            <a:chExt cx="1974" cy="1317"/>
          </a:xfrm>
        </p:grpSpPr>
        <p:sp>
          <p:nvSpPr>
            <p:cNvPr id="920592" name="Text Box 16"/>
            <p:cNvSpPr txBox="1">
              <a:spLocks noChangeArrowheads="1"/>
            </p:cNvSpPr>
            <p:nvPr/>
          </p:nvSpPr>
          <p:spPr bwMode="auto">
            <a:xfrm>
              <a:off x="1136" y="2592"/>
              <a:ext cx="1974" cy="215"/>
            </a:xfrm>
            <a:prstGeom prst="rect">
              <a:avLst/>
            </a:prstGeom>
            <a:noFill/>
            <a:ln w="9525">
              <a:noFill/>
              <a:miter lim="800000"/>
              <a:headEnd/>
              <a:tailEnd/>
            </a:ln>
            <a:effectLst/>
          </p:spPr>
          <p:txBody>
            <a:bodyPr>
              <a:spAutoFit/>
            </a:bodyPr>
            <a:lstStyle/>
            <a:p>
              <a:pPr eaLnBrk="0" hangingPunct="0">
                <a:spcBef>
                  <a:spcPct val="50000"/>
                </a:spcBef>
              </a:pPr>
              <a:r>
                <a:rPr lang="en-US" sz="1800" b="1">
                  <a:solidFill>
                    <a:schemeClr val="bg1"/>
                  </a:solidFill>
                </a:rPr>
                <a:t>P</a:t>
              </a:r>
              <a:r>
                <a:rPr lang="en-US" sz="1400">
                  <a:solidFill>
                    <a:schemeClr val="bg1"/>
                  </a:solidFill>
                </a:rPr>
                <a:t>erceptions: How Others See You </a:t>
              </a:r>
            </a:p>
          </p:txBody>
        </p:sp>
        <p:sp>
          <p:nvSpPr>
            <p:cNvPr id="920597" name="Text Box 21"/>
            <p:cNvSpPr txBox="1">
              <a:spLocks noChangeArrowheads="1"/>
            </p:cNvSpPr>
            <p:nvPr/>
          </p:nvSpPr>
          <p:spPr bwMode="auto">
            <a:xfrm>
              <a:off x="1156" y="2850"/>
              <a:ext cx="1791" cy="1059"/>
            </a:xfrm>
            <a:prstGeom prst="rect">
              <a:avLst/>
            </a:prstGeom>
            <a:noFill/>
            <a:ln w="9525">
              <a:noFill/>
              <a:miter lim="800000"/>
              <a:headEnd/>
              <a:tailEnd/>
            </a:ln>
            <a:effectLst/>
          </p:spPr>
          <p:txBody>
            <a:bodyPr>
              <a:spAutoFit/>
            </a:bodyPr>
            <a:lstStyle/>
            <a:p>
              <a:pPr eaLnBrk="0" hangingPunct="0"/>
              <a:r>
                <a:rPr lang="en-US" sz="1200">
                  <a:solidFill>
                    <a:schemeClr val="bg1"/>
                  </a:solidFill>
                </a:rPr>
                <a:t>Others’ observations and how they interpret them can differ from your own perceptions and intentions.</a:t>
              </a:r>
            </a:p>
            <a:p>
              <a:pPr eaLnBrk="0" hangingPunct="0"/>
              <a:endParaRPr lang="en-US" sz="1200">
                <a:solidFill>
                  <a:schemeClr val="bg1"/>
                </a:solidFill>
              </a:endParaRPr>
            </a:p>
            <a:p>
              <a:pPr eaLnBrk="0" hangingPunct="0"/>
              <a:r>
                <a:rPr lang="en-US" sz="1200">
                  <a:solidFill>
                    <a:schemeClr val="bg1"/>
                  </a:solidFill>
                </a:rPr>
                <a:t>A full picture of yourself should include a view through other lenses;  ask for feedback from multiple sources. Start with your manager.</a:t>
              </a:r>
            </a:p>
            <a:p>
              <a:pPr eaLnBrk="0" hangingPunct="0">
                <a:spcBef>
                  <a:spcPct val="50000"/>
                </a:spcBef>
              </a:pPr>
              <a:endParaRPr lang="en-US" sz="1200">
                <a:solidFill>
                  <a:schemeClr val="bg1"/>
                </a:solidFill>
              </a:endParaRPr>
            </a:p>
          </p:txBody>
        </p:sp>
      </p:grpSp>
      <p:grpSp>
        <p:nvGrpSpPr>
          <p:cNvPr id="5" name="Group 33"/>
          <p:cNvGrpSpPr>
            <a:grpSpLocks/>
          </p:cNvGrpSpPr>
          <p:nvPr/>
        </p:nvGrpSpPr>
        <p:grpSpPr bwMode="auto">
          <a:xfrm>
            <a:off x="4783138" y="4152900"/>
            <a:ext cx="3413125" cy="1646238"/>
            <a:chOff x="3013" y="2616"/>
            <a:chExt cx="2150" cy="1037"/>
          </a:xfrm>
        </p:grpSpPr>
        <p:sp>
          <p:nvSpPr>
            <p:cNvPr id="920594" name="Text Box 18"/>
            <p:cNvSpPr txBox="1">
              <a:spLocks noChangeArrowheads="1"/>
            </p:cNvSpPr>
            <p:nvPr/>
          </p:nvSpPr>
          <p:spPr bwMode="auto">
            <a:xfrm>
              <a:off x="3013" y="2616"/>
              <a:ext cx="2150" cy="180"/>
            </a:xfrm>
            <a:prstGeom prst="rect">
              <a:avLst/>
            </a:prstGeom>
            <a:noFill/>
            <a:ln w="9525">
              <a:noFill/>
              <a:miter lim="800000"/>
              <a:headEnd/>
              <a:tailEnd/>
            </a:ln>
            <a:effectLst/>
          </p:spPr>
          <p:txBody>
            <a:bodyPr>
              <a:spAutoFit/>
            </a:bodyPr>
            <a:lstStyle/>
            <a:p>
              <a:pPr eaLnBrk="0" hangingPunct="0">
                <a:spcBef>
                  <a:spcPct val="50000"/>
                </a:spcBef>
              </a:pPr>
              <a:r>
                <a:rPr lang="en-US" sz="1400" b="1">
                  <a:solidFill>
                    <a:schemeClr val="bg1"/>
                  </a:solidFill>
                </a:rPr>
                <a:t>S</a:t>
              </a:r>
              <a:r>
                <a:rPr lang="en-US" sz="1400">
                  <a:solidFill>
                    <a:schemeClr val="bg1"/>
                  </a:solidFill>
                </a:rPr>
                <a:t>uccess Factors: What Others Expect </a:t>
              </a:r>
            </a:p>
          </p:txBody>
        </p:sp>
        <p:sp>
          <p:nvSpPr>
            <p:cNvPr id="920598" name="Text Box 22"/>
            <p:cNvSpPr txBox="1">
              <a:spLocks noChangeArrowheads="1"/>
            </p:cNvSpPr>
            <p:nvPr/>
          </p:nvSpPr>
          <p:spPr bwMode="auto">
            <a:xfrm>
              <a:off x="3033" y="2862"/>
              <a:ext cx="1915" cy="791"/>
            </a:xfrm>
            <a:prstGeom prst="rect">
              <a:avLst/>
            </a:prstGeom>
            <a:noFill/>
            <a:ln w="9525">
              <a:noFill/>
              <a:miter lim="800000"/>
              <a:headEnd/>
              <a:tailEnd/>
            </a:ln>
            <a:effectLst/>
          </p:spPr>
          <p:txBody>
            <a:bodyPr>
              <a:spAutoFit/>
            </a:bodyPr>
            <a:lstStyle/>
            <a:p>
              <a:pPr eaLnBrk="0" hangingPunct="0">
                <a:spcBef>
                  <a:spcPct val="50000"/>
                </a:spcBef>
              </a:pPr>
              <a:r>
                <a:rPr lang="en-US" sz="1200" dirty="0">
                  <a:solidFill>
                    <a:schemeClr val="bg1"/>
                  </a:solidFill>
                </a:rPr>
                <a:t>Find out what the organizational and position requirements are for the job you’re interested in.</a:t>
              </a:r>
            </a:p>
            <a:p>
              <a:pPr eaLnBrk="0" hangingPunct="0"/>
              <a:r>
                <a:rPr lang="en-US" sz="1200" dirty="0">
                  <a:solidFill>
                    <a:schemeClr val="bg1"/>
                  </a:solidFill>
                </a:rPr>
                <a:t> </a:t>
              </a:r>
            </a:p>
            <a:p>
              <a:pPr eaLnBrk="0" hangingPunct="0"/>
              <a:r>
                <a:rPr lang="en-US" sz="1200" dirty="0">
                  <a:solidFill>
                    <a:schemeClr val="bg1"/>
                  </a:solidFill>
                </a:rPr>
                <a:t>Determine what criteria you would need to meet to get the job, and what would be expected of you once in the job.</a:t>
              </a:r>
            </a:p>
          </p:txBody>
        </p:sp>
      </p:grpSp>
      <p:sp>
        <p:nvSpPr>
          <p:cNvPr id="920599" name="Text Box 23"/>
          <p:cNvSpPr txBox="1">
            <a:spLocks noChangeArrowheads="1"/>
          </p:cNvSpPr>
          <p:nvPr/>
        </p:nvSpPr>
        <p:spPr bwMode="auto">
          <a:xfrm>
            <a:off x="447675" y="2695575"/>
            <a:ext cx="1066800" cy="1869743"/>
          </a:xfrm>
          <a:prstGeom prst="rect">
            <a:avLst/>
          </a:prstGeom>
          <a:solidFill>
            <a:srgbClr val="FFFF00"/>
          </a:solidFill>
          <a:ln w="9525">
            <a:solidFill>
              <a:schemeClr val="bg2"/>
            </a:solidFill>
            <a:miter lim="800000"/>
            <a:headEnd/>
            <a:tailEnd/>
          </a:ln>
          <a:effectLst/>
        </p:spPr>
        <p:txBody>
          <a:bodyPr>
            <a:spAutoFit/>
          </a:bodyPr>
          <a:lstStyle/>
          <a:p>
            <a:pPr algn="l" eaLnBrk="0" hangingPunct="0"/>
            <a:r>
              <a:rPr lang="en-US" sz="2000" b="1" dirty="0">
                <a:solidFill>
                  <a:schemeClr val="tx1"/>
                </a:solidFill>
              </a:rPr>
              <a:t>G</a:t>
            </a:r>
            <a:r>
              <a:rPr lang="en-US" sz="1100" dirty="0">
                <a:solidFill>
                  <a:schemeClr val="tx1"/>
                </a:solidFill>
              </a:rPr>
              <a:t>oals</a:t>
            </a:r>
            <a:endParaRPr lang="en-US" sz="1700" dirty="0">
              <a:solidFill>
                <a:schemeClr val="tx1"/>
              </a:solidFill>
            </a:endParaRPr>
          </a:p>
          <a:p>
            <a:pPr algn="l" eaLnBrk="0" hangingPunct="0"/>
            <a:r>
              <a:rPr lang="en-US" sz="2000" b="1" dirty="0">
                <a:solidFill>
                  <a:schemeClr val="tx1"/>
                </a:solidFill>
              </a:rPr>
              <a:t>A</a:t>
            </a:r>
            <a:r>
              <a:rPr lang="en-US" sz="1100" dirty="0">
                <a:solidFill>
                  <a:schemeClr val="tx1"/>
                </a:solidFill>
              </a:rPr>
              <a:t>bilities</a:t>
            </a:r>
            <a:endParaRPr lang="en-US" sz="1700" dirty="0">
              <a:solidFill>
                <a:schemeClr val="tx1"/>
              </a:solidFill>
            </a:endParaRPr>
          </a:p>
          <a:p>
            <a:pPr algn="l" eaLnBrk="0" hangingPunct="0"/>
            <a:r>
              <a:rPr lang="en-US" sz="2000" b="1" dirty="0">
                <a:solidFill>
                  <a:schemeClr val="tx1"/>
                </a:solidFill>
              </a:rPr>
              <a:t>P</a:t>
            </a:r>
            <a:r>
              <a:rPr lang="en-US" sz="1100" dirty="0">
                <a:solidFill>
                  <a:schemeClr val="tx1"/>
                </a:solidFill>
              </a:rPr>
              <a:t>erceptions</a:t>
            </a:r>
            <a:endParaRPr lang="en-US" sz="1700" dirty="0">
              <a:solidFill>
                <a:schemeClr val="tx1"/>
              </a:solidFill>
            </a:endParaRPr>
          </a:p>
          <a:p>
            <a:pPr marL="112713" indent="-112713" algn="l" eaLnBrk="0" hangingPunct="0"/>
            <a:r>
              <a:rPr lang="en-US" sz="2000" b="1" dirty="0">
                <a:solidFill>
                  <a:schemeClr val="tx1"/>
                </a:solidFill>
              </a:rPr>
              <a:t>S</a:t>
            </a:r>
            <a:r>
              <a:rPr lang="en-US" sz="1100" dirty="0">
                <a:solidFill>
                  <a:schemeClr val="tx1"/>
                </a:solidFill>
              </a:rPr>
              <a:t>uccess Factors</a:t>
            </a:r>
            <a:endParaRPr lang="en-US" sz="1700" dirty="0">
              <a:solidFill>
                <a:schemeClr val="tx1"/>
              </a:solidFill>
            </a:endParaRPr>
          </a:p>
          <a:p>
            <a:pPr algn="l" eaLnBrk="0" hangingPunct="0">
              <a:spcBef>
                <a:spcPct val="50000"/>
              </a:spcBef>
            </a:pPr>
            <a:endParaRPr lang="en-US" sz="2400" dirty="0">
              <a:solidFill>
                <a:schemeClr val="tx1"/>
              </a:solidFill>
            </a:endParaRPr>
          </a:p>
        </p:txBody>
      </p:sp>
      <p:sp>
        <p:nvSpPr>
          <p:cNvPr id="6" name="Footer Placeholder 5"/>
          <p:cNvSpPr>
            <a:spLocks noGrp="1"/>
          </p:cNvSpPr>
          <p:nvPr>
            <p:ph type="ftr" sz="quarter" idx="10"/>
          </p:nvPr>
        </p:nvSpPr>
        <p:spPr/>
        <p:txBody>
          <a:bodyPr/>
          <a:lstStyle/>
          <a:p>
            <a:pPr>
              <a:defRPr/>
            </a:pPr>
            <a:r>
              <a:rPr lang="en-US" dirty="0" smtClean="0"/>
              <a:t>© The Employee Engagement Group 2011  All Rights Reserved</a:t>
            </a:r>
            <a:endParaRPr lang="en-US" dirty="0"/>
          </a:p>
        </p:txBody>
      </p:sp>
    </p:spTree>
    <p:extLst>
      <p:ext uri="{BB962C8B-B14F-4D97-AF65-F5344CB8AC3E}">
        <p14:creationId xmlns:p14="http://schemas.microsoft.com/office/powerpoint/2010/main" val="381462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a:xfrm>
            <a:off x="209550" y="180975"/>
            <a:ext cx="8534400" cy="808038"/>
          </a:xfrm>
        </p:spPr>
        <p:txBody>
          <a:bodyPr/>
          <a:lstStyle/>
          <a:p>
            <a:r>
              <a:rPr lang="en-US"/>
              <a:t>G.A.P.S. Example</a:t>
            </a:r>
          </a:p>
        </p:txBody>
      </p:sp>
      <p:sp>
        <p:nvSpPr>
          <p:cNvPr id="925719" name="Text Box 23"/>
          <p:cNvSpPr txBox="1">
            <a:spLocks noChangeArrowheads="1"/>
          </p:cNvSpPr>
          <p:nvPr/>
        </p:nvSpPr>
        <p:spPr bwMode="auto">
          <a:xfrm>
            <a:off x="1049338" y="1297868"/>
            <a:ext cx="3278187" cy="313932"/>
          </a:xfrm>
          <a:prstGeom prst="rect">
            <a:avLst/>
          </a:prstGeom>
          <a:noFill/>
          <a:ln w="9525">
            <a:noFill/>
            <a:miter lim="800000"/>
            <a:headEnd/>
            <a:tailEnd/>
          </a:ln>
          <a:effectLst/>
        </p:spPr>
        <p:txBody>
          <a:bodyPr>
            <a:spAutoFit/>
          </a:bodyPr>
          <a:lstStyle/>
          <a:p>
            <a:pPr algn="ctr" eaLnBrk="0" hangingPunct="0">
              <a:spcBef>
                <a:spcPct val="50000"/>
              </a:spcBef>
            </a:pPr>
            <a:r>
              <a:rPr lang="en-US" sz="1600" i="1" dirty="0">
                <a:solidFill>
                  <a:schemeClr val="tx1"/>
                </a:solidFill>
              </a:rPr>
              <a:t>Where Kris Is Now</a:t>
            </a:r>
            <a:endParaRPr lang="en-US" sz="1600" dirty="0">
              <a:solidFill>
                <a:schemeClr val="tx1"/>
              </a:solidFill>
            </a:endParaRPr>
          </a:p>
        </p:txBody>
      </p:sp>
      <p:sp>
        <p:nvSpPr>
          <p:cNvPr id="925720" name="Text Box 24"/>
          <p:cNvSpPr txBox="1">
            <a:spLocks noChangeArrowheads="1"/>
          </p:cNvSpPr>
          <p:nvPr/>
        </p:nvSpPr>
        <p:spPr bwMode="auto">
          <a:xfrm>
            <a:off x="4389438" y="1297868"/>
            <a:ext cx="3344862" cy="313932"/>
          </a:xfrm>
          <a:prstGeom prst="rect">
            <a:avLst/>
          </a:prstGeom>
          <a:noFill/>
          <a:ln w="9525">
            <a:noFill/>
            <a:miter lim="800000"/>
            <a:headEnd/>
            <a:tailEnd/>
          </a:ln>
          <a:effectLst/>
        </p:spPr>
        <p:txBody>
          <a:bodyPr>
            <a:spAutoFit/>
          </a:bodyPr>
          <a:lstStyle/>
          <a:p>
            <a:pPr algn="ctr" eaLnBrk="0" hangingPunct="0">
              <a:spcBef>
                <a:spcPct val="50000"/>
              </a:spcBef>
            </a:pPr>
            <a:r>
              <a:rPr lang="en-US" sz="1600" i="1" dirty="0">
                <a:solidFill>
                  <a:schemeClr val="tx1"/>
                </a:solidFill>
              </a:rPr>
              <a:t>Where Kris Wants to Go</a:t>
            </a:r>
            <a:endParaRPr lang="en-US" sz="1600" dirty="0">
              <a:solidFill>
                <a:schemeClr val="tx1"/>
              </a:solidFill>
            </a:endParaRPr>
          </a:p>
        </p:txBody>
      </p:sp>
      <p:sp>
        <p:nvSpPr>
          <p:cNvPr id="925721" name="Text Box 25"/>
          <p:cNvSpPr txBox="1">
            <a:spLocks noChangeArrowheads="1"/>
          </p:cNvSpPr>
          <p:nvPr/>
        </p:nvSpPr>
        <p:spPr bwMode="auto">
          <a:xfrm>
            <a:off x="7853363" y="2267831"/>
            <a:ext cx="900112" cy="535531"/>
          </a:xfrm>
          <a:prstGeom prst="rect">
            <a:avLst/>
          </a:prstGeom>
          <a:noFill/>
          <a:ln w="9525">
            <a:noFill/>
            <a:miter lim="800000"/>
            <a:headEnd/>
            <a:tailEnd/>
          </a:ln>
          <a:effectLst/>
        </p:spPr>
        <p:txBody>
          <a:bodyPr>
            <a:spAutoFit/>
          </a:bodyPr>
          <a:lstStyle/>
          <a:p>
            <a:pPr eaLnBrk="0" hangingPunct="0">
              <a:spcBef>
                <a:spcPct val="50000"/>
              </a:spcBef>
            </a:pPr>
            <a:r>
              <a:rPr lang="en-US" sz="1600" i="1" dirty="0">
                <a:solidFill>
                  <a:schemeClr val="tx1"/>
                </a:solidFill>
              </a:rPr>
              <a:t>Kris’  view</a:t>
            </a:r>
          </a:p>
        </p:txBody>
      </p:sp>
      <p:sp>
        <p:nvSpPr>
          <p:cNvPr id="925722" name="Text Box 26"/>
          <p:cNvSpPr txBox="1">
            <a:spLocks noChangeArrowheads="1"/>
          </p:cNvSpPr>
          <p:nvPr/>
        </p:nvSpPr>
        <p:spPr bwMode="auto">
          <a:xfrm>
            <a:off x="7853363" y="4397375"/>
            <a:ext cx="1143000" cy="535531"/>
          </a:xfrm>
          <a:prstGeom prst="rect">
            <a:avLst/>
          </a:prstGeom>
          <a:noFill/>
          <a:ln w="9525">
            <a:noFill/>
            <a:miter lim="800000"/>
            <a:headEnd/>
            <a:tailEnd/>
          </a:ln>
          <a:effectLst/>
        </p:spPr>
        <p:txBody>
          <a:bodyPr>
            <a:spAutoFit/>
          </a:bodyPr>
          <a:lstStyle/>
          <a:p>
            <a:pPr eaLnBrk="0" hangingPunct="0">
              <a:spcBef>
                <a:spcPct val="50000"/>
              </a:spcBef>
            </a:pPr>
            <a:r>
              <a:rPr lang="en-US" sz="1600" i="1" dirty="0">
                <a:solidFill>
                  <a:schemeClr val="tx1"/>
                </a:solidFill>
              </a:rPr>
              <a:t>Others’ view</a:t>
            </a:r>
          </a:p>
        </p:txBody>
      </p:sp>
      <p:sp>
        <p:nvSpPr>
          <p:cNvPr id="925717" name="Rectangle 21"/>
          <p:cNvSpPr>
            <a:spLocks noChangeArrowheads="1"/>
          </p:cNvSpPr>
          <p:nvPr/>
        </p:nvSpPr>
        <p:spPr bwMode="auto">
          <a:xfrm>
            <a:off x="4391025" y="1638300"/>
            <a:ext cx="3409950" cy="2228850"/>
          </a:xfrm>
          <a:prstGeom prst="rect">
            <a:avLst/>
          </a:prstGeom>
          <a:solidFill>
            <a:srgbClr val="3366FF"/>
          </a:solidFill>
          <a:ln w="9525">
            <a:solidFill>
              <a:schemeClr val="bg2"/>
            </a:solidFill>
            <a:miter lim="800000"/>
            <a:headEnd/>
            <a:tailEnd/>
          </a:ln>
          <a:effectLst/>
        </p:spPr>
        <p:txBody>
          <a:bodyPr wrap="none" anchor="ctr"/>
          <a:lstStyle/>
          <a:p>
            <a:endParaRPr lang="en-US"/>
          </a:p>
        </p:txBody>
      </p:sp>
      <p:grpSp>
        <p:nvGrpSpPr>
          <p:cNvPr id="2" name="Group 45"/>
          <p:cNvGrpSpPr>
            <a:grpSpLocks/>
          </p:cNvGrpSpPr>
          <p:nvPr/>
        </p:nvGrpSpPr>
        <p:grpSpPr bwMode="auto">
          <a:xfrm>
            <a:off x="4432300" y="1698625"/>
            <a:ext cx="3270250" cy="1974850"/>
            <a:chOff x="2792" y="1190"/>
            <a:chExt cx="2060" cy="1244"/>
          </a:xfrm>
        </p:grpSpPr>
        <p:sp>
          <p:nvSpPr>
            <p:cNvPr id="925725" name="Text Box 29"/>
            <p:cNvSpPr txBox="1">
              <a:spLocks noChangeArrowheads="1"/>
            </p:cNvSpPr>
            <p:nvPr/>
          </p:nvSpPr>
          <p:spPr bwMode="auto">
            <a:xfrm>
              <a:off x="2792" y="1190"/>
              <a:ext cx="1962" cy="215"/>
            </a:xfrm>
            <a:prstGeom prst="rect">
              <a:avLst/>
            </a:prstGeom>
            <a:noFill/>
            <a:ln w="9525">
              <a:noFill/>
              <a:miter lim="800000"/>
              <a:headEnd/>
              <a:tailEnd/>
            </a:ln>
            <a:effectLst/>
          </p:spPr>
          <p:txBody>
            <a:bodyPr>
              <a:spAutoFit/>
            </a:bodyPr>
            <a:lstStyle/>
            <a:p>
              <a:pPr eaLnBrk="0" hangingPunct="0">
                <a:spcBef>
                  <a:spcPct val="50000"/>
                </a:spcBef>
              </a:pPr>
              <a:r>
                <a:rPr lang="en-US" sz="1800" b="1">
                  <a:solidFill>
                    <a:schemeClr val="bg1"/>
                  </a:solidFill>
                </a:rPr>
                <a:t>G</a:t>
              </a:r>
              <a:r>
                <a:rPr lang="en-US" sz="1400">
                  <a:solidFill>
                    <a:schemeClr val="bg1"/>
                  </a:solidFill>
                </a:rPr>
                <a:t>oals:</a:t>
              </a:r>
            </a:p>
          </p:txBody>
        </p:sp>
        <p:sp>
          <p:nvSpPr>
            <p:cNvPr id="925727" name="Text Box 31"/>
            <p:cNvSpPr txBox="1">
              <a:spLocks noChangeArrowheads="1"/>
            </p:cNvSpPr>
            <p:nvPr/>
          </p:nvSpPr>
          <p:spPr bwMode="auto">
            <a:xfrm>
              <a:off x="2814" y="1434"/>
              <a:ext cx="2038" cy="1000"/>
            </a:xfrm>
            <a:prstGeom prst="rect">
              <a:avLst/>
            </a:prstGeom>
            <a:noFill/>
            <a:ln w="9525">
              <a:noFill/>
              <a:miter lim="800000"/>
              <a:headEnd/>
              <a:tailEnd/>
            </a:ln>
            <a:effectLst/>
          </p:spPr>
          <p:txBody>
            <a:bodyPr>
              <a:spAutoFit/>
            </a:bodyPr>
            <a:lstStyle/>
            <a:p>
              <a:pPr marL="114300" indent="-114300" algn="l" eaLnBrk="0" hangingPunct="0">
                <a:spcBef>
                  <a:spcPct val="30000"/>
                </a:spcBef>
                <a:buFontTx/>
                <a:buChar char="•"/>
              </a:pPr>
              <a:r>
                <a:rPr lang="en-US" sz="1200" dirty="0">
                  <a:solidFill>
                    <a:schemeClr val="bg1"/>
                  </a:solidFill>
                </a:rPr>
                <a:t>Become a section manager.</a:t>
              </a:r>
            </a:p>
            <a:p>
              <a:pPr marL="114300" indent="-114300" algn="l" eaLnBrk="0" hangingPunct="0">
                <a:spcBef>
                  <a:spcPct val="30000"/>
                </a:spcBef>
                <a:buFontTx/>
                <a:buChar char="•"/>
              </a:pPr>
              <a:r>
                <a:rPr lang="en-US" sz="1200" dirty="0">
                  <a:solidFill>
                    <a:schemeClr val="bg1"/>
                  </a:solidFill>
                </a:rPr>
                <a:t>Longer-term, become a department manager. </a:t>
              </a:r>
            </a:p>
            <a:p>
              <a:pPr marL="114300" indent="-114300" algn="l" eaLnBrk="0" hangingPunct="0">
                <a:spcBef>
                  <a:spcPct val="30000"/>
                </a:spcBef>
                <a:buFontTx/>
                <a:buChar char="•"/>
              </a:pPr>
              <a:r>
                <a:rPr lang="en-US" sz="1200" dirty="0">
                  <a:solidFill>
                    <a:schemeClr val="bg1"/>
                  </a:solidFill>
                </a:rPr>
                <a:t>Have more autonomy and decision-making authority.</a:t>
              </a:r>
            </a:p>
            <a:p>
              <a:pPr marL="114300" indent="-114300" algn="l" eaLnBrk="0" hangingPunct="0">
                <a:spcBef>
                  <a:spcPct val="30000"/>
                </a:spcBef>
                <a:buFontTx/>
                <a:buChar char="•"/>
              </a:pPr>
              <a:r>
                <a:rPr lang="en-US" sz="1200" dirty="0">
                  <a:solidFill>
                    <a:schemeClr val="bg1"/>
                  </a:solidFill>
                </a:rPr>
                <a:t>Use people skills and experience to foster a thriving, creative atmosphere within the team. </a:t>
              </a:r>
              <a:endParaRPr lang="en-US" sz="2400" dirty="0">
                <a:solidFill>
                  <a:schemeClr val="bg1"/>
                </a:solidFill>
              </a:endParaRPr>
            </a:p>
          </p:txBody>
        </p:sp>
      </p:grpSp>
      <p:sp>
        <p:nvSpPr>
          <p:cNvPr id="925718" name="Rectangle 22"/>
          <p:cNvSpPr>
            <a:spLocks noChangeArrowheads="1"/>
          </p:cNvSpPr>
          <p:nvPr/>
        </p:nvSpPr>
        <p:spPr bwMode="auto">
          <a:xfrm>
            <a:off x="1047750" y="1628775"/>
            <a:ext cx="3305175" cy="2238375"/>
          </a:xfrm>
          <a:prstGeom prst="rect">
            <a:avLst/>
          </a:prstGeom>
          <a:solidFill>
            <a:srgbClr val="000080"/>
          </a:solidFill>
          <a:ln w="9525">
            <a:solidFill>
              <a:schemeClr val="bg2"/>
            </a:solidFill>
            <a:miter lim="800000"/>
            <a:headEnd/>
            <a:tailEnd/>
          </a:ln>
          <a:effectLst/>
        </p:spPr>
        <p:txBody>
          <a:bodyPr wrap="none" anchor="ctr"/>
          <a:lstStyle/>
          <a:p>
            <a:endParaRPr lang="en-US"/>
          </a:p>
        </p:txBody>
      </p:sp>
      <p:grpSp>
        <p:nvGrpSpPr>
          <p:cNvPr id="3" name="Group 44"/>
          <p:cNvGrpSpPr>
            <a:grpSpLocks/>
          </p:cNvGrpSpPr>
          <p:nvPr/>
        </p:nvGrpSpPr>
        <p:grpSpPr bwMode="auto">
          <a:xfrm>
            <a:off x="1108075" y="1689100"/>
            <a:ext cx="3330575" cy="1809750"/>
            <a:chOff x="698" y="1184"/>
            <a:chExt cx="2098" cy="1140"/>
          </a:xfrm>
        </p:grpSpPr>
        <p:sp>
          <p:nvSpPr>
            <p:cNvPr id="925723" name="Text Box 27"/>
            <p:cNvSpPr txBox="1">
              <a:spLocks noChangeArrowheads="1"/>
            </p:cNvSpPr>
            <p:nvPr/>
          </p:nvSpPr>
          <p:spPr bwMode="auto">
            <a:xfrm>
              <a:off x="698" y="1184"/>
              <a:ext cx="1776" cy="233"/>
            </a:xfrm>
            <a:prstGeom prst="rect">
              <a:avLst/>
            </a:prstGeom>
            <a:noFill/>
            <a:ln w="9525">
              <a:noFill/>
              <a:miter lim="800000"/>
              <a:headEnd/>
              <a:tailEnd/>
            </a:ln>
            <a:effectLst/>
          </p:spPr>
          <p:txBody>
            <a:bodyPr>
              <a:spAutoFit/>
            </a:bodyPr>
            <a:lstStyle/>
            <a:p>
              <a:pPr eaLnBrk="0" hangingPunct="0">
                <a:spcBef>
                  <a:spcPct val="50000"/>
                </a:spcBef>
              </a:pPr>
              <a:r>
                <a:rPr lang="en-US" b="1" dirty="0">
                  <a:solidFill>
                    <a:schemeClr val="bg1"/>
                  </a:solidFill>
                </a:rPr>
                <a:t>A</a:t>
              </a:r>
              <a:r>
                <a:rPr lang="en-US" sz="1400" dirty="0">
                  <a:solidFill>
                    <a:schemeClr val="bg1"/>
                  </a:solidFill>
                </a:rPr>
                <a:t>bilities:</a:t>
              </a:r>
            </a:p>
          </p:txBody>
        </p:sp>
        <p:sp>
          <p:nvSpPr>
            <p:cNvPr id="925728" name="Text Box 32"/>
            <p:cNvSpPr txBox="1">
              <a:spLocks noChangeArrowheads="1"/>
            </p:cNvSpPr>
            <p:nvPr/>
          </p:nvSpPr>
          <p:spPr bwMode="auto">
            <a:xfrm>
              <a:off x="701" y="1428"/>
              <a:ext cx="2095" cy="896"/>
            </a:xfrm>
            <a:prstGeom prst="rect">
              <a:avLst/>
            </a:prstGeom>
            <a:noFill/>
            <a:ln w="9525">
              <a:noFill/>
              <a:miter lim="800000"/>
              <a:headEnd/>
              <a:tailEnd/>
            </a:ln>
            <a:effectLst/>
          </p:spPr>
          <p:txBody>
            <a:bodyPr>
              <a:spAutoFit/>
            </a:bodyPr>
            <a:lstStyle/>
            <a:p>
              <a:pPr marL="114300" indent="-114300" algn="l" eaLnBrk="0" hangingPunct="0">
                <a:buFontTx/>
                <a:buChar char="•"/>
              </a:pPr>
              <a:r>
                <a:rPr lang="en-US" sz="1200" dirty="0">
                  <a:solidFill>
                    <a:schemeClr val="bg1"/>
                  </a:solidFill>
                </a:rPr>
                <a:t>Bright, motivated, hard-working. </a:t>
              </a:r>
            </a:p>
            <a:p>
              <a:pPr marL="114300" indent="-114300" algn="l" eaLnBrk="0" hangingPunct="0">
                <a:spcBef>
                  <a:spcPct val="30000"/>
                </a:spcBef>
                <a:buFontTx/>
                <a:buChar char="•"/>
              </a:pPr>
              <a:r>
                <a:rPr lang="en-US" sz="1200" dirty="0">
                  <a:solidFill>
                    <a:schemeClr val="bg1"/>
                  </a:solidFill>
                </a:rPr>
                <a:t>Strong project management, communication, and problem-solving.</a:t>
              </a:r>
            </a:p>
            <a:p>
              <a:pPr marL="114300" indent="-114300" algn="l" eaLnBrk="0" hangingPunct="0">
                <a:spcBef>
                  <a:spcPct val="30000"/>
                </a:spcBef>
                <a:buFontTx/>
                <a:buChar char="•"/>
              </a:pPr>
              <a:r>
                <a:rPr lang="en-US" sz="1200" dirty="0">
                  <a:solidFill>
                    <a:schemeClr val="bg1"/>
                  </a:solidFill>
                </a:rPr>
                <a:t>Solid in strategic thinking and people skills.</a:t>
              </a:r>
            </a:p>
            <a:p>
              <a:pPr marL="114300" indent="-114300" algn="l" eaLnBrk="0" hangingPunct="0">
                <a:spcBef>
                  <a:spcPct val="30000"/>
                </a:spcBef>
                <a:buFontTx/>
                <a:buChar char="•"/>
              </a:pPr>
              <a:r>
                <a:rPr lang="en-US" sz="1200" dirty="0">
                  <a:solidFill>
                    <a:schemeClr val="bg1"/>
                  </a:solidFill>
                </a:rPr>
                <a:t>Need better business acumen, experience leading teams, and influencing peers and sr. mgmt.</a:t>
              </a:r>
              <a:endParaRPr lang="en-US" sz="2400" dirty="0">
                <a:solidFill>
                  <a:schemeClr val="bg1"/>
                </a:solidFill>
              </a:endParaRPr>
            </a:p>
          </p:txBody>
        </p:sp>
      </p:grpSp>
      <p:sp>
        <p:nvSpPr>
          <p:cNvPr id="925716" name="Rectangle 20"/>
          <p:cNvSpPr>
            <a:spLocks noChangeArrowheads="1"/>
          </p:cNvSpPr>
          <p:nvPr/>
        </p:nvSpPr>
        <p:spPr bwMode="auto">
          <a:xfrm>
            <a:off x="1038225" y="3895725"/>
            <a:ext cx="3289300" cy="2543175"/>
          </a:xfrm>
          <a:prstGeom prst="rect">
            <a:avLst/>
          </a:prstGeom>
          <a:solidFill>
            <a:srgbClr val="FF00FF"/>
          </a:solidFill>
          <a:ln w="9525">
            <a:solidFill>
              <a:schemeClr val="bg2"/>
            </a:solidFill>
            <a:miter lim="800000"/>
            <a:headEnd/>
            <a:tailEnd/>
          </a:ln>
          <a:effectLst/>
        </p:spPr>
        <p:txBody>
          <a:bodyPr wrap="none" anchor="ctr"/>
          <a:lstStyle/>
          <a:p>
            <a:endParaRPr lang="en-US"/>
          </a:p>
        </p:txBody>
      </p:sp>
      <p:grpSp>
        <p:nvGrpSpPr>
          <p:cNvPr id="4" name="Group 46"/>
          <p:cNvGrpSpPr>
            <a:grpSpLocks/>
          </p:cNvGrpSpPr>
          <p:nvPr/>
        </p:nvGrpSpPr>
        <p:grpSpPr bwMode="auto">
          <a:xfrm>
            <a:off x="1081088" y="3876676"/>
            <a:ext cx="3279775" cy="2236788"/>
            <a:chOff x="681" y="2562"/>
            <a:chExt cx="2066" cy="1409"/>
          </a:xfrm>
        </p:grpSpPr>
        <p:sp>
          <p:nvSpPr>
            <p:cNvPr id="925724" name="Text Box 28"/>
            <p:cNvSpPr txBox="1">
              <a:spLocks noChangeArrowheads="1"/>
            </p:cNvSpPr>
            <p:nvPr/>
          </p:nvSpPr>
          <p:spPr bwMode="auto">
            <a:xfrm>
              <a:off x="686" y="2562"/>
              <a:ext cx="2061" cy="215"/>
            </a:xfrm>
            <a:prstGeom prst="rect">
              <a:avLst/>
            </a:prstGeom>
            <a:noFill/>
            <a:ln w="9525">
              <a:noFill/>
              <a:miter lim="800000"/>
              <a:headEnd/>
              <a:tailEnd/>
            </a:ln>
            <a:effectLst/>
          </p:spPr>
          <p:txBody>
            <a:bodyPr>
              <a:spAutoFit/>
            </a:bodyPr>
            <a:lstStyle/>
            <a:p>
              <a:pPr eaLnBrk="0" hangingPunct="0">
                <a:spcBef>
                  <a:spcPct val="50000"/>
                </a:spcBef>
              </a:pPr>
              <a:r>
                <a:rPr lang="en-US" sz="1800" b="1">
                  <a:solidFill>
                    <a:schemeClr val="bg1"/>
                  </a:solidFill>
                </a:rPr>
                <a:t>P</a:t>
              </a:r>
              <a:r>
                <a:rPr lang="en-US" sz="1400">
                  <a:solidFill>
                    <a:schemeClr val="bg1"/>
                  </a:solidFill>
                </a:rPr>
                <a:t>erceptions:</a:t>
              </a:r>
            </a:p>
          </p:txBody>
        </p:sp>
        <p:sp>
          <p:nvSpPr>
            <p:cNvPr id="925729" name="Text Box 33"/>
            <p:cNvSpPr txBox="1">
              <a:spLocks noChangeArrowheads="1"/>
            </p:cNvSpPr>
            <p:nvPr/>
          </p:nvSpPr>
          <p:spPr bwMode="auto">
            <a:xfrm>
              <a:off x="681" y="2784"/>
              <a:ext cx="2059" cy="1187"/>
            </a:xfrm>
            <a:prstGeom prst="rect">
              <a:avLst/>
            </a:prstGeom>
            <a:noFill/>
            <a:ln w="9525">
              <a:noFill/>
              <a:miter lim="800000"/>
              <a:headEnd/>
              <a:tailEnd/>
            </a:ln>
            <a:effectLst/>
          </p:spPr>
          <p:txBody>
            <a:bodyPr>
              <a:spAutoFit/>
            </a:bodyPr>
            <a:lstStyle/>
            <a:p>
              <a:pPr marL="114300" indent="-114300" algn="l" eaLnBrk="0" hangingPunct="0">
                <a:buFontTx/>
                <a:buChar char="•"/>
              </a:pPr>
              <a:r>
                <a:rPr lang="en-US" sz="1200" dirty="0">
                  <a:solidFill>
                    <a:schemeClr val="bg1"/>
                  </a:solidFill>
                </a:rPr>
                <a:t>A talented project manager who has a reasonable understanding of the business and competitive forces shaping the industry. </a:t>
              </a:r>
            </a:p>
            <a:p>
              <a:pPr marL="114300" indent="-114300" algn="l" eaLnBrk="0" hangingPunct="0">
                <a:spcBef>
                  <a:spcPct val="35000"/>
                </a:spcBef>
                <a:buFontTx/>
                <a:buChar char="•"/>
              </a:pPr>
              <a:r>
                <a:rPr lang="en-US" sz="1200" dirty="0">
                  <a:solidFill>
                    <a:schemeClr val="bg1"/>
                  </a:solidFill>
                </a:rPr>
                <a:t>Not yet a powerful leader; tends to let her mgmt set the direction rather than articulating and supporting her own point of view. </a:t>
              </a:r>
            </a:p>
            <a:p>
              <a:pPr marL="114300" indent="-114300" algn="l" eaLnBrk="0" hangingPunct="0">
                <a:spcBef>
                  <a:spcPct val="35000"/>
                </a:spcBef>
                <a:buFontTx/>
                <a:buChar char="•"/>
              </a:pPr>
              <a:r>
                <a:rPr lang="en-US" sz="1200" dirty="0">
                  <a:solidFill>
                    <a:schemeClr val="bg1"/>
                  </a:solidFill>
                </a:rPr>
                <a:t>Modest impact and lack of cross functional experience have kept her out of consideration for a DM job.</a:t>
              </a:r>
            </a:p>
          </p:txBody>
        </p:sp>
      </p:grpSp>
      <p:sp>
        <p:nvSpPr>
          <p:cNvPr id="925730" name="Text Box 34"/>
          <p:cNvSpPr txBox="1">
            <a:spLocks noChangeArrowheads="1"/>
          </p:cNvSpPr>
          <p:nvPr/>
        </p:nvSpPr>
        <p:spPr bwMode="auto">
          <a:xfrm>
            <a:off x="4429125" y="4267200"/>
            <a:ext cx="2590800" cy="274638"/>
          </a:xfrm>
          <a:prstGeom prst="rect">
            <a:avLst/>
          </a:prstGeom>
          <a:noFill/>
          <a:ln w="9525">
            <a:noFill/>
            <a:miter lim="800000"/>
            <a:headEnd/>
            <a:tailEnd/>
          </a:ln>
          <a:effectLst/>
        </p:spPr>
        <p:txBody>
          <a:bodyPr>
            <a:spAutoFit/>
          </a:bodyPr>
          <a:lstStyle/>
          <a:p>
            <a:pPr eaLnBrk="0" hangingPunct="0">
              <a:spcBef>
                <a:spcPct val="50000"/>
              </a:spcBef>
            </a:pPr>
            <a:endParaRPr lang="en-US" sz="1200">
              <a:solidFill>
                <a:schemeClr val="tx2"/>
              </a:solidFill>
            </a:endParaRPr>
          </a:p>
        </p:txBody>
      </p:sp>
      <p:sp>
        <p:nvSpPr>
          <p:cNvPr id="925715" name="Rectangle 19"/>
          <p:cNvSpPr>
            <a:spLocks noChangeArrowheads="1"/>
          </p:cNvSpPr>
          <p:nvPr/>
        </p:nvSpPr>
        <p:spPr bwMode="auto">
          <a:xfrm>
            <a:off x="4403725" y="3895725"/>
            <a:ext cx="3387725" cy="2552700"/>
          </a:xfrm>
          <a:prstGeom prst="rect">
            <a:avLst/>
          </a:prstGeom>
          <a:solidFill>
            <a:srgbClr val="00FF00"/>
          </a:solidFill>
          <a:ln w="9525">
            <a:solidFill>
              <a:schemeClr val="bg2"/>
            </a:solidFill>
            <a:miter lim="800000"/>
            <a:headEnd/>
            <a:tailEnd/>
          </a:ln>
          <a:effectLst/>
        </p:spPr>
        <p:txBody>
          <a:bodyPr wrap="none" anchor="ctr"/>
          <a:lstStyle/>
          <a:p>
            <a:endParaRPr lang="en-US"/>
          </a:p>
        </p:txBody>
      </p:sp>
      <p:grpSp>
        <p:nvGrpSpPr>
          <p:cNvPr id="5" name="Group 47"/>
          <p:cNvGrpSpPr>
            <a:grpSpLocks/>
          </p:cNvGrpSpPr>
          <p:nvPr/>
        </p:nvGrpSpPr>
        <p:grpSpPr bwMode="auto">
          <a:xfrm>
            <a:off x="4379913" y="3943350"/>
            <a:ext cx="3335337" cy="2049463"/>
            <a:chOff x="2759" y="2604"/>
            <a:chExt cx="2101" cy="1291"/>
          </a:xfrm>
        </p:grpSpPr>
        <p:sp>
          <p:nvSpPr>
            <p:cNvPr id="925726" name="Text Box 30"/>
            <p:cNvSpPr txBox="1">
              <a:spLocks noChangeArrowheads="1"/>
            </p:cNvSpPr>
            <p:nvPr/>
          </p:nvSpPr>
          <p:spPr bwMode="auto">
            <a:xfrm>
              <a:off x="2759" y="2604"/>
              <a:ext cx="1931" cy="180"/>
            </a:xfrm>
            <a:prstGeom prst="rect">
              <a:avLst/>
            </a:prstGeom>
            <a:noFill/>
            <a:ln w="9525">
              <a:noFill/>
              <a:miter lim="800000"/>
              <a:headEnd/>
              <a:tailEnd/>
            </a:ln>
            <a:effectLst/>
          </p:spPr>
          <p:txBody>
            <a:bodyPr>
              <a:spAutoFit/>
            </a:bodyPr>
            <a:lstStyle/>
            <a:p>
              <a:pPr eaLnBrk="0" hangingPunct="0">
                <a:spcBef>
                  <a:spcPct val="50000"/>
                </a:spcBef>
              </a:pPr>
              <a:r>
                <a:rPr lang="en-US" sz="1400" b="1">
                  <a:solidFill>
                    <a:schemeClr val="bg1"/>
                  </a:solidFill>
                </a:rPr>
                <a:t>S</a:t>
              </a:r>
              <a:r>
                <a:rPr lang="en-US" sz="1400">
                  <a:solidFill>
                    <a:schemeClr val="bg1"/>
                  </a:solidFill>
                </a:rPr>
                <a:t>uccess Factors:</a:t>
              </a:r>
            </a:p>
          </p:txBody>
        </p:sp>
        <p:sp>
          <p:nvSpPr>
            <p:cNvPr id="925731" name="Text Box 35"/>
            <p:cNvSpPr txBox="1">
              <a:spLocks noChangeArrowheads="1"/>
            </p:cNvSpPr>
            <p:nvPr/>
          </p:nvSpPr>
          <p:spPr bwMode="auto">
            <a:xfrm>
              <a:off x="2815" y="2790"/>
              <a:ext cx="2045" cy="1105"/>
            </a:xfrm>
            <a:prstGeom prst="rect">
              <a:avLst/>
            </a:prstGeom>
            <a:noFill/>
            <a:ln w="9525">
              <a:noFill/>
              <a:miter lim="800000"/>
              <a:headEnd/>
              <a:tailEnd/>
            </a:ln>
            <a:effectLst/>
          </p:spPr>
          <p:txBody>
            <a:bodyPr>
              <a:spAutoFit/>
            </a:bodyPr>
            <a:lstStyle/>
            <a:p>
              <a:pPr marL="114300" indent="-114300" algn="l" eaLnBrk="0" hangingPunct="0"/>
              <a:r>
                <a:rPr lang="en-US" sz="1200" i="1" dirty="0">
                  <a:solidFill>
                    <a:schemeClr val="bg1"/>
                  </a:solidFill>
                </a:rPr>
                <a:t>Department managers need to:</a:t>
              </a:r>
              <a:r>
                <a:rPr lang="en-US" sz="1200" dirty="0">
                  <a:solidFill>
                    <a:schemeClr val="bg1"/>
                  </a:solidFill>
                </a:rPr>
                <a:t> </a:t>
              </a:r>
            </a:p>
            <a:p>
              <a:pPr marL="114300" indent="-114300" algn="l" eaLnBrk="0" hangingPunct="0">
                <a:spcBef>
                  <a:spcPct val="30000"/>
                </a:spcBef>
                <a:buFontTx/>
                <a:buChar char="•"/>
              </a:pPr>
              <a:r>
                <a:rPr lang="en-US" sz="1200" dirty="0">
                  <a:solidFill>
                    <a:schemeClr val="bg1"/>
                  </a:solidFill>
                </a:rPr>
                <a:t>Be independent thinkers who can make good business decisions in the face of ambiguity</a:t>
              </a:r>
            </a:p>
            <a:p>
              <a:pPr marL="114300" indent="-114300" algn="l" eaLnBrk="0" hangingPunct="0">
                <a:spcBef>
                  <a:spcPct val="30000"/>
                </a:spcBef>
                <a:buFontTx/>
                <a:buChar char="•"/>
              </a:pPr>
              <a:r>
                <a:rPr lang="en-US" sz="1200" dirty="0">
                  <a:solidFill>
                    <a:schemeClr val="bg1"/>
                  </a:solidFill>
                </a:rPr>
                <a:t>Understand and address the issues facing the business </a:t>
              </a:r>
            </a:p>
            <a:p>
              <a:pPr marL="114300" indent="-114300" algn="l" eaLnBrk="0" hangingPunct="0">
                <a:spcBef>
                  <a:spcPct val="30000"/>
                </a:spcBef>
                <a:buFontTx/>
                <a:buChar char="•"/>
              </a:pPr>
              <a:r>
                <a:rPr lang="en-US" sz="1200" dirty="0">
                  <a:solidFill>
                    <a:schemeClr val="bg1"/>
                  </a:solidFill>
                </a:rPr>
                <a:t>Provide strong leadership, especially in terms of building teams, engaging staff, and working through others to achieve goals. </a:t>
              </a:r>
            </a:p>
          </p:txBody>
        </p:sp>
      </p:grpSp>
      <p:sp>
        <p:nvSpPr>
          <p:cNvPr id="6" name="Footer Placeholder 5"/>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00085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229" name="Text Box 5"/>
          <p:cNvSpPr txBox="1">
            <a:spLocks noChangeArrowheads="1"/>
          </p:cNvSpPr>
          <p:nvPr/>
        </p:nvSpPr>
        <p:spPr bwMode="auto">
          <a:xfrm>
            <a:off x="2560983" y="1354055"/>
            <a:ext cx="4381500" cy="3804118"/>
          </a:xfrm>
          <a:prstGeom prst="rect">
            <a:avLst/>
          </a:prstGeom>
          <a:noFill/>
          <a:ln w="9525">
            <a:noFill/>
            <a:miter lim="800000"/>
            <a:headEnd/>
            <a:tailEnd/>
          </a:ln>
          <a:effectLst/>
        </p:spPr>
        <p:txBody>
          <a:bodyPr>
            <a:spAutoFit/>
          </a:bodyPr>
          <a:lstStyle/>
          <a:p>
            <a:pPr>
              <a:spcBef>
                <a:spcPct val="50000"/>
              </a:spcBef>
            </a:pPr>
            <a:r>
              <a:rPr lang="en-US" sz="1600" i="1" dirty="0"/>
              <a:t>“How can you get very far,</a:t>
            </a:r>
          </a:p>
          <a:p>
            <a:pPr>
              <a:spcBef>
                <a:spcPct val="50000"/>
              </a:spcBef>
            </a:pPr>
            <a:r>
              <a:rPr lang="en-US" sz="1600" i="1" dirty="0"/>
              <a:t>If you don’t know Who You Are?</a:t>
            </a:r>
          </a:p>
          <a:p>
            <a:pPr>
              <a:spcBef>
                <a:spcPct val="50000"/>
              </a:spcBef>
            </a:pPr>
            <a:r>
              <a:rPr lang="en-US" sz="1600" i="1" dirty="0"/>
              <a:t>How can you do what you ought,</a:t>
            </a:r>
          </a:p>
          <a:p>
            <a:pPr>
              <a:spcBef>
                <a:spcPct val="50000"/>
              </a:spcBef>
            </a:pPr>
            <a:r>
              <a:rPr lang="en-US" sz="1600" i="1" dirty="0"/>
              <a:t>If you don’t know What You’ve Got?</a:t>
            </a:r>
          </a:p>
          <a:p>
            <a:pPr>
              <a:spcBef>
                <a:spcPct val="50000"/>
              </a:spcBef>
            </a:pPr>
            <a:r>
              <a:rPr lang="en-US" sz="1600" i="1" dirty="0"/>
              <a:t>And if you don’t know Which To Do,</a:t>
            </a:r>
          </a:p>
          <a:p>
            <a:pPr>
              <a:spcBef>
                <a:spcPct val="50000"/>
              </a:spcBef>
            </a:pPr>
            <a:r>
              <a:rPr lang="en-US" sz="1600" i="1" dirty="0"/>
              <a:t>Of all the things in front of you,</a:t>
            </a:r>
          </a:p>
          <a:p>
            <a:pPr>
              <a:spcBef>
                <a:spcPct val="50000"/>
              </a:spcBef>
            </a:pPr>
            <a:r>
              <a:rPr lang="en-US" sz="1600" i="1" dirty="0"/>
              <a:t>Then what you’ll have when you’re through, </a:t>
            </a:r>
          </a:p>
          <a:p>
            <a:pPr>
              <a:spcBef>
                <a:spcPct val="50000"/>
              </a:spcBef>
            </a:pPr>
            <a:r>
              <a:rPr lang="en-US" sz="1600" i="1" dirty="0"/>
              <a:t>Is just a mess without a clue</a:t>
            </a:r>
          </a:p>
          <a:p>
            <a:pPr>
              <a:spcBef>
                <a:spcPct val="50000"/>
              </a:spcBef>
            </a:pPr>
            <a:r>
              <a:rPr lang="en-US" sz="1600" i="1" dirty="0"/>
              <a:t>Of all the best that can come true</a:t>
            </a:r>
          </a:p>
          <a:p>
            <a:pPr>
              <a:spcBef>
                <a:spcPct val="50000"/>
              </a:spcBef>
            </a:pPr>
            <a:r>
              <a:rPr lang="en-US" sz="1600" i="1" dirty="0"/>
              <a:t>If you know What, and Which, and Who.”</a:t>
            </a:r>
          </a:p>
          <a:p>
            <a:pPr>
              <a:spcBef>
                <a:spcPct val="50000"/>
              </a:spcBef>
            </a:pPr>
            <a:endParaRPr lang="en-US" sz="200" i="1" dirty="0"/>
          </a:p>
          <a:p>
            <a:pPr>
              <a:spcBef>
                <a:spcPct val="50000"/>
              </a:spcBef>
            </a:pPr>
            <a:r>
              <a:rPr lang="en-US" sz="1600" i="1" dirty="0"/>
              <a:t>-</a:t>
            </a:r>
            <a:r>
              <a:rPr lang="en-US" sz="1600" i="1" dirty="0" smtClean="0"/>
              <a:t> </a:t>
            </a:r>
            <a:r>
              <a:rPr lang="en-US" sz="1600" dirty="0"/>
              <a:t>Benjamin Hoff,</a:t>
            </a:r>
            <a:r>
              <a:rPr lang="en-US" sz="1600" i="1" dirty="0"/>
              <a:t> The Tao of Pooh</a:t>
            </a:r>
          </a:p>
        </p:txBody>
      </p:sp>
      <p:sp>
        <p:nvSpPr>
          <p:cNvPr id="5" name="Flowchart: Decision 4"/>
          <p:cNvSpPr/>
          <p:nvPr/>
        </p:nvSpPr>
        <p:spPr bwMode="auto">
          <a:xfrm>
            <a:off x="1457739" y="138364"/>
            <a:ext cx="6691650" cy="6438900"/>
          </a:xfrm>
          <a:prstGeom prst="flowChartDecision">
            <a:avLst/>
          </a:prstGeom>
          <a:no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1" fontAlgn="base" latinLnBrk="0" hangingPunct="1">
              <a:lnSpc>
                <a:spcPct val="90000"/>
              </a:lnSpc>
              <a:spcBef>
                <a:spcPct val="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Arial" charset="0"/>
            </a:endParaRP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7958205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2" name="Rectangle 2"/>
          <p:cNvSpPr>
            <a:spLocks noGrp="1" noChangeArrowheads="1"/>
          </p:cNvSpPr>
          <p:nvPr>
            <p:ph type="title"/>
          </p:nvPr>
        </p:nvSpPr>
        <p:spPr/>
        <p:txBody>
          <a:bodyPr/>
          <a:lstStyle/>
          <a:p>
            <a:r>
              <a:rPr lang="en-US"/>
              <a:t>Values and Work</a:t>
            </a:r>
          </a:p>
        </p:txBody>
      </p:sp>
      <p:sp>
        <p:nvSpPr>
          <p:cNvPr id="947203" name="Rectangle 3"/>
          <p:cNvSpPr>
            <a:spLocks noGrp="1" noChangeArrowheads="1"/>
          </p:cNvSpPr>
          <p:nvPr>
            <p:ph type="body" idx="1"/>
          </p:nvPr>
        </p:nvSpPr>
        <p:spPr>
          <a:xfrm>
            <a:off x="323850" y="1846263"/>
            <a:ext cx="6096000" cy="4595812"/>
          </a:xfrm>
        </p:spPr>
        <p:txBody>
          <a:bodyPr/>
          <a:lstStyle/>
          <a:p>
            <a:r>
              <a:rPr lang="en-US" dirty="0"/>
              <a:t>Jobs inherently are neither satisfying or unsatisfying</a:t>
            </a:r>
          </a:p>
          <a:p>
            <a:r>
              <a:rPr lang="en-US" dirty="0"/>
              <a:t>It’s the fit between the job characteristics and your personal values that determines how satisfying it is </a:t>
            </a:r>
          </a:p>
          <a:p>
            <a:endParaRPr lang="en-US" dirty="0"/>
          </a:p>
        </p:txBody>
      </p:sp>
      <p:grpSp>
        <p:nvGrpSpPr>
          <p:cNvPr id="2" name="Group 6"/>
          <p:cNvGrpSpPr>
            <a:grpSpLocks/>
          </p:cNvGrpSpPr>
          <p:nvPr/>
        </p:nvGrpSpPr>
        <p:grpSpPr bwMode="auto">
          <a:xfrm>
            <a:off x="6600825" y="2171700"/>
            <a:ext cx="1666875" cy="1133475"/>
            <a:chOff x="4236" y="1200"/>
            <a:chExt cx="1050" cy="714"/>
          </a:xfrm>
        </p:grpSpPr>
        <p:sp>
          <p:nvSpPr>
            <p:cNvPr id="947204" name="Rectangle 4"/>
            <p:cNvSpPr>
              <a:spLocks noChangeArrowheads="1"/>
            </p:cNvSpPr>
            <p:nvPr/>
          </p:nvSpPr>
          <p:spPr bwMode="auto">
            <a:xfrm>
              <a:off x="4236" y="1200"/>
              <a:ext cx="1050" cy="714"/>
            </a:xfrm>
            <a:prstGeom prst="rect">
              <a:avLst/>
            </a:prstGeom>
            <a:solidFill>
              <a:srgbClr val="3366FF"/>
            </a:solidFill>
            <a:ln w="9525">
              <a:solidFill>
                <a:schemeClr val="bg2"/>
              </a:solidFill>
              <a:miter lim="800000"/>
              <a:headEnd/>
              <a:tailEnd/>
            </a:ln>
            <a:effectLst/>
          </p:spPr>
          <p:txBody>
            <a:bodyPr wrap="none" anchor="ctr"/>
            <a:lstStyle/>
            <a:p>
              <a:endParaRPr lang="en-US" sz="2400"/>
            </a:p>
          </p:txBody>
        </p:sp>
        <p:sp>
          <p:nvSpPr>
            <p:cNvPr id="947205" name="Text Box 5"/>
            <p:cNvSpPr txBox="1">
              <a:spLocks noChangeArrowheads="1"/>
            </p:cNvSpPr>
            <p:nvPr/>
          </p:nvSpPr>
          <p:spPr bwMode="auto">
            <a:xfrm>
              <a:off x="4279" y="1259"/>
              <a:ext cx="1003" cy="512"/>
            </a:xfrm>
            <a:prstGeom prst="rect">
              <a:avLst/>
            </a:prstGeom>
            <a:noFill/>
            <a:ln w="9525">
              <a:noFill/>
              <a:miter lim="800000"/>
              <a:headEnd/>
              <a:tailEnd/>
            </a:ln>
            <a:effectLst/>
          </p:spPr>
          <p:txBody>
            <a:bodyPr>
              <a:spAutoFit/>
            </a:bodyPr>
            <a:lstStyle/>
            <a:p>
              <a:pPr eaLnBrk="0" hangingPunct="0">
                <a:spcBef>
                  <a:spcPct val="50000"/>
                </a:spcBef>
              </a:pPr>
              <a:r>
                <a:rPr lang="en-US" b="1" dirty="0"/>
                <a:t>G</a:t>
              </a:r>
              <a:r>
                <a:rPr lang="en-US" sz="1600" dirty="0"/>
                <a:t>oals: What You Want to Do</a:t>
              </a:r>
            </a:p>
          </p:txBody>
        </p:sp>
      </p:grpSp>
      <p:sp>
        <p:nvSpPr>
          <p:cNvPr id="947207" name="Text Box 7"/>
          <p:cNvSpPr txBox="1">
            <a:spLocks noChangeArrowheads="1"/>
          </p:cNvSpPr>
          <p:nvPr/>
        </p:nvSpPr>
        <p:spPr bwMode="auto">
          <a:xfrm>
            <a:off x="6372225" y="1865313"/>
            <a:ext cx="2171700" cy="286232"/>
          </a:xfrm>
          <a:prstGeom prst="rect">
            <a:avLst/>
          </a:prstGeom>
          <a:noFill/>
          <a:ln w="9525">
            <a:noFill/>
            <a:miter lim="800000"/>
            <a:headEnd/>
            <a:tailEnd/>
          </a:ln>
          <a:effectLst/>
        </p:spPr>
        <p:txBody>
          <a:bodyPr>
            <a:spAutoFit/>
          </a:bodyPr>
          <a:lstStyle/>
          <a:p>
            <a:pPr algn="ctr" eaLnBrk="0" hangingPunct="0">
              <a:spcBef>
                <a:spcPct val="50000"/>
              </a:spcBef>
            </a:pPr>
            <a:r>
              <a:rPr lang="en-US" sz="1400" b="1" i="1" dirty="0">
                <a:solidFill>
                  <a:schemeClr val="tx1"/>
                </a:solidFill>
              </a:rPr>
              <a:t>Where You are Now</a:t>
            </a:r>
            <a:endParaRPr lang="en-US" sz="1400" b="1" dirty="0">
              <a:solidFill>
                <a:schemeClr val="tx1"/>
              </a:solidFill>
            </a:endParaRPr>
          </a:p>
        </p:txBody>
      </p:sp>
      <p:sp>
        <p:nvSpPr>
          <p:cNvPr id="947208" name="Text Box 8"/>
          <p:cNvSpPr txBox="1">
            <a:spLocks noChangeArrowheads="1"/>
          </p:cNvSpPr>
          <p:nvPr/>
        </p:nvSpPr>
        <p:spPr bwMode="auto">
          <a:xfrm>
            <a:off x="8042275" y="2543175"/>
            <a:ext cx="1266825" cy="480131"/>
          </a:xfrm>
          <a:prstGeom prst="rect">
            <a:avLst/>
          </a:prstGeom>
          <a:noFill/>
          <a:ln w="9525">
            <a:noFill/>
            <a:miter lim="800000"/>
            <a:headEnd/>
            <a:tailEnd/>
          </a:ln>
          <a:effectLst/>
        </p:spPr>
        <p:txBody>
          <a:bodyPr>
            <a:spAutoFit/>
          </a:bodyPr>
          <a:lstStyle/>
          <a:p>
            <a:pPr eaLnBrk="0" hangingPunct="0">
              <a:spcBef>
                <a:spcPct val="50000"/>
              </a:spcBef>
            </a:pPr>
            <a:r>
              <a:rPr lang="en-US" sz="1400" b="1" i="1" dirty="0">
                <a:solidFill>
                  <a:schemeClr val="tx1"/>
                </a:solidFill>
              </a:rPr>
              <a:t>Your                    view</a:t>
            </a:r>
          </a:p>
        </p:txBody>
      </p:sp>
      <p:sp>
        <p:nvSpPr>
          <p:cNvPr id="3" name="Footer Placeholder 2"/>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45352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47207"/>
                                        </p:tgtEl>
                                        <p:attrNameLst>
                                          <p:attrName>style.visibility</p:attrName>
                                        </p:attrNameLst>
                                      </p:cBhvr>
                                      <p:to>
                                        <p:strVal val="visible"/>
                                      </p:to>
                                    </p:set>
                                    <p:anim calcmode="lin" valueType="num">
                                      <p:cBhvr>
                                        <p:cTn id="7" dur="1000" fill="hold"/>
                                        <p:tgtEl>
                                          <p:spTgt spid="947207"/>
                                        </p:tgtEl>
                                        <p:attrNameLst>
                                          <p:attrName>ppt_w</p:attrName>
                                        </p:attrNameLst>
                                      </p:cBhvr>
                                      <p:tavLst>
                                        <p:tav tm="0">
                                          <p:val>
                                            <p:fltVal val="0"/>
                                          </p:val>
                                        </p:tav>
                                        <p:tav tm="100000">
                                          <p:val>
                                            <p:strVal val="#ppt_w"/>
                                          </p:val>
                                        </p:tav>
                                      </p:tavLst>
                                    </p:anim>
                                    <p:anim calcmode="lin" valueType="num">
                                      <p:cBhvr>
                                        <p:cTn id="8" dur="1000" fill="hold"/>
                                        <p:tgtEl>
                                          <p:spTgt spid="947207"/>
                                        </p:tgtEl>
                                        <p:attrNameLst>
                                          <p:attrName>ppt_h</p:attrName>
                                        </p:attrNameLst>
                                      </p:cBhvr>
                                      <p:tavLst>
                                        <p:tav tm="0">
                                          <p:val>
                                            <p:fltVal val="0"/>
                                          </p:val>
                                        </p:tav>
                                        <p:tav tm="100000">
                                          <p:val>
                                            <p:strVal val="#ppt_h"/>
                                          </p:val>
                                        </p:tav>
                                      </p:tavLst>
                                    </p:anim>
                                    <p:animEffect transition="in" filter="fade">
                                      <p:cBhvr>
                                        <p:cTn id="9" dur="1000"/>
                                        <p:tgtEl>
                                          <p:spTgt spid="947207"/>
                                        </p:tgtEl>
                                      </p:cBhvr>
                                    </p:animEffect>
                                  </p:childTnLst>
                                </p:cTn>
                              </p:par>
                              <p:par>
                                <p:cTn id="10" presetID="53"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947208"/>
                                        </p:tgtEl>
                                        <p:attrNameLst>
                                          <p:attrName>style.visibility</p:attrName>
                                        </p:attrNameLst>
                                      </p:cBhvr>
                                      <p:to>
                                        <p:strVal val="visible"/>
                                      </p:to>
                                    </p:set>
                                    <p:anim calcmode="lin" valueType="num">
                                      <p:cBhvr>
                                        <p:cTn id="17" dur="1000" fill="hold"/>
                                        <p:tgtEl>
                                          <p:spTgt spid="947208"/>
                                        </p:tgtEl>
                                        <p:attrNameLst>
                                          <p:attrName>ppt_w</p:attrName>
                                        </p:attrNameLst>
                                      </p:cBhvr>
                                      <p:tavLst>
                                        <p:tav tm="0">
                                          <p:val>
                                            <p:fltVal val="0"/>
                                          </p:val>
                                        </p:tav>
                                        <p:tav tm="100000">
                                          <p:val>
                                            <p:strVal val="#ppt_w"/>
                                          </p:val>
                                        </p:tav>
                                      </p:tavLst>
                                    </p:anim>
                                    <p:anim calcmode="lin" valueType="num">
                                      <p:cBhvr>
                                        <p:cTn id="18" dur="1000" fill="hold"/>
                                        <p:tgtEl>
                                          <p:spTgt spid="947208"/>
                                        </p:tgtEl>
                                        <p:attrNameLst>
                                          <p:attrName>ppt_h</p:attrName>
                                        </p:attrNameLst>
                                      </p:cBhvr>
                                      <p:tavLst>
                                        <p:tav tm="0">
                                          <p:val>
                                            <p:fltVal val="0"/>
                                          </p:val>
                                        </p:tav>
                                        <p:tav tm="100000">
                                          <p:val>
                                            <p:strVal val="#ppt_h"/>
                                          </p:val>
                                        </p:tav>
                                      </p:tavLst>
                                    </p:anim>
                                    <p:animEffect transition="in" filter="fade">
                                      <p:cBhvr>
                                        <p:cTn id="19" dur="1000"/>
                                        <p:tgtEl>
                                          <p:spTgt spid="94720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47203">
                                            <p:txEl>
                                              <p:pRg st="0" end="0"/>
                                            </p:txEl>
                                          </p:spTgt>
                                        </p:tgtEl>
                                        <p:attrNameLst>
                                          <p:attrName>style.visibility</p:attrName>
                                        </p:attrNameLst>
                                      </p:cBhvr>
                                      <p:to>
                                        <p:strVal val="visible"/>
                                      </p:to>
                                    </p:set>
                                    <p:animEffect transition="in" filter="fade">
                                      <p:cBhvr>
                                        <p:cTn id="24" dur="1000"/>
                                        <p:tgtEl>
                                          <p:spTgt spid="947203">
                                            <p:txEl>
                                              <p:pRg st="0" end="0"/>
                                            </p:txEl>
                                          </p:spTgt>
                                        </p:tgtEl>
                                      </p:cBhvr>
                                    </p:animEffect>
                                    <p:anim calcmode="lin" valueType="num">
                                      <p:cBhvr>
                                        <p:cTn id="25" dur="1000" fill="hold"/>
                                        <p:tgtEl>
                                          <p:spTgt spid="94720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47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947203">
                                            <p:txEl>
                                              <p:pRg st="1" end="1"/>
                                            </p:txEl>
                                          </p:spTgt>
                                        </p:tgtEl>
                                        <p:attrNameLst>
                                          <p:attrName>style.visibility</p:attrName>
                                        </p:attrNameLst>
                                      </p:cBhvr>
                                      <p:to>
                                        <p:strVal val="visible"/>
                                      </p:to>
                                    </p:set>
                                    <p:animEffect transition="in" filter="fade">
                                      <p:cBhvr>
                                        <p:cTn id="31" dur="1000"/>
                                        <p:tgtEl>
                                          <p:spTgt spid="947203">
                                            <p:txEl>
                                              <p:pRg st="1" end="1"/>
                                            </p:txEl>
                                          </p:spTgt>
                                        </p:tgtEl>
                                      </p:cBhvr>
                                    </p:animEffect>
                                    <p:anim calcmode="lin" valueType="num">
                                      <p:cBhvr>
                                        <p:cTn id="32" dur="1000" fill="hold"/>
                                        <p:tgtEl>
                                          <p:spTgt spid="947203">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94720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7207" grpId="0"/>
      <p:bldP spid="9472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62" name="Rectangle 2"/>
          <p:cNvSpPr>
            <a:spLocks noGrp="1" noChangeArrowheads="1"/>
          </p:cNvSpPr>
          <p:nvPr>
            <p:ph type="title"/>
          </p:nvPr>
        </p:nvSpPr>
        <p:spPr/>
        <p:txBody>
          <a:bodyPr/>
          <a:lstStyle/>
          <a:p>
            <a:r>
              <a:rPr lang="en-US"/>
              <a:t>Work Values Worksheet</a:t>
            </a:r>
          </a:p>
        </p:txBody>
      </p:sp>
      <p:sp>
        <p:nvSpPr>
          <p:cNvPr id="962563" name="Rectangle 3"/>
          <p:cNvSpPr>
            <a:spLocks noGrp="1" noChangeArrowheads="1"/>
          </p:cNvSpPr>
          <p:nvPr>
            <p:ph type="body" idx="1"/>
          </p:nvPr>
        </p:nvSpPr>
        <p:spPr>
          <a:xfrm>
            <a:off x="125413" y="1059657"/>
            <a:ext cx="8534400" cy="4595812"/>
          </a:xfrm>
        </p:spPr>
        <p:txBody>
          <a:bodyPr/>
          <a:lstStyle/>
          <a:p>
            <a:r>
              <a:rPr lang="en-US" dirty="0"/>
              <a:t>What characteristics of a job or work assignment do you particularly like or dislike? </a:t>
            </a:r>
          </a:p>
          <a:p>
            <a:pPr lvl="1"/>
            <a:r>
              <a:rPr lang="en-US" sz="2400" dirty="0"/>
              <a:t>Complete the worksheet, which can be found on the intranet: Training site, Core Skills, Career Path Awareness</a:t>
            </a:r>
          </a:p>
          <a:p>
            <a:pPr lvl="1"/>
            <a:r>
              <a:rPr lang="en-US" sz="2400" dirty="0"/>
              <a:t>Discuss with your manager</a:t>
            </a:r>
          </a:p>
        </p:txBody>
      </p:sp>
      <p:pic>
        <p:nvPicPr>
          <p:cNvPr id="962565" name="Picture 5" descr="values worksheet- half page"/>
          <p:cNvPicPr>
            <a:picLocks noChangeAspect="1" noChangeArrowheads="1"/>
          </p:cNvPicPr>
          <p:nvPr/>
        </p:nvPicPr>
        <p:blipFill>
          <a:blip r:embed="rId3" cstate="print"/>
          <a:srcRect/>
          <a:stretch>
            <a:fillRect/>
          </a:stretch>
        </p:blipFill>
        <p:spPr bwMode="auto">
          <a:xfrm>
            <a:off x="2363033" y="3140826"/>
            <a:ext cx="4948238" cy="3514725"/>
          </a:xfrm>
          <a:prstGeom prst="rect">
            <a:avLst/>
          </a:prstGeom>
          <a:noFill/>
        </p:spPr>
      </p:pic>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3982936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370" name="Rectangle 2"/>
          <p:cNvSpPr>
            <a:spLocks noGrp="1" noChangeArrowheads="1"/>
          </p:cNvSpPr>
          <p:nvPr>
            <p:ph type="title"/>
          </p:nvPr>
        </p:nvSpPr>
        <p:spPr/>
        <p:txBody>
          <a:bodyPr/>
          <a:lstStyle/>
          <a:p>
            <a:r>
              <a:rPr lang="en-US"/>
              <a:t>Success Factors </a:t>
            </a:r>
          </a:p>
        </p:txBody>
      </p:sp>
      <p:sp>
        <p:nvSpPr>
          <p:cNvPr id="954371" name="Rectangle 3"/>
          <p:cNvSpPr>
            <a:spLocks noGrp="1" noChangeArrowheads="1"/>
          </p:cNvSpPr>
          <p:nvPr>
            <p:ph type="body" sz="half" idx="1"/>
          </p:nvPr>
        </p:nvSpPr>
        <p:spPr>
          <a:xfrm>
            <a:off x="352425" y="1779588"/>
            <a:ext cx="4933950" cy="4595812"/>
          </a:xfrm>
        </p:spPr>
        <p:txBody>
          <a:bodyPr/>
          <a:lstStyle/>
          <a:p>
            <a:r>
              <a:rPr lang="en-US" dirty="0"/>
              <a:t>Identify 2-3 jobs you are interested in possibly pursuing as a next position or longer-term career</a:t>
            </a:r>
          </a:p>
          <a:p>
            <a:pPr lvl="1"/>
            <a:r>
              <a:rPr lang="en-US" dirty="0"/>
              <a:t>Identify what you think are the: </a:t>
            </a:r>
          </a:p>
          <a:p>
            <a:pPr lvl="2"/>
            <a:r>
              <a:rPr lang="en-US" sz="1600" dirty="0"/>
              <a:t>Critical skill/knowledge and experience requirements</a:t>
            </a:r>
          </a:p>
          <a:p>
            <a:pPr lvl="2"/>
            <a:r>
              <a:rPr lang="en-US" sz="1600" dirty="0"/>
              <a:t>Key behaviors &amp; traits</a:t>
            </a:r>
          </a:p>
          <a:p>
            <a:r>
              <a:rPr lang="en-US" dirty="0"/>
              <a:t>Talk to 1-2 people who are currently doing the job(s) you’re interested in</a:t>
            </a:r>
          </a:p>
          <a:p>
            <a:pPr lvl="1"/>
            <a:r>
              <a:rPr lang="en-US" dirty="0"/>
              <a:t>Confirm what the success factors are</a:t>
            </a:r>
          </a:p>
        </p:txBody>
      </p:sp>
      <p:sp>
        <p:nvSpPr>
          <p:cNvPr id="954372" name="Rectangle 4"/>
          <p:cNvSpPr>
            <a:spLocks noChangeArrowheads="1"/>
          </p:cNvSpPr>
          <p:nvPr/>
        </p:nvSpPr>
        <p:spPr bwMode="auto">
          <a:xfrm>
            <a:off x="6248400" y="2047875"/>
            <a:ext cx="1666875" cy="1133475"/>
          </a:xfrm>
          <a:prstGeom prst="rect">
            <a:avLst/>
          </a:prstGeom>
          <a:solidFill>
            <a:srgbClr val="00FF00"/>
          </a:solidFill>
          <a:ln w="9525">
            <a:solidFill>
              <a:schemeClr val="bg2"/>
            </a:solidFill>
            <a:miter lim="800000"/>
            <a:headEnd/>
            <a:tailEnd/>
          </a:ln>
          <a:effectLst/>
        </p:spPr>
        <p:txBody>
          <a:bodyPr wrap="none" anchor="ctr"/>
          <a:lstStyle/>
          <a:p>
            <a:endParaRPr lang="en-US"/>
          </a:p>
        </p:txBody>
      </p:sp>
      <p:sp>
        <p:nvSpPr>
          <p:cNvPr id="954373" name="Text Box 5"/>
          <p:cNvSpPr txBox="1">
            <a:spLocks noChangeArrowheads="1"/>
          </p:cNvSpPr>
          <p:nvPr/>
        </p:nvSpPr>
        <p:spPr bwMode="auto">
          <a:xfrm>
            <a:off x="8015288" y="2270125"/>
            <a:ext cx="966787" cy="480131"/>
          </a:xfrm>
          <a:prstGeom prst="rect">
            <a:avLst/>
          </a:prstGeom>
          <a:noFill/>
          <a:ln w="9525">
            <a:noFill/>
            <a:miter lim="800000"/>
            <a:headEnd/>
            <a:tailEnd/>
          </a:ln>
          <a:effectLst/>
        </p:spPr>
        <p:txBody>
          <a:bodyPr>
            <a:spAutoFit/>
          </a:bodyPr>
          <a:lstStyle/>
          <a:p>
            <a:pPr eaLnBrk="0" hangingPunct="0">
              <a:spcBef>
                <a:spcPct val="50000"/>
              </a:spcBef>
            </a:pPr>
            <a:r>
              <a:rPr lang="en-US" sz="1400" b="1" i="1">
                <a:solidFill>
                  <a:schemeClr val="tx1"/>
                </a:solidFill>
              </a:rPr>
              <a:t>Others’ view</a:t>
            </a:r>
          </a:p>
        </p:txBody>
      </p:sp>
      <p:sp>
        <p:nvSpPr>
          <p:cNvPr id="954374" name="Text Box 6"/>
          <p:cNvSpPr txBox="1">
            <a:spLocks noChangeArrowheads="1"/>
          </p:cNvSpPr>
          <p:nvPr/>
        </p:nvSpPr>
        <p:spPr bwMode="auto">
          <a:xfrm>
            <a:off x="6243638" y="2095500"/>
            <a:ext cx="1714500" cy="812530"/>
          </a:xfrm>
          <a:prstGeom prst="rect">
            <a:avLst/>
          </a:prstGeom>
          <a:noFill/>
          <a:ln w="9525">
            <a:noFill/>
            <a:miter lim="800000"/>
            <a:headEnd/>
            <a:tailEnd/>
          </a:ln>
          <a:effectLst/>
        </p:spPr>
        <p:txBody>
          <a:bodyPr>
            <a:spAutoFit/>
          </a:bodyPr>
          <a:lstStyle/>
          <a:p>
            <a:pPr eaLnBrk="0" hangingPunct="0">
              <a:spcBef>
                <a:spcPct val="50000"/>
              </a:spcBef>
            </a:pPr>
            <a:r>
              <a:rPr lang="en-US" b="1" dirty="0">
                <a:solidFill>
                  <a:schemeClr val="tx1"/>
                </a:solidFill>
              </a:rPr>
              <a:t>S</a:t>
            </a:r>
            <a:r>
              <a:rPr lang="en-US" sz="1600" dirty="0">
                <a:solidFill>
                  <a:schemeClr val="tx1"/>
                </a:solidFill>
              </a:rPr>
              <a:t>uccess Factors: What Others Expect </a:t>
            </a:r>
          </a:p>
        </p:txBody>
      </p:sp>
      <p:sp>
        <p:nvSpPr>
          <p:cNvPr id="954377" name="Text Box 9"/>
          <p:cNvSpPr txBox="1">
            <a:spLocks noChangeArrowheads="1"/>
          </p:cNvSpPr>
          <p:nvPr/>
        </p:nvSpPr>
        <p:spPr bwMode="auto">
          <a:xfrm>
            <a:off x="6007100" y="1619250"/>
            <a:ext cx="2173288" cy="286232"/>
          </a:xfrm>
          <a:prstGeom prst="rect">
            <a:avLst/>
          </a:prstGeom>
          <a:noFill/>
          <a:ln w="9525">
            <a:noFill/>
            <a:miter lim="800000"/>
            <a:headEnd/>
            <a:tailEnd/>
          </a:ln>
          <a:effectLst/>
        </p:spPr>
        <p:txBody>
          <a:bodyPr>
            <a:spAutoFit/>
          </a:bodyPr>
          <a:lstStyle/>
          <a:p>
            <a:pPr algn="ctr" eaLnBrk="0" hangingPunct="0">
              <a:spcBef>
                <a:spcPct val="50000"/>
              </a:spcBef>
            </a:pPr>
            <a:r>
              <a:rPr lang="en-US" sz="1400" b="1" i="1">
                <a:solidFill>
                  <a:schemeClr val="tx1"/>
                </a:solidFill>
              </a:rPr>
              <a:t>Where You Want to Go</a:t>
            </a:r>
            <a:endParaRPr lang="en-US" sz="1400" b="1">
              <a:solidFill>
                <a:schemeClr val="tx1"/>
              </a:solidFill>
            </a:endParaRPr>
          </a:p>
        </p:txBody>
      </p:sp>
      <p:grpSp>
        <p:nvGrpSpPr>
          <p:cNvPr id="2" name="Group 38"/>
          <p:cNvGrpSpPr>
            <a:grpSpLocks/>
          </p:cNvGrpSpPr>
          <p:nvPr/>
        </p:nvGrpSpPr>
        <p:grpSpPr bwMode="auto">
          <a:xfrm>
            <a:off x="5572125" y="3884613"/>
            <a:ext cx="2952750" cy="2249487"/>
            <a:chOff x="1326" y="3041"/>
            <a:chExt cx="3216" cy="1417"/>
          </a:xfrm>
        </p:grpSpPr>
        <p:sp>
          <p:nvSpPr>
            <p:cNvPr id="954407" name="Freeform 39"/>
            <p:cNvSpPr>
              <a:spLocks/>
            </p:cNvSpPr>
            <p:nvPr/>
          </p:nvSpPr>
          <p:spPr bwMode="auto">
            <a:xfrm>
              <a:off x="1341" y="3511"/>
              <a:ext cx="3201" cy="947"/>
            </a:xfrm>
            <a:custGeom>
              <a:avLst/>
              <a:gdLst/>
              <a:ahLst/>
              <a:cxnLst>
                <a:cxn ang="0">
                  <a:pos x="0" y="2052"/>
                </a:cxn>
                <a:cxn ang="0">
                  <a:pos x="0" y="24"/>
                </a:cxn>
                <a:cxn ang="0">
                  <a:pos x="1080" y="24"/>
                </a:cxn>
                <a:cxn ang="0">
                  <a:pos x="1404" y="36"/>
                </a:cxn>
                <a:cxn ang="0">
                  <a:pos x="1800" y="12"/>
                </a:cxn>
                <a:cxn ang="0">
                  <a:pos x="2112" y="24"/>
                </a:cxn>
                <a:cxn ang="0">
                  <a:pos x="2976" y="96"/>
                </a:cxn>
                <a:cxn ang="0">
                  <a:pos x="3372" y="12"/>
                </a:cxn>
                <a:cxn ang="0">
                  <a:pos x="4008" y="0"/>
                </a:cxn>
                <a:cxn ang="0">
                  <a:pos x="4908" y="12"/>
                </a:cxn>
                <a:cxn ang="0">
                  <a:pos x="4908" y="2052"/>
                </a:cxn>
                <a:cxn ang="0">
                  <a:pos x="0" y="2052"/>
                </a:cxn>
              </a:cxnLst>
              <a:rect l="0" t="0" r="r" b="b"/>
              <a:pathLst>
                <a:path w="4908" h="2052">
                  <a:moveTo>
                    <a:pt x="0" y="2052"/>
                  </a:moveTo>
                  <a:lnTo>
                    <a:pt x="0" y="24"/>
                  </a:lnTo>
                  <a:lnTo>
                    <a:pt x="1080" y="24"/>
                  </a:lnTo>
                  <a:lnTo>
                    <a:pt x="1404" y="36"/>
                  </a:lnTo>
                  <a:lnTo>
                    <a:pt x="1800" y="12"/>
                  </a:lnTo>
                  <a:lnTo>
                    <a:pt x="2112" y="24"/>
                  </a:lnTo>
                  <a:lnTo>
                    <a:pt x="2976" y="96"/>
                  </a:lnTo>
                  <a:lnTo>
                    <a:pt x="3372" y="12"/>
                  </a:lnTo>
                  <a:lnTo>
                    <a:pt x="4008" y="0"/>
                  </a:lnTo>
                  <a:lnTo>
                    <a:pt x="4908" y="12"/>
                  </a:lnTo>
                  <a:lnTo>
                    <a:pt x="4908" y="2052"/>
                  </a:lnTo>
                  <a:lnTo>
                    <a:pt x="0" y="2052"/>
                  </a:lnTo>
                  <a:close/>
                </a:path>
              </a:pathLst>
            </a:custGeom>
            <a:gradFill rotWithShape="0">
              <a:gsLst>
                <a:gs pos="0">
                  <a:srgbClr val="666699"/>
                </a:gs>
                <a:gs pos="50000">
                  <a:srgbClr val="666699">
                    <a:gamma/>
                    <a:shade val="46275"/>
                    <a:invGamma/>
                  </a:srgbClr>
                </a:gs>
                <a:gs pos="100000">
                  <a:srgbClr val="666699"/>
                </a:gs>
              </a:gsLst>
              <a:lin ang="2700000" scaled="1"/>
            </a:gradFill>
            <a:ln w="12700" cap="flat" cmpd="sng">
              <a:noFill/>
              <a:prstDash val="solid"/>
              <a:round/>
              <a:headEnd type="none" w="sm" len="sm"/>
              <a:tailEnd type="none" w="sm" len="sm"/>
            </a:ln>
            <a:effectLst/>
          </p:spPr>
          <p:txBody>
            <a:bodyPr wrap="none" anchor="ctr"/>
            <a:lstStyle/>
            <a:p>
              <a:endParaRPr lang="en-US"/>
            </a:p>
          </p:txBody>
        </p:sp>
        <p:sp>
          <p:nvSpPr>
            <p:cNvPr id="954408" name="Freeform 40"/>
            <p:cNvSpPr>
              <a:spLocks/>
            </p:cNvSpPr>
            <p:nvPr/>
          </p:nvSpPr>
          <p:spPr bwMode="auto">
            <a:xfrm>
              <a:off x="2246" y="3041"/>
              <a:ext cx="1307" cy="514"/>
            </a:xfrm>
            <a:custGeom>
              <a:avLst/>
              <a:gdLst/>
              <a:ahLst/>
              <a:cxnLst>
                <a:cxn ang="0">
                  <a:pos x="1919" y="1243"/>
                </a:cxn>
                <a:cxn ang="0">
                  <a:pos x="961" y="1166"/>
                </a:cxn>
                <a:cxn ang="0">
                  <a:pos x="488" y="1127"/>
                </a:cxn>
                <a:cxn ang="0">
                  <a:pos x="0" y="1166"/>
                </a:cxn>
                <a:cxn ang="0">
                  <a:pos x="326" y="893"/>
                </a:cxn>
                <a:cxn ang="0">
                  <a:pos x="507" y="662"/>
                </a:cxn>
                <a:cxn ang="0">
                  <a:pos x="538" y="501"/>
                </a:cxn>
                <a:cxn ang="0">
                  <a:pos x="882" y="180"/>
                </a:cxn>
                <a:cxn ang="0">
                  <a:pos x="1092" y="20"/>
                </a:cxn>
                <a:cxn ang="0">
                  <a:pos x="1214" y="0"/>
                </a:cxn>
                <a:cxn ang="0">
                  <a:pos x="1318" y="125"/>
                </a:cxn>
                <a:cxn ang="0">
                  <a:pos x="1409" y="107"/>
                </a:cxn>
                <a:cxn ang="0">
                  <a:pos x="1423" y="322"/>
                </a:cxn>
                <a:cxn ang="0">
                  <a:pos x="1468" y="287"/>
                </a:cxn>
                <a:cxn ang="0">
                  <a:pos x="1769" y="589"/>
                </a:cxn>
                <a:cxn ang="0">
                  <a:pos x="1812" y="787"/>
                </a:cxn>
                <a:cxn ang="0">
                  <a:pos x="1860" y="732"/>
                </a:cxn>
                <a:cxn ang="0">
                  <a:pos x="2009" y="929"/>
                </a:cxn>
                <a:cxn ang="0">
                  <a:pos x="2100" y="1018"/>
                </a:cxn>
                <a:cxn ang="0">
                  <a:pos x="2265" y="1108"/>
                </a:cxn>
                <a:cxn ang="0">
                  <a:pos x="2312" y="1146"/>
                </a:cxn>
                <a:cxn ang="0">
                  <a:pos x="1919" y="1243"/>
                </a:cxn>
              </a:cxnLst>
              <a:rect l="0" t="0" r="r" b="b"/>
              <a:pathLst>
                <a:path w="2313" h="1244">
                  <a:moveTo>
                    <a:pt x="1919" y="1243"/>
                  </a:moveTo>
                  <a:lnTo>
                    <a:pt x="961" y="1166"/>
                  </a:lnTo>
                  <a:lnTo>
                    <a:pt x="488" y="1127"/>
                  </a:lnTo>
                  <a:lnTo>
                    <a:pt x="0" y="1166"/>
                  </a:lnTo>
                  <a:lnTo>
                    <a:pt x="326" y="893"/>
                  </a:lnTo>
                  <a:lnTo>
                    <a:pt x="507" y="662"/>
                  </a:lnTo>
                  <a:lnTo>
                    <a:pt x="538" y="501"/>
                  </a:lnTo>
                  <a:lnTo>
                    <a:pt x="882" y="180"/>
                  </a:lnTo>
                  <a:lnTo>
                    <a:pt x="1092" y="20"/>
                  </a:lnTo>
                  <a:lnTo>
                    <a:pt x="1214" y="0"/>
                  </a:lnTo>
                  <a:lnTo>
                    <a:pt x="1318" y="125"/>
                  </a:lnTo>
                  <a:lnTo>
                    <a:pt x="1409" y="107"/>
                  </a:lnTo>
                  <a:lnTo>
                    <a:pt x="1423" y="322"/>
                  </a:lnTo>
                  <a:lnTo>
                    <a:pt x="1468" y="287"/>
                  </a:lnTo>
                  <a:lnTo>
                    <a:pt x="1769" y="589"/>
                  </a:lnTo>
                  <a:lnTo>
                    <a:pt x="1812" y="787"/>
                  </a:lnTo>
                  <a:lnTo>
                    <a:pt x="1860" y="732"/>
                  </a:lnTo>
                  <a:lnTo>
                    <a:pt x="2009" y="929"/>
                  </a:lnTo>
                  <a:lnTo>
                    <a:pt x="2100" y="1018"/>
                  </a:lnTo>
                  <a:lnTo>
                    <a:pt x="2265" y="1108"/>
                  </a:lnTo>
                  <a:lnTo>
                    <a:pt x="2312" y="1146"/>
                  </a:lnTo>
                  <a:lnTo>
                    <a:pt x="1919" y="1243"/>
                  </a:lnTo>
                </a:path>
              </a:pathLst>
            </a:custGeom>
            <a:solidFill>
              <a:srgbClr val="FFFFFF"/>
            </a:solidFill>
            <a:ln w="12699" cap="rnd" cmpd="sng">
              <a:solidFill>
                <a:srgbClr val="91A9FF"/>
              </a:solidFill>
              <a:prstDash val="solid"/>
              <a:round/>
              <a:headEnd type="none" w="med" len="med"/>
              <a:tailEnd type="none" w="med" len="med"/>
            </a:ln>
            <a:effectLst/>
          </p:spPr>
          <p:txBody>
            <a:bodyPr/>
            <a:lstStyle/>
            <a:p>
              <a:endParaRPr lang="en-US"/>
            </a:p>
          </p:txBody>
        </p:sp>
        <p:sp>
          <p:nvSpPr>
            <p:cNvPr id="954409" name="Freeform 41"/>
            <p:cNvSpPr>
              <a:spLocks/>
            </p:cNvSpPr>
            <p:nvPr/>
          </p:nvSpPr>
          <p:spPr bwMode="auto">
            <a:xfrm>
              <a:off x="1714" y="3545"/>
              <a:ext cx="2438" cy="768"/>
            </a:xfrm>
            <a:custGeom>
              <a:avLst/>
              <a:gdLst/>
              <a:ahLst/>
              <a:cxnLst>
                <a:cxn ang="0">
                  <a:pos x="678" y="179"/>
                </a:cxn>
                <a:cxn ang="0">
                  <a:pos x="799" y="34"/>
                </a:cxn>
                <a:cxn ang="0">
                  <a:pos x="1027" y="47"/>
                </a:cxn>
                <a:cxn ang="0">
                  <a:pos x="1339" y="22"/>
                </a:cxn>
                <a:cxn ang="0">
                  <a:pos x="1977" y="61"/>
                </a:cxn>
                <a:cxn ang="0">
                  <a:pos x="2738" y="120"/>
                </a:cxn>
                <a:cxn ang="0">
                  <a:pos x="3050" y="71"/>
                </a:cxn>
                <a:cxn ang="0">
                  <a:pos x="3149" y="53"/>
                </a:cxn>
                <a:cxn ang="0">
                  <a:pos x="3296" y="0"/>
                </a:cxn>
                <a:cxn ang="0">
                  <a:pos x="3449" y="141"/>
                </a:cxn>
                <a:cxn ang="0">
                  <a:pos x="3840" y="516"/>
                </a:cxn>
                <a:cxn ang="0">
                  <a:pos x="3922" y="799"/>
                </a:cxn>
                <a:cxn ang="0">
                  <a:pos x="4142" y="966"/>
                </a:cxn>
                <a:cxn ang="0">
                  <a:pos x="4044" y="1167"/>
                </a:cxn>
                <a:cxn ang="0">
                  <a:pos x="4314" y="1371"/>
                </a:cxn>
                <a:cxn ang="0">
                  <a:pos x="3802" y="1771"/>
                </a:cxn>
                <a:cxn ang="0">
                  <a:pos x="3758" y="1761"/>
                </a:cxn>
                <a:cxn ang="0">
                  <a:pos x="3699" y="1756"/>
                </a:cxn>
                <a:cxn ang="0">
                  <a:pos x="3627" y="1754"/>
                </a:cxn>
                <a:cxn ang="0">
                  <a:pos x="3540" y="1755"/>
                </a:cxn>
                <a:cxn ang="0">
                  <a:pos x="3442" y="1758"/>
                </a:cxn>
                <a:cxn ang="0">
                  <a:pos x="3334" y="1764"/>
                </a:cxn>
                <a:cxn ang="0">
                  <a:pos x="3215" y="1771"/>
                </a:cxn>
                <a:cxn ang="0">
                  <a:pos x="3086" y="1780"/>
                </a:cxn>
                <a:cxn ang="0">
                  <a:pos x="2950" y="1791"/>
                </a:cxn>
                <a:cxn ang="0">
                  <a:pos x="2808" y="1802"/>
                </a:cxn>
                <a:cxn ang="0">
                  <a:pos x="2658" y="1812"/>
                </a:cxn>
                <a:cxn ang="0">
                  <a:pos x="2505" y="1824"/>
                </a:cxn>
                <a:cxn ang="0">
                  <a:pos x="2347" y="1833"/>
                </a:cxn>
                <a:cxn ang="0">
                  <a:pos x="2187" y="1842"/>
                </a:cxn>
                <a:cxn ang="0">
                  <a:pos x="2025" y="1849"/>
                </a:cxn>
                <a:cxn ang="0">
                  <a:pos x="1862" y="1855"/>
                </a:cxn>
                <a:cxn ang="0">
                  <a:pos x="1700" y="1857"/>
                </a:cxn>
                <a:cxn ang="0">
                  <a:pos x="1539" y="1857"/>
                </a:cxn>
                <a:cxn ang="0">
                  <a:pos x="1380" y="1853"/>
                </a:cxn>
                <a:cxn ang="0">
                  <a:pos x="1224" y="1846"/>
                </a:cxn>
                <a:cxn ang="0">
                  <a:pos x="1073" y="1835"/>
                </a:cxn>
                <a:cxn ang="0">
                  <a:pos x="928" y="1818"/>
                </a:cxn>
                <a:cxn ang="0">
                  <a:pos x="788" y="1798"/>
                </a:cxn>
                <a:cxn ang="0">
                  <a:pos x="658" y="1771"/>
                </a:cxn>
                <a:cxn ang="0">
                  <a:pos x="534" y="1738"/>
                </a:cxn>
                <a:cxn ang="0">
                  <a:pos x="421" y="1700"/>
                </a:cxn>
                <a:cxn ang="0">
                  <a:pos x="318" y="1655"/>
                </a:cxn>
                <a:cxn ang="0">
                  <a:pos x="227" y="1602"/>
                </a:cxn>
                <a:cxn ang="0">
                  <a:pos x="149" y="1542"/>
                </a:cxn>
                <a:cxn ang="0">
                  <a:pos x="84" y="1474"/>
                </a:cxn>
                <a:cxn ang="0">
                  <a:pos x="34" y="1397"/>
                </a:cxn>
                <a:cxn ang="0">
                  <a:pos x="0" y="1311"/>
                </a:cxn>
                <a:cxn ang="0">
                  <a:pos x="195" y="1131"/>
                </a:cxn>
                <a:cxn ang="0">
                  <a:pos x="116" y="1041"/>
                </a:cxn>
                <a:cxn ang="0">
                  <a:pos x="316" y="698"/>
                </a:cxn>
                <a:cxn ang="0">
                  <a:pos x="538" y="479"/>
                </a:cxn>
                <a:cxn ang="0">
                  <a:pos x="678" y="179"/>
                </a:cxn>
              </a:cxnLst>
              <a:rect l="0" t="0" r="r" b="b"/>
              <a:pathLst>
                <a:path w="4315" h="1858">
                  <a:moveTo>
                    <a:pt x="678" y="179"/>
                  </a:moveTo>
                  <a:lnTo>
                    <a:pt x="799" y="34"/>
                  </a:lnTo>
                  <a:lnTo>
                    <a:pt x="1027" y="47"/>
                  </a:lnTo>
                  <a:lnTo>
                    <a:pt x="1339" y="22"/>
                  </a:lnTo>
                  <a:lnTo>
                    <a:pt x="1977" y="61"/>
                  </a:lnTo>
                  <a:lnTo>
                    <a:pt x="2738" y="120"/>
                  </a:lnTo>
                  <a:lnTo>
                    <a:pt x="3050" y="71"/>
                  </a:lnTo>
                  <a:lnTo>
                    <a:pt x="3149" y="53"/>
                  </a:lnTo>
                  <a:lnTo>
                    <a:pt x="3296" y="0"/>
                  </a:lnTo>
                  <a:lnTo>
                    <a:pt x="3449" y="141"/>
                  </a:lnTo>
                  <a:lnTo>
                    <a:pt x="3840" y="516"/>
                  </a:lnTo>
                  <a:lnTo>
                    <a:pt x="3922" y="799"/>
                  </a:lnTo>
                  <a:lnTo>
                    <a:pt x="4142" y="966"/>
                  </a:lnTo>
                  <a:lnTo>
                    <a:pt x="4044" y="1167"/>
                  </a:lnTo>
                  <a:lnTo>
                    <a:pt x="4314" y="1371"/>
                  </a:lnTo>
                  <a:lnTo>
                    <a:pt x="3802" y="1771"/>
                  </a:lnTo>
                  <a:lnTo>
                    <a:pt x="3758" y="1761"/>
                  </a:lnTo>
                  <a:lnTo>
                    <a:pt x="3699" y="1756"/>
                  </a:lnTo>
                  <a:lnTo>
                    <a:pt x="3627" y="1754"/>
                  </a:lnTo>
                  <a:lnTo>
                    <a:pt x="3540" y="1755"/>
                  </a:lnTo>
                  <a:lnTo>
                    <a:pt x="3442" y="1758"/>
                  </a:lnTo>
                  <a:lnTo>
                    <a:pt x="3334" y="1764"/>
                  </a:lnTo>
                  <a:lnTo>
                    <a:pt x="3215" y="1771"/>
                  </a:lnTo>
                  <a:lnTo>
                    <a:pt x="3086" y="1780"/>
                  </a:lnTo>
                  <a:lnTo>
                    <a:pt x="2950" y="1791"/>
                  </a:lnTo>
                  <a:lnTo>
                    <a:pt x="2808" y="1802"/>
                  </a:lnTo>
                  <a:lnTo>
                    <a:pt x="2658" y="1812"/>
                  </a:lnTo>
                  <a:lnTo>
                    <a:pt x="2505" y="1824"/>
                  </a:lnTo>
                  <a:lnTo>
                    <a:pt x="2347" y="1833"/>
                  </a:lnTo>
                  <a:lnTo>
                    <a:pt x="2187" y="1842"/>
                  </a:lnTo>
                  <a:lnTo>
                    <a:pt x="2025" y="1849"/>
                  </a:lnTo>
                  <a:lnTo>
                    <a:pt x="1862" y="1855"/>
                  </a:lnTo>
                  <a:lnTo>
                    <a:pt x="1700" y="1857"/>
                  </a:lnTo>
                  <a:lnTo>
                    <a:pt x="1539" y="1857"/>
                  </a:lnTo>
                  <a:lnTo>
                    <a:pt x="1380" y="1853"/>
                  </a:lnTo>
                  <a:lnTo>
                    <a:pt x="1224" y="1846"/>
                  </a:lnTo>
                  <a:lnTo>
                    <a:pt x="1073" y="1835"/>
                  </a:lnTo>
                  <a:lnTo>
                    <a:pt x="928" y="1818"/>
                  </a:lnTo>
                  <a:lnTo>
                    <a:pt x="788" y="1798"/>
                  </a:lnTo>
                  <a:lnTo>
                    <a:pt x="658" y="1771"/>
                  </a:lnTo>
                  <a:lnTo>
                    <a:pt x="534" y="1738"/>
                  </a:lnTo>
                  <a:lnTo>
                    <a:pt x="421" y="1700"/>
                  </a:lnTo>
                  <a:lnTo>
                    <a:pt x="318" y="1655"/>
                  </a:lnTo>
                  <a:lnTo>
                    <a:pt x="227" y="1602"/>
                  </a:lnTo>
                  <a:lnTo>
                    <a:pt x="149" y="1542"/>
                  </a:lnTo>
                  <a:lnTo>
                    <a:pt x="84" y="1474"/>
                  </a:lnTo>
                  <a:lnTo>
                    <a:pt x="34" y="1397"/>
                  </a:lnTo>
                  <a:lnTo>
                    <a:pt x="0" y="1311"/>
                  </a:lnTo>
                  <a:lnTo>
                    <a:pt x="195" y="1131"/>
                  </a:lnTo>
                  <a:lnTo>
                    <a:pt x="116" y="1041"/>
                  </a:lnTo>
                  <a:lnTo>
                    <a:pt x="316" y="698"/>
                  </a:lnTo>
                  <a:lnTo>
                    <a:pt x="538" y="479"/>
                  </a:lnTo>
                  <a:lnTo>
                    <a:pt x="678" y="179"/>
                  </a:lnTo>
                </a:path>
              </a:pathLst>
            </a:custGeom>
            <a:gradFill rotWithShape="0">
              <a:gsLst>
                <a:gs pos="0">
                  <a:srgbClr val="009BD2">
                    <a:gamma/>
                    <a:tint val="53725"/>
                    <a:invGamma/>
                  </a:srgbClr>
                </a:gs>
                <a:gs pos="100000">
                  <a:srgbClr val="009BD2"/>
                </a:gs>
              </a:gsLst>
              <a:lin ang="5400000" scaled="1"/>
            </a:gradFill>
            <a:ln w="12700" cap="flat" cmpd="sng">
              <a:noFill/>
              <a:prstDash val="solid"/>
              <a:round/>
              <a:headEnd type="none" w="med" len="med"/>
              <a:tailEnd type="none" w="med" len="med"/>
            </a:ln>
            <a:effectLst/>
          </p:spPr>
          <p:txBody>
            <a:bodyPr wrap="none" anchor="ctr"/>
            <a:lstStyle/>
            <a:p>
              <a:endParaRPr lang="en-US"/>
            </a:p>
          </p:txBody>
        </p:sp>
        <p:grpSp>
          <p:nvGrpSpPr>
            <p:cNvPr id="3" name="Group 42"/>
            <p:cNvGrpSpPr>
              <a:grpSpLocks/>
            </p:cNvGrpSpPr>
            <p:nvPr/>
          </p:nvGrpSpPr>
          <p:grpSpPr bwMode="auto">
            <a:xfrm>
              <a:off x="2540" y="3143"/>
              <a:ext cx="733" cy="334"/>
              <a:chOff x="2245" y="955"/>
              <a:chExt cx="1297" cy="809"/>
            </a:xfrm>
          </p:grpSpPr>
          <p:sp>
            <p:nvSpPr>
              <p:cNvPr id="954411" name="Freeform 43"/>
              <p:cNvSpPr>
                <a:spLocks/>
              </p:cNvSpPr>
              <p:nvPr/>
            </p:nvSpPr>
            <p:spPr bwMode="auto">
              <a:xfrm>
                <a:off x="3253" y="1413"/>
                <a:ext cx="289" cy="313"/>
              </a:xfrm>
              <a:custGeom>
                <a:avLst/>
                <a:gdLst/>
                <a:ahLst/>
                <a:cxnLst>
                  <a:cxn ang="0">
                    <a:pos x="288" y="0"/>
                  </a:cxn>
                  <a:cxn ang="0">
                    <a:pos x="151" y="199"/>
                  </a:cxn>
                  <a:cxn ang="0">
                    <a:pos x="0" y="312"/>
                  </a:cxn>
                  <a:cxn ang="0">
                    <a:pos x="103" y="130"/>
                  </a:cxn>
                  <a:cxn ang="0">
                    <a:pos x="288" y="0"/>
                  </a:cxn>
                </a:cxnLst>
                <a:rect l="0" t="0" r="r" b="b"/>
                <a:pathLst>
                  <a:path w="289" h="313">
                    <a:moveTo>
                      <a:pt x="288" y="0"/>
                    </a:moveTo>
                    <a:lnTo>
                      <a:pt x="151" y="199"/>
                    </a:lnTo>
                    <a:lnTo>
                      <a:pt x="0" y="312"/>
                    </a:lnTo>
                    <a:lnTo>
                      <a:pt x="103" y="130"/>
                    </a:lnTo>
                    <a:lnTo>
                      <a:pt x="288" y="0"/>
                    </a:lnTo>
                  </a:path>
                </a:pathLst>
              </a:custGeom>
              <a:solidFill>
                <a:srgbClr val="C1CEFF"/>
              </a:solidFill>
              <a:ln w="12699" cap="rnd" cmpd="sng">
                <a:noFill/>
                <a:prstDash val="solid"/>
                <a:round/>
                <a:headEnd type="none" w="med" len="med"/>
                <a:tailEnd type="none" w="med" len="med"/>
              </a:ln>
              <a:effectLst/>
            </p:spPr>
            <p:txBody>
              <a:bodyPr/>
              <a:lstStyle/>
              <a:p>
                <a:endParaRPr lang="en-US"/>
              </a:p>
            </p:txBody>
          </p:sp>
          <p:sp>
            <p:nvSpPr>
              <p:cNvPr id="954412" name="Freeform 44"/>
              <p:cNvSpPr>
                <a:spLocks/>
              </p:cNvSpPr>
              <p:nvPr/>
            </p:nvSpPr>
            <p:spPr bwMode="auto">
              <a:xfrm>
                <a:off x="2695" y="955"/>
                <a:ext cx="455" cy="373"/>
              </a:xfrm>
              <a:custGeom>
                <a:avLst/>
                <a:gdLst/>
                <a:ahLst/>
                <a:cxnLst>
                  <a:cxn ang="0">
                    <a:pos x="454" y="0"/>
                  </a:cxn>
                  <a:cxn ang="0">
                    <a:pos x="0" y="372"/>
                  </a:cxn>
                  <a:cxn ang="0">
                    <a:pos x="365" y="44"/>
                  </a:cxn>
                  <a:cxn ang="0">
                    <a:pos x="454" y="0"/>
                  </a:cxn>
                </a:cxnLst>
                <a:rect l="0" t="0" r="r" b="b"/>
                <a:pathLst>
                  <a:path w="455" h="373">
                    <a:moveTo>
                      <a:pt x="454" y="0"/>
                    </a:moveTo>
                    <a:lnTo>
                      <a:pt x="0" y="372"/>
                    </a:lnTo>
                    <a:lnTo>
                      <a:pt x="365" y="44"/>
                    </a:lnTo>
                    <a:lnTo>
                      <a:pt x="454" y="0"/>
                    </a:lnTo>
                  </a:path>
                </a:pathLst>
              </a:custGeom>
              <a:solidFill>
                <a:srgbClr val="C1CEFF"/>
              </a:solidFill>
              <a:ln w="12699" cap="rnd" cmpd="sng">
                <a:noFill/>
                <a:prstDash val="solid"/>
                <a:round/>
                <a:headEnd type="none" w="med" len="med"/>
                <a:tailEnd type="none" w="med" len="med"/>
              </a:ln>
              <a:effectLst/>
            </p:spPr>
            <p:txBody>
              <a:bodyPr/>
              <a:lstStyle/>
              <a:p>
                <a:endParaRPr lang="en-US"/>
              </a:p>
            </p:txBody>
          </p:sp>
          <p:sp>
            <p:nvSpPr>
              <p:cNvPr id="954413" name="Freeform 45"/>
              <p:cNvSpPr>
                <a:spLocks/>
              </p:cNvSpPr>
              <p:nvPr/>
            </p:nvSpPr>
            <p:spPr bwMode="auto">
              <a:xfrm>
                <a:off x="2245" y="1325"/>
                <a:ext cx="393" cy="424"/>
              </a:xfrm>
              <a:custGeom>
                <a:avLst/>
                <a:gdLst/>
                <a:ahLst/>
                <a:cxnLst>
                  <a:cxn ang="0">
                    <a:pos x="0" y="0"/>
                  </a:cxn>
                  <a:cxn ang="0">
                    <a:pos x="392" y="423"/>
                  </a:cxn>
                  <a:cxn ang="0">
                    <a:pos x="158" y="120"/>
                  </a:cxn>
                  <a:cxn ang="0">
                    <a:pos x="0" y="0"/>
                  </a:cxn>
                </a:cxnLst>
                <a:rect l="0" t="0" r="r" b="b"/>
                <a:pathLst>
                  <a:path w="393" h="424">
                    <a:moveTo>
                      <a:pt x="0" y="0"/>
                    </a:moveTo>
                    <a:lnTo>
                      <a:pt x="392" y="423"/>
                    </a:lnTo>
                    <a:lnTo>
                      <a:pt x="158" y="120"/>
                    </a:lnTo>
                    <a:lnTo>
                      <a:pt x="0" y="0"/>
                    </a:lnTo>
                  </a:path>
                </a:pathLst>
              </a:custGeom>
              <a:solidFill>
                <a:srgbClr val="C1CEFF"/>
              </a:solidFill>
              <a:ln w="12699" cap="rnd" cmpd="sng">
                <a:noFill/>
                <a:prstDash val="solid"/>
                <a:round/>
                <a:headEnd type="none" w="med" len="med"/>
                <a:tailEnd type="none" w="med" len="med"/>
              </a:ln>
              <a:effectLst/>
            </p:spPr>
            <p:txBody>
              <a:bodyPr/>
              <a:lstStyle/>
              <a:p>
                <a:endParaRPr lang="en-US"/>
              </a:p>
            </p:txBody>
          </p:sp>
          <p:sp>
            <p:nvSpPr>
              <p:cNvPr id="954414" name="Freeform 46"/>
              <p:cNvSpPr>
                <a:spLocks/>
              </p:cNvSpPr>
              <p:nvPr/>
            </p:nvSpPr>
            <p:spPr bwMode="auto">
              <a:xfrm>
                <a:off x="2265" y="1176"/>
                <a:ext cx="408" cy="588"/>
              </a:xfrm>
              <a:custGeom>
                <a:avLst/>
                <a:gdLst/>
                <a:ahLst/>
                <a:cxnLst>
                  <a:cxn ang="0">
                    <a:pos x="0" y="138"/>
                  </a:cxn>
                  <a:cxn ang="0">
                    <a:pos x="21" y="0"/>
                  </a:cxn>
                  <a:cxn ang="0">
                    <a:pos x="255" y="276"/>
                  </a:cxn>
                  <a:cxn ang="0">
                    <a:pos x="296" y="346"/>
                  </a:cxn>
                  <a:cxn ang="0">
                    <a:pos x="407" y="587"/>
                  </a:cxn>
                  <a:cxn ang="0">
                    <a:pos x="241" y="267"/>
                  </a:cxn>
                  <a:cxn ang="0">
                    <a:pos x="0" y="138"/>
                  </a:cxn>
                </a:cxnLst>
                <a:rect l="0" t="0" r="r" b="b"/>
                <a:pathLst>
                  <a:path w="408" h="588">
                    <a:moveTo>
                      <a:pt x="0" y="138"/>
                    </a:moveTo>
                    <a:lnTo>
                      <a:pt x="21" y="0"/>
                    </a:lnTo>
                    <a:lnTo>
                      <a:pt x="255" y="276"/>
                    </a:lnTo>
                    <a:lnTo>
                      <a:pt x="296" y="346"/>
                    </a:lnTo>
                    <a:lnTo>
                      <a:pt x="407" y="587"/>
                    </a:lnTo>
                    <a:lnTo>
                      <a:pt x="241" y="267"/>
                    </a:lnTo>
                    <a:lnTo>
                      <a:pt x="0" y="138"/>
                    </a:lnTo>
                  </a:path>
                </a:pathLst>
              </a:custGeom>
              <a:solidFill>
                <a:srgbClr val="C1CEFF"/>
              </a:solidFill>
              <a:ln w="12699" cap="rnd" cmpd="sng">
                <a:noFill/>
                <a:prstDash val="solid"/>
                <a:round/>
                <a:headEnd type="none" w="med" len="med"/>
                <a:tailEnd type="none" w="med" len="med"/>
              </a:ln>
              <a:effectLst/>
            </p:spPr>
            <p:txBody>
              <a:bodyPr/>
              <a:lstStyle/>
              <a:p>
                <a:endParaRPr lang="en-US"/>
              </a:p>
            </p:txBody>
          </p:sp>
        </p:grpSp>
        <p:grpSp>
          <p:nvGrpSpPr>
            <p:cNvPr id="4" name="Group 47"/>
            <p:cNvGrpSpPr>
              <a:grpSpLocks/>
            </p:cNvGrpSpPr>
            <p:nvPr/>
          </p:nvGrpSpPr>
          <p:grpSpPr bwMode="auto">
            <a:xfrm>
              <a:off x="2006" y="3668"/>
              <a:ext cx="509" cy="565"/>
              <a:chOff x="1299" y="2226"/>
              <a:chExt cx="902" cy="1368"/>
            </a:xfrm>
          </p:grpSpPr>
          <p:sp>
            <p:nvSpPr>
              <p:cNvPr id="954416" name="Freeform 48"/>
              <p:cNvSpPr>
                <a:spLocks/>
              </p:cNvSpPr>
              <p:nvPr/>
            </p:nvSpPr>
            <p:spPr bwMode="auto">
              <a:xfrm>
                <a:off x="1299" y="2226"/>
                <a:ext cx="469" cy="543"/>
              </a:xfrm>
              <a:custGeom>
                <a:avLst/>
                <a:gdLst/>
                <a:ahLst/>
                <a:cxnLst>
                  <a:cxn ang="0">
                    <a:pos x="0" y="435"/>
                  </a:cxn>
                  <a:cxn ang="0">
                    <a:pos x="468" y="0"/>
                  </a:cxn>
                  <a:cxn ang="0">
                    <a:pos x="54" y="542"/>
                  </a:cxn>
                  <a:cxn ang="0">
                    <a:pos x="0" y="435"/>
                  </a:cxn>
                </a:cxnLst>
                <a:rect l="0" t="0" r="r" b="b"/>
                <a:pathLst>
                  <a:path w="469" h="543">
                    <a:moveTo>
                      <a:pt x="0" y="435"/>
                    </a:moveTo>
                    <a:lnTo>
                      <a:pt x="468" y="0"/>
                    </a:lnTo>
                    <a:lnTo>
                      <a:pt x="54" y="542"/>
                    </a:lnTo>
                    <a:lnTo>
                      <a:pt x="0" y="435"/>
                    </a:lnTo>
                  </a:path>
                </a:pathLst>
              </a:custGeom>
              <a:gradFill rotWithShape="0">
                <a:gsLst>
                  <a:gs pos="0">
                    <a:srgbClr val="009BD2"/>
                  </a:gs>
                  <a:gs pos="50000">
                    <a:srgbClr val="009BD2">
                      <a:gamma/>
                      <a:tint val="53725"/>
                      <a:invGamma/>
                    </a:srgbClr>
                  </a:gs>
                  <a:gs pos="100000">
                    <a:srgbClr val="009BD2"/>
                  </a:gs>
                </a:gsLst>
                <a:lin ang="2700000" scaled="1"/>
              </a:gradFill>
              <a:ln w="12700" cap="flat" cmpd="sng">
                <a:noFill/>
                <a:prstDash val="solid"/>
                <a:round/>
                <a:headEnd type="none" w="med" len="med"/>
                <a:tailEnd type="none" w="med" len="med"/>
              </a:ln>
              <a:effectLst/>
            </p:spPr>
            <p:txBody>
              <a:bodyPr wrap="none" anchor="ctr"/>
              <a:lstStyle/>
              <a:p>
                <a:endParaRPr lang="en-US"/>
              </a:p>
            </p:txBody>
          </p:sp>
          <p:sp>
            <p:nvSpPr>
              <p:cNvPr id="954417" name="Freeform 49"/>
              <p:cNvSpPr>
                <a:spLocks/>
              </p:cNvSpPr>
              <p:nvPr/>
            </p:nvSpPr>
            <p:spPr bwMode="auto">
              <a:xfrm>
                <a:off x="1920" y="2917"/>
                <a:ext cx="281" cy="406"/>
              </a:xfrm>
              <a:custGeom>
                <a:avLst/>
                <a:gdLst/>
                <a:ahLst/>
                <a:cxnLst>
                  <a:cxn ang="0">
                    <a:pos x="0" y="164"/>
                  </a:cxn>
                  <a:cxn ang="0">
                    <a:pos x="91" y="0"/>
                  </a:cxn>
                  <a:cxn ang="0">
                    <a:pos x="280" y="405"/>
                  </a:cxn>
                  <a:cxn ang="0">
                    <a:pos x="0" y="164"/>
                  </a:cxn>
                </a:cxnLst>
                <a:rect l="0" t="0" r="r" b="b"/>
                <a:pathLst>
                  <a:path w="281" h="406">
                    <a:moveTo>
                      <a:pt x="0" y="164"/>
                    </a:moveTo>
                    <a:lnTo>
                      <a:pt x="91" y="0"/>
                    </a:lnTo>
                    <a:lnTo>
                      <a:pt x="280" y="405"/>
                    </a:lnTo>
                    <a:lnTo>
                      <a:pt x="0" y="164"/>
                    </a:lnTo>
                  </a:path>
                </a:pathLst>
              </a:custGeom>
              <a:gradFill rotWithShape="0">
                <a:gsLst>
                  <a:gs pos="0">
                    <a:srgbClr val="009BD2"/>
                  </a:gs>
                  <a:gs pos="50000">
                    <a:srgbClr val="009BD2">
                      <a:gamma/>
                      <a:tint val="53725"/>
                      <a:invGamma/>
                    </a:srgbClr>
                  </a:gs>
                  <a:gs pos="100000">
                    <a:srgbClr val="009BD2"/>
                  </a:gs>
                </a:gsLst>
                <a:lin ang="2700000" scaled="1"/>
              </a:gradFill>
              <a:ln w="12700" cap="flat" cmpd="sng">
                <a:noFill/>
                <a:prstDash val="solid"/>
                <a:round/>
                <a:headEnd type="none" w="med" len="med"/>
                <a:tailEnd type="none" w="med" len="med"/>
              </a:ln>
              <a:effectLst/>
            </p:spPr>
            <p:txBody>
              <a:bodyPr wrap="none" anchor="ctr"/>
              <a:lstStyle/>
              <a:p>
                <a:endParaRPr lang="en-US"/>
              </a:p>
            </p:txBody>
          </p:sp>
          <p:sp>
            <p:nvSpPr>
              <p:cNvPr id="954418" name="Freeform 50"/>
              <p:cNvSpPr>
                <a:spLocks/>
              </p:cNvSpPr>
              <p:nvPr/>
            </p:nvSpPr>
            <p:spPr bwMode="auto">
              <a:xfrm>
                <a:off x="1788" y="3052"/>
                <a:ext cx="251" cy="542"/>
              </a:xfrm>
              <a:custGeom>
                <a:avLst/>
                <a:gdLst/>
                <a:ahLst/>
                <a:cxnLst>
                  <a:cxn ang="0">
                    <a:pos x="250" y="498"/>
                  </a:cxn>
                  <a:cxn ang="0">
                    <a:pos x="0" y="0"/>
                  </a:cxn>
                  <a:cxn ang="0">
                    <a:pos x="220" y="541"/>
                  </a:cxn>
                  <a:cxn ang="0">
                    <a:pos x="250" y="498"/>
                  </a:cxn>
                </a:cxnLst>
                <a:rect l="0" t="0" r="r" b="b"/>
                <a:pathLst>
                  <a:path w="251" h="542">
                    <a:moveTo>
                      <a:pt x="250" y="498"/>
                    </a:moveTo>
                    <a:lnTo>
                      <a:pt x="0" y="0"/>
                    </a:lnTo>
                    <a:lnTo>
                      <a:pt x="220" y="541"/>
                    </a:lnTo>
                    <a:lnTo>
                      <a:pt x="250" y="498"/>
                    </a:lnTo>
                  </a:path>
                </a:pathLst>
              </a:custGeom>
              <a:gradFill rotWithShape="0">
                <a:gsLst>
                  <a:gs pos="0">
                    <a:srgbClr val="009BD2"/>
                  </a:gs>
                  <a:gs pos="50000">
                    <a:srgbClr val="009BD2">
                      <a:gamma/>
                      <a:tint val="53725"/>
                      <a:invGamma/>
                    </a:srgbClr>
                  </a:gs>
                  <a:gs pos="100000">
                    <a:srgbClr val="009BD2"/>
                  </a:gs>
                </a:gsLst>
                <a:lin ang="2700000" scaled="1"/>
              </a:gradFill>
              <a:ln w="12700" cap="flat" cmpd="sng">
                <a:noFill/>
                <a:prstDash val="solid"/>
                <a:round/>
                <a:headEnd type="none" w="med" len="med"/>
                <a:tailEnd type="none" w="med" len="med"/>
              </a:ln>
              <a:effectLst/>
            </p:spPr>
            <p:txBody>
              <a:bodyPr wrap="none" anchor="ctr"/>
              <a:lstStyle/>
              <a:p>
                <a:endParaRPr lang="en-US"/>
              </a:p>
            </p:txBody>
          </p:sp>
          <p:sp>
            <p:nvSpPr>
              <p:cNvPr id="954419" name="Freeform 51"/>
              <p:cNvSpPr>
                <a:spLocks/>
              </p:cNvSpPr>
              <p:nvPr/>
            </p:nvSpPr>
            <p:spPr bwMode="auto">
              <a:xfrm>
                <a:off x="1448" y="2876"/>
                <a:ext cx="152" cy="354"/>
              </a:xfrm>
              <a:custGeom>
                <a:avLst/>
                <a:gdLst/>
                <a:ahLst/>
                <a:cxnLst>
                  <a:cxn ang="0">
                    <a:pos x="151" y="353"/>
                  </a:cxn>
                  <a:cxn ang="0">
                    <a:pos x="0" y="0"/>
                  </a:cxn>
                  <a:cxn ang="0">
                    <a:pos x="110" y="325"/>
                  </a:cxn>
                  <a:cxn ang="0">
                    <a:pos x="151" y="353"/>
                  </a:cxn>
                </a:cxnLst>
                <a:rect l="0" t="0" r="r" b="b"/>
                <a:pathLst>
                  <a:path w="152" h="354">
                    <a:moveTo>
                      <a:pt x="151" y="353"/>
                    </a:moveTo>
                    <a:lnTo>
                      <a:pt x="0" y="0"/>
                    </a:lnTo>
                    <a:lnTo>
                      <a:pt x="110" y="325"/>
                    </a:lnTo>
                    <a:lnTo>
                      <a:pt x="151" y="353"/>
                    </a:lnTo>
                  </a:path>
                </a:pathLst>
              </a:custGeom>
              <a:gradFill rotWithShape="0">
                <a:gsLst>
                  <a:gs pos="0">
                    <a:srgbClr val="009BD2"/>
                  </a:gs>
                  <a:gs pos="50000">
                    <a:srgbClr val="009BD2">
                      <a:gamma/>
                      <a:tint val="53725"/>
                      <a:invGamma/>
                    </a:srgbClr>
                  </a:gs>
                  <a:gs pos="100000">
                    <a:srgbClr val="009BD2"/>
                  </a:gs>
                </a:gsLst>
                <a:lin ang="2700000" scaled="1"/>
              </a:gradFill>
              <a:ln w="12700" cap="flat" cmpd="sng">
                <a:noFill/>
                <a:prstDash val="solid"/>
                <a:round/>
                <a:headEnd type="none" w="med" len="med"/>
                <a:tailEnd type="none" w="med" len="med"/>
              </a:ln>
              <a:effectLst/>
            </p:spPr>
            <p:txBody>
              <a:bodyPr wrap="none" anchor="ctr"/>
              <a:lstStyle/>
              <a:p>
                <a:endParaRPr lang="en-US"/>
              </a:p>
            </p:txBody>
          </p:sp>
        </p:grpSp>
        <p:sp>
          <p:nvSpPr>
            <p:cNvPr id="954420" name="Rectangle 52"/>
            <p:cNvSpPr>
              <a:spLocks noChangeArrowheads="1"/>
            </p:cNvSpPr>
            <p:nvPr/>
          </p:nvSpPr>
          <p:spPr bwMode="auto">
            <a:xfrm>
              <a:off x="2203" y="3567"/>
              <a:ext cx="1365" cy="629"/>
            </a:xfrm>
            <a:prstGeom prst="rect">
              <a:avLst/>
            </a:prstGeom>
            <a:noFill/>
            <a:ln w="12699">
              <a:noFill/>
              <a:miter lim="800000"/>
              <a:headEnd/>
              <a:tailEnd/>
            </a:ln>
            <a:effectLst/>
          </p:spPr>
          <p:txBody>
            <a:bodyPr wrap="none" lIns="106362" tIns="52388" rIns="106362" bIns="52388">
              <a:spAutoFit/>
            </a:bodyPr>
            <a:lstStyle/>
            <a:p>
              <a:pPr algn="ctr" defTabSz="1208088" eaLnBrk="0" hangingPunct="0">
                <a:lnSpc>
                  <a:spcPct val="125000"/>
                </a:lnSpc>
              </a:pPr>
              <a:r>
                <a:rPr lang="en-US" sz="1600" dirty="0">
                  <a:solidFill>
                    <a:srgbClr val="000099"/>
                  </a:solidFill>
                  <a:latin typeface="+mj-lt"/>
                </a:rPr>
                <a:t>Self-Image</a:t>
              </a:r>
            </a:p>
            <a:p>
              <a:pPr algn="ctr" defTabSz="1208088" eaLnBrk="0" hangingPunct="0">
                <a:lnSpc>
                  <a:spcPct val="125000"/>
                </a:lnSpc>
              </a:pPr>
              <a:r>
                <a:rPr lang="en-US" sz="1600" dirty="0">
                  <a:solidFill>
                    <a:srgbClr val="000099"/>
                  </a:solidFill>
                  <a:latin typeface="+mj-lt"/>
                </a:rPr>
                <a:t>Trait</a:t>
              </a:r>
            </a:p>
            <a:p>
              <a:pPr algn="ctr" defTabSz="1208088" eaLnBrk="0" hangingPunct="0">
                <a:lnSpc>
                  <a:spcPct val="125000"/>
                </a:lnSpc>
              </a:pPr>
              <a:r>
                <a:rPr lang="en-US" sz="1600" dirty="0">
                  <a:solidFill>
                    <a:srgbClr val="000099"/>
                  </a:solidFill>
                  <a:latin typeface="+mj-lt"/>
                </a:rPr>
                <a:t>Motive</a:t>
              </a:r>
            </a:p>
          </p:txBody>
        </p:sp>
        <p:sp>
          <p:nvSpPr>
            <p:cNvPr id="954421" name="Freeform 53"/>
            <p:cNvSpPr>
              <a:spLocks/>
            </p:cNvSpPr>
            <p:nvPr/>
          </p:nvSpPr>
          <p:spPr bwMode="auto">
            <a:xfrm>
              <a:off x="1326" y="3502"/>
              <a:ext cx="3095" cy="67"/>
            </a:xfrm>
            <a:custGeom>
              <a:avLst/>
              <a:gdLst/>
              <a:ahLst/>
              <a:cxnLst>
                <a:cxn ang="0">
                  <a:pos x="2" y="32"/>
                </a:cxn>
                <a:cxn ang="0">
                  <a:pos x="1397" y="42"/>
                </a:cxn>
                <a:cxn ang="0">
                  <a:pos x="1829" y="5"/>
                </a:cxn>
                <a:cxn ang="0">
                  <a:pos x="3064" y="89"/>
                </a:cxn>
                <a:cxn ang="0">
                  <a:pos x="3434" y="0"/>
                </a:cxn>
                <a:cxn ang="0">
                  <a:pos x="4758" y="31"/>
                </a:cxn>
                <a:cxn ang="0">
                  <a:pos x="3434" y="52"/>
                </a:cxn>
                <a:cxn ang="0">
                  <a:pos x="3028" y="141"/>
                </a:cxn>
                <a:cxn ang="0">
                  <a:pos x="1824" y="52"/>
                </a:cxn>
                <a:cxn ang="0">
                  <a:pos x="1334" y="84"/>
                </a:cxn>
                <a:cxn ang="0">
                  <a:pos x="0" y="42"/>
                </a:cxn>
              </a:cxnLst>
              <a:rect l="0" t="0" r="r" b="b"/>
              <a:pathLst>
                <a:path w="4758" h="141">
                  <a:moveTo>
                    <a:pt x="2" y="32"/>
                  </a:moveTo>
                  <a:lnTo>
                    <a:pt x="1397" y="42"/>
                  </a:lnTo>
                  <a:lnTo>
                    <a:pt x="1829" y="5"/>
                  </a:lnTo>
                  <a:lnTo>
                    <a:pt x="3064" y="89"/>
                  </a:lnTo>
                  <a:lnTo>
                    <a:pt x="3434" y="0"/>
                  </a:lnTo>
                  <a:lnTo>
                    <a:pt x="4758" y="31"/>
                  </a:lnTo>
                  <a:lnTo>
                    <a:pt x="3434" y="52"/>
                  </a:lnTo>
                  <a:lnTo>
                    <a:pt x="3028" y="141"/>
                  </a:lnTo>
                  <a:lnTo>
                    <a:pt x="1824" y="52"/>
                  </a:lnTo>
                  <a:lnTo>
                    <a:pt x="1334" y="84"/>
                  </a:lnTo>
                  <a:lnTo>
                    <a:pt x="0" y="42"/>
                  </a:lnTo>
                </a:path>
              </a:pathLst>
            </a:custGeom>
            <a:gradFill rotWithShape="0">
              <a:gsLst>
                <a:gs pos="0">
                  <a:srgbClr val="009BD2">
                    <a:gamma/>
                    <a:tint val="53725"/>
                    <a:invGamma/>
                  </a:srgbClr>
                </a:gs>
                <a:gs pos="100000">
                  <a:srgbClr val="009BD2"/>
                </a:gs>
              </a:gsLst>
              <a:lin ang="5400000" scaled="1"/>
            </a:gradFill>
            <a:ln w="12700" cap="flat" cmpd="sng">
              <a:noFill/>
              <a:prstDash val="solid"/>
              <a:round/>
              <a:headEnd type="none" w="med" len="med"/>
              <a:tailEnd type="none" w="med" len="med"/>
            </a:ln>
            <a:effectLst/>
          </p:spPr>
          <p:txBody>
            <a:bodyPr wrap="none" anchor="ctr"/>
            <a:lstStyle/>
            <a:p>
              <a:endParaRPr lang="en-US"/>
            </a:p>
          </p:txBody>
        </p:sp>
        <p:sp>
          <p:nvSpPr>
            <p:cNvPr id="954422" name="Rectangle 54"/>
            <p:cNvSpPr>
              <a:spLocks noChangeArrowheads="1"/>
            </p:cNvSpPr>
            <p:nvPr/>
          </p:nvSpPr>
          <p:spPr bwMode="auto">
            <a:xfrm>
              <a:off x="2177" y="3053"/>
              <a:ext cx="1425" cy="408"/>
            </a:xfrm>
            <a:prstGeom prst="rect">
              <a:avLst/>
            </a:prstGeom>
            <a:noFill/>
            <a:ln w="12699">
              <a:noFill/>
              <a:miter lim="800000"/>
              <a:headEnd/>
              <a:tailEnd/>
            </a:ln>
            <a:effectLst/>
          </p:spPr>
          <p:txBody>
            <a:bodyPr wrap="none" lIns="106362" tIns="52388" rIns="106362" bIns="52388">
              <a:spAutoFit/>
            </a:bodyPr>
            <a:lstStyle/>
            <a:p>
              <a:pPr algn="ctr" defTabSz="1208088" eaLnBrk="0" hangingPunct="0">
                <a:lnSpc>
                  <a:spcPct val="115000"/>
                </a:lnSpc>
              </a:pPr>
              <a:r>
                <a:rPr lang="en-US" sz="1600" b="1" dirty="0">
                  <a:solidFill>
                    <a:srgbClr val="000099"/>
                  </a:solidFill>
                  <a:latin typeface="+mj-lt"/>
                </a:rPr>
                <a:t>Skill</a:t>
              </a:r>
            </a:p>
            <a:p>
              <a:pPr algn="ctr" defTabSz="1208088" eaLnBrk="0" hangingPunct="0">
                <a:lnSpc>
                  <a:spcPct val="115000"/>
                </a:lnSpc>
              </a:pPr>
              <a:r>
                <a:rPr lang="en-US" sz="1600" b="1" dirty="0">
                  <a:solidFill>
                    <a:srgbClr val="000099"/>
                  </a:solidFill>
                  <a:latin typeface="+mj-lt"/>
                </a:rPr>
                <a:t>Knowledge</a:t>
              </a:r>
            </a:p>
          </p:txBody>
        </p:sp>
      </p:grpSp>
      <p:sp>
        <p:nvSpPr>
          <p:cNvPr id="25" name="Footer Placeholder 3"/>
          <p:cNvSpPr txBox="1">
            <a:spLocks/>
          </p:cNvSpPr>
          <p:nvPr/>
        </p:nvSpPr>
        <p:spPr>
          <a:xfrm>
            <a:off x="457200" y="6430963"/>
            <a:ext cx="2173705" cy="188912"/>
          </a:xfrm>
          <a:prstGeom prst="rect">
            <a:avLst/>
          </a:prstGeom>
        </p:spPr>
        <p:txBody>
          <a:bodyPr/>
          <a:lstStyle>
            <a:defPPr>
              <a:defRPr lang="en-US"/>
            </a:defPPr>
            <a:lvl1pPr algn="ctr" rtl="0" fontAlgn="base">
              <a:lnSpc>
                <a:spcPct val="90000"/>
              </a:lnSpc>
              <a:spcBef>
                <a:spcPct val="0"/>
              </a:spcBef>
              <a:spcAft>
                <a:spcPct val="0"/>
              </a:spcAft>
              <a:defRPr sz="2000" kern="1200">
                <a:solidFill>
                  <a:schemeClr val="tx2"/>
                </a:solidFill>
                <a:latin typeface="Arial" charset="0"/>
                <a:ea typeface="+mn-ea"/>
                <a:cs typeface="+mn-cs"/>
              </a:defRPr>
            </a:lvl1pPr>
            <a:lvl2pPr marL="457200" algn="ctr" rtl="0" fontAlgn="base">
              <a:lnSpc>
                <a:spcPct val="90000"/>
              </a:lnSpc>
              <a:spcBef>
                <a:spcPct val="0"/>
              </a:spcBef>
              <a:spcAft>
                <a:spcPct val="0"/>
              </a:spcAft>
              <a:defRPr sz="2000" kern="1200">
                <a:solidFill>
                  <a:schemeClr val="tx2"/>
                </a:solidFill>
                <a:latin typeface="Arial" charset="0"/>
                <a:ea typeface="+mn-ea"/>
                <a:cs typeface="+mn-cs"/>
              </a:defRPr>
            </a:lvl2pPr>
            <a:lvl3pPr marL="914400" algn="ctr" rtl="0" fontAlgn="base">
              <a:lnSpc>
                <a:spcPct val="90000"/>
              </a:lnSpc>
              <a:spcBef>
                <a:spcPct val="0"/>
              </a:spcBef>
              <a:spcAft>
                <a:spcPct val="0"/>
              </a:spcAft>
              <a:defRPr sz="2000" kern="1200">
                <a:solidFill>
                  <a:schemeClr val="tx2"/>
                </a:solidFill>
                <a:latin typeface="Arial" charset="0"/>
                <a:ea typeface="+mn-ea"/>
                <a:cs typeface="+mn-cs"/>
              </a:defRPr>
            </a:lvl3pPr>
            <a:lvl4pPr marL="1371600" algn="ctr" rtl="0" fontAlgn="base">
              <a:lnSpc>
                <a:spcPct val="90000"/>
              </a:lnSpc>
              <a:spcBef>
                <a:spcPct val="0"/>
              </a:spcBef>
              <a:spcAft>
                <a:spcPct val="0"/>
              </a:spcAft>
              <a:defRPr sz="2000" kern="1200">
                <a:solidFill>
                  <a:schemeClr val="tx2"/>
                </a:solidFill>
                <a:latin typeface="Arial" charset="0"/>
                <a:ea typeface="+mn-ea"/>
                <a:cs typeface="+mn-cs"/>
              </a:defRPr>
            </a:lvl4pPr>
            <a:lvl5pPr marL="1828800" algn="ctr" rtl="0" fontAlgn="base">
              <a:lnSpc>
                <a:spcPct val="90000"/>
              </a:lnSpc>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l">
              <a:defRPr/>
            </a:pPr>
            <a:r>
              <a:rPr lang="en-US" sz="800" dirty="0" smtClean="0"/>
              <a:t>© The Employee Engagement Group 2011  All Rights Reserved</a:t>
            </a:r>
            <a:endParaRPr lang="en-US" sz="800" dirty="0"/>
          </a:p>
        </p:txBody>
      </p:sp>
    </p:spTree>
    <p:extLst>
      <p:ext uri="{BB962C8B-B14F-4D97-AF65-F5344CB8AC3E}">
        <p14:creationId xmlns:p14="http://schemas.microsoft.com/office/powerpoint/2010/main" val="194920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954374"/>
                                        </p:tgtEl>
                                        <p:attrNameLst>
                                          <p:attrName>style.visibility</p:attrName>
                                        </p:attrNameLst>
                                      </p:cBhvr>
                                      <p:to>
                                        <p:strVal val="visible"/>
                                      </p:to>
                                    </p:set>
                                    <p:anim calcmode="lin" valueType="num">
                                      <p:cBhvr>
                                        <p:cTn id="7" dur="1000" fill="hold"/>
                                        <p:tgtEl>
                                          <p:spTgt spid="954374"/>
                                        </p:tgtEl>
                                        <p:attrNameLst>
                                          <p:attrName>ppt_w</p:attrName>
                                        </p:attrNameLst>
                                      </p:cBhvr>
                                      <p:tavLst>
                                        <p:tav tm="0">
                                          <p:val>
                                            <p:fltVal val="0"/>
                                          </p:val>
                                        </p:tav>
                                        <p:tav tm="100000">
                                          <p:val>
                                            <p:strVal val="#ppt_w"/>
                                          </p:val>
                                        </p:tav>
                                      </p:tavLst>
                                    </p:anim>
                                    <p:anim calcmode="lin" valueType="num">
                                      <p:cBhvr>
                                        <p:cTn id="8" dur="1000" fill="hold"/>
                                        <p:tgtEl>
                                          <p:spTgt spid="954374"/>
                                        </p:tgtEl>
                                        <p:attrNameLst>
                                          <p:attrName>ppt_h</p:attrName>
                                        </p:attrNameLst>
                                      </p:cBhvr>
                                      <p:tavLst>
                                        <p:tav tm="0">
                                          <p:val>
                                            <p:fltVal val="0"/>
                                          </p:val>
                                        </p:tav>
                                        <p:tav tm="100000">
                                          <p:val>
                                            <p:strVal val="#ppt_h"/>
                                          </p:val>
                                        </p:tav>
                                      </p:tavLst>
                                    </p:anim>
                                    <p:animEffect transition="in" filter="fade">
                                      <p:cBhvr>
                                        <p:cTn id="9" dur="1000"/>
                                        <p:tgtEl>
                                          <p:spTgt spid="954374"/>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954372"/>
                                        </p:tgtEl>
                                        <p:attrNameLst>
                                          <p:attrName>style.visibility</p:attrName>
                                        </p:attrNameLst>
                                      </p:cBhvr>
                                      <p:to>
                                        <p:strVal val="visible"/>
                                      </p:to>
                                    </p:set>
                                    <p:anim calcmode="lin" valueType="num">
                                      <p:cBhvr>
                                        <p:cTn id="12" dur="1000" fill="hold"/>
                                        <p:tgtEl>
                                          <p:spTgt spid="954372"/>
                                        </p:tgtEl>
                                        <p:attrNameLst>
                                          <p:attrName>ppt_w</p:attrName>
                                        </p:attrNameLst>
                                      </p:cBhvr>
                                      <p:tavLst>
                                        <p:tav tm="0">
                                          <p:val>
                                            <p:fltVal val="0"/>
                                          </p:val>
                                        </p:tav>
                                        <p:tav tm="100000">
                                          <p:val>
                                            <p:strVal val="#ppt_w"/>
                                          </p:val>
                                        </p:tav>
                                      </p:tavLst>
                                    </p:anim>
                                    <p:anim calcmode="lin" valueType="num">
                                      <p:cBhvr>
                                        <p:cTn id="13" dur="1000" fill="hold"/>
                                        <p:tgtEl>
                                          <p:spTgt spid="954372"/>
                                        </p:tgtEl>
                                        <p:attrNameLst>
                                          <p:attrName>ppt_h</p:attrName>
                                        </p:attrNameLst>
                                      </p:cBhvr>
                                      <p:tavLst>
                                        <p:tav tm="0">
                                          <p:val>
                                            <p:fltVal val="0"/>
                                          </p:val>
                                        </p:tav>
                                        <p:tav tm="100000">
                                          <p:val>
                                            <p:strVal val="#ppt_h"/>
                                          </p:val>
                                        </p:tav>
                                      </p:tavLst>
                                    </p:anim>
                                    <p:animEffect transition="in" filter="fade">
                                      <p:cBhvr>
                                        <p:cTn id="14" dur="1000"/>
                                        <p:tgtEl>
                                          <p:spTgt spid="95437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954373"/>
                                        </p:tgtEl>
                                        <p:attrNameLst>
                                          <p:attrName>style.visibility</p:attrName>
                                        </p:attrNameLst>
                                      </p:cBhvr>
                                      <p:to>
                                        <p:strVal val="visible"/>
                                      </p:to>
                                    </p:set>
                                    <p:anim calcmode="lin" valueType="num">
                                      <p:cBhvr>
                                        <p:cTn id="17" dur="1000" fill="hold"/>
                                        <p:tgtEl>
                                          <p:spTgt spid="954373"/>
                                        </p:tgtEl>
                                        <p:attrNameLst>
                                          <p:attrName>ppt_w</p:attrName>
                                        </p:attrNameLst>
                                      </p:cBhvr>
                                      <p:tavLst>
                                        <p:tav tm="0">
                                          <p:val>
                                            <p:fltVal val="0"/>
                                          </p:val>
                                        </p:tav>
                                        <p:tav tm="100000">
                                          <p:val>
                                            <p:strVal val="#ppt_w"/>
                                          </p:val>
                                        </p:tav>
                                      </p:tavLst>
                                    </p:anim>
                                    <p:anim calcmode="lin" valueType="num">
                                      <p:cBhvr>
                                        <p:cTn id="18" dur="1000" fill="hold"/>
                                        <p:tgtEl>
                                          <p:spTgt spid="954373"/>
                                        </p:tgtEl>
                                        <p:attrNameLst>
                                          <p:attrName>ppt_h</p:attrName>
                                        </p:attrNameLst>
                                      </p:cBhvr>
                                      <p:tavLst>
                                        <p:tav tm="0">
                                          <p:val>
                                            <p:fltVal val="0"/>
                                          </p:val>
                                        </p:tav>
                                        <p:tav tm="100000">
                                          <p:val>
                                            <p:strVal val="#ppt_h"/>
                                          </p:val>
                                        </p:tav>
                                      </p:tavLst>
                                    </p:anim>
                                    <p:animEffect transition="in" filter="fade">
                                      <p:cBhvr>
                                        <p:cTn id="19" dur="1000"/>
                                        <p:tgtEl>
                                          <p:spTgt spid="954373"/>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954377"/>
                                        </p:tgtEl>
                                        <p:attrNameLst>
                                          <p:attrName>style.visibility</p:attrName>
                                        </p:attrNameLst>
                                      </p:cBhvr>
                                      <p:to>
                                        <p:strVal val="visible"/>
                                      </p:to>
                                    </p:set>
                                    <p:anim calcmode="lin" valueType="num">
                                      <p:cBhvr>
                                        <p:cTn id="22" dur="1000" fill="hold"/>
                                        <p:tgtEl>
                                          <p:spTgt spid="954377"/>
                                        </p:tgtEl>
                                        <p:attrNameLst>
                                          <p:attrName>ppt_w</p:attrName>
                                        </p:attrNameLst>
                                      </p:cBhvr>
                                      <p:tavLst>
                                        <p:tav tm="0">
                                          <p:val>
                                            <p:fltVal val="0"/>
                                          </p:val>
                                        </p:tav>
                                        <p:tav tm="100000">
                                          <p:val>
                                            <p:strVal val="#ppt_w"/>
                                          </p:val>
                                        </p:tav>
                                      </p:tavLst>
                                    </p:anim>
                                    <p:anim calcmode="lin" valueType="num">
                                      <p:cBhvr>
                                        <p:cTn id="23" dur="1000" fill="hold"/>
                                        <p:tgtEl>
                                          <p:spTgt spid="954377"/>
                                        </p:tgtEl>
                                        <p:attrNameLst>
                                          <p:attrName>ppt_h</p:attrName>
                                        </p:attrNameLst>
                                      </p:cBhvr>
                                      <p:tavLst>
                                        <p:tav tm="0">
                                          <p:val>
                                            <p:fltVal val="0"/>
                                          </p:val>
                                        </p:tav>
                                        <p:tav tm="100000">
                                          <p:val>
                                            <p:strVal val="#ppt_h"/>
                                          </p:val>
                                        </p:tav>
                                      </p:tavLst>
                                    </p:anim>
                                    <p:animEffect transition="in" filter="fade">
                                      <p:cBhvr>
                                        <p:cTn id="24" dur="1000"/>
                                        <p:tgtEl>
                                          <p:spTgt spid="954377"/>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54371">
                                            <p:txEl>
                                              <p:pRg st="0" end="0"/>
                                            </p:txEl>
                                          </p:spTgt>
                                        </p:tgtEl>
                                        <p:attrNameLst>
                                          <p:attrName>style.visibility</p:attrName>
                                        </p:attrNameLst>
                                      </p:cBhvr>
                                      <p:to>
                                        <p:strVal val="visible"/>
                                      </p:to>
                                    </p:set>
                                    <p:animEffect transition="in" filter="fade">
                                      <p:cBhvr>
                                        <p:cTn id="29" dur="1000"/>
                                        <p:tgtEl>
                                          <p:spTgt spid="954371">
                                            <p:txEl>
                                              <p:pRg st="0" end="0"/>
                                            </p:txEl>
                                          </p:spTgt>
                                        </p:tgtEl>
                                      </p:cBhvr>
                                    </p:animEffect>
                                    <p:anim calcmode="lin" valueType="num">
                                      <p:cBhvr>
                                        <p:cTn id="30" dur="1000" fill="hold"/>
                                        <p:tgtEl>
                                          <p:spTgt spid="954371">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954371">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54371">
                                            <p:txEl>
                                              <p:pRg st="1" end="1"/>
                                            </p:txEl>
                                          </p:spTgt>
                                        </p:tgtEl>
                                        <p:attrNameLst>
                                          <p:attrName>style.visibility</p:attrName>
                                        </p:attrNameLst>
                                      </p:cBhvr>
                                      <p:to>
                                        <p:strVal val="visible"/>
                                      </p:to>
                                    </p:set>
                                    <p:animEffect transition="in" filter="fade">
                                      <p:cBhvr>
                                        <p:cTn id="34" dur="1000"/>
                                        <p:tgtEl>
                                          <p:spTgt spid="954371">
                                            <p:txEl>
                                              <p:pRg st="1" end="1"/>
                                            </p:txEl>
                                          </p:spTgt>
                                        </p:tgtEl>
                                      </p:cBhvr>
                                    </p:animEffect>
                                    <p:anim calcmode="lin" valueType="num">
                                      <p:cBhvr>
                                        <p:cTn id="35" dur="1000" fill="hold"/>
                                        <p:tgtEl>
                                          <p:spTgt spid="954371">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954371">
                                            <p:txEl>
                                              <p:pRg st="1" end="1"/>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54371">
                                            <p:txEl>
                                              <p:pRg st="2" end="2"/>
                                            </p:txEl>
                                          </p:spTgt>
                                        </p:tgtEl>
                                        <p:attrNameLst>
                                          <p:attrName>style.visibility</p:attrName>
                                        </p:attrNameLst>
                                      </p:cBhvr>
                                      <p:to>
                                        <p:strVal val="visible"/>
                                      </p:to>
                                    </p:set>
                                    <p:animEffect transition="in" filter="fade">
                                      <p:cBhvr>
                                        <p:cTn id="39" dur="1000"/>
                                        <p:tgtEl>
                                          <p:spTgt spid="954371">
                                            <p:txEl>
                                              <p:pRg st="2" end="2"/>
                                            </p:txEl>
                                          </p:spTgt>
                                        </p:tgtEl>
                                      </p:cBhvr>
                                    </p:animEffect>
                                    <p:anim calcmode="lin" valueType="num">
                                      <p:cBhvr>
                                        <p:cTn id="40" dur="1000" fill="hold"/>
                                        <p:tgtEl>
                                          <p:spTgt spid="954371">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954371">
                                            <p:txEl>
                                              <p:pRg st="2" end="2"/>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54371">
                                            <p:txEl>
                                              <p:pRg st="3" end="3"/>
                                            </p:txEl>
                                          </p:spTgt>
                                        </p:tgtEl>
                                        <p:attrNameLst>
                                          <p:attrName>style.visibility</p:attrName>
                                        </p:attrNameLst>
                                      </p:cBhvr>
                                      <p:to>
                                        <p:strVal val="visible"/>
                                      </p:to>
                                    </p:set>
                                    <p:animEffect transition="in" filter="fade">
                                      <p:cBhvr>
                                        <p:cTn id="44" dur="1000"/>
                                        <p:tgtEl>
                                          <p:spTgt spid="954371">
                                            <p:txEl>
                                              <p:pRg st="3" end="3"/>
                                            </p:txEl>
                                          </p:spTgt>
                                        </p:tgtEl>
                                      </p:cBhvr>
                                    </p:animEffect>
                                    <p:anim calcmode="lin" valueType="num">
                                      <p:cBhvr>
                                        <p:cTn id="45" dur="1000" fill="hold"/>
                                        <p:tgtEl>
                                          <p:spTgt spid="954371">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9543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954371">
                                            <p:txEl>
                                              <p:pRg st="4" end="4"/>
                                            </p:txEl>
                                          </p:spTgt>
                                        </p:tgtEl>
                                        <p:attrNameLst>
                                          <p:attrName>style.visibility</p:attrName>
                                        </p:attrNameLst>
                                      </p:cBhvr>
                                      <p:to>
                                        <p:strVal val="visible"/>
                                      </p:to>
                                    </p:set>
                                    <p:animEffect transition="in" filter="fade">
                                      <p:cBhvr>
                                        <p:cTn id="51" dur="1000"/>
                                        <p:tgtEl>
                                          <p:spTgt spid="954371">
                                            <p:txEl>
                                              <p:pRg st="4" end="4"/>
                                            </p:txEl>
                                          </p:spTgt>
                                        </p:tgtEl>
                                      </p:cBhvr>
                                    </p:animEffect>
                                    <p:anim calcmode="lin" valueType="num">
                                      <p:cBhvr>
                                        <p:cTn id="52" dur="1000" fill="hold"/>
                                        <p:tgtEl>
                                          <p:spTgt spid="954371">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954371">
                                            <p:txEl>
                                              <p:pRg st="4" end="4"/>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954371">
                                            <p:txEl>
                                              <p:pRg st="5" end="5"/>
                                            </p:txEl>
                                          </p:spTgt>
                                        </p:tgtEl>
                                        <p:attrNameLst>
                                          <p:attrName>style.visibility</p:attrName>
                                        </p:attrNameLst>
                                      </p:cBhvr>
                                      <p:to>
                                        <p:strVal val="visible"/>
                                      </p:to>
                                    </p:set>
                                    <p:animEffect transition="in" filter="fade">
                                      <p:cBhvr>
                                        <p:cTn id="56" dur="1000"/>
                                        <p:tgtEl>
                                          <p:spTgt spid="954371">
                                            <p:txEl>
                                              <p:pRg st="5" end="5"/>
                                            </p:txEl>
                                          </p:spTgt>
                                        </p:tgtEl>
                                      </p:cBhvr>
                                    </p:animEffect>
                                    <p:anim calcmode="lin" valueType="num">
                                      <p:cBhvr>
                                        <p:cTn id="57" dur="1000" fill="hold"/>
                                        <p:tgtEl>
                                          <p:spTgt spid="954371">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95437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4371" grpId="0" build="p"/>
      <p:bldP spid="954372" grpId="0" animBg="1"/>
      <p:bldP spid="954373" grpId="0"/>
      <p:bldP spid="954374" grpId="0"/>
      <p:bldP spid="95437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22" name="Rectangle 2"/>
          <p:cNvSpPr>
            <a:spLocks noGrp="1" noChangeArrowheads="1"/>
          </p:cNvSpPr>
          <p:nvPr>
            <p:ph type="title"/>
          </p:nvPr>
        </p:nvSpPr>
        <p:spPr/>
        <p:txBody>
          <a:bodyPr/>
          <a:lstStyle/>
          <a:p>
            <a:r>
              <a:rPr lang="en-US"/>
              <a:t>Abilities &amp; Perceptions</a:t>
            </a:r>
          </a:p>
        </p:txBody>
      </p:sp>
      <p:sp>
        <p:nvSpPr>
          <p:cNvPr id="952323" name="Rectangle 3"/>
          <p:cNvSpPr>
            <a:spLocks noGrp="1" noChangeArrowheads="1"/>
          </p:cNvSpPr>
          <p:nvPr>
            <p:ph type="body" idx="1"/>
          </p:nvPr>
        </p:nvSpPr>
        <p:spPr>
          <a:xfrm>
            <a:off x="228600" y="1779588"/>
            <a:ext cx="5953125" cy="4595812"/>
          </a:xfrm>
        </p:spPr>
        <p:txBody>
          <a:bodyPr/>
          <a:lstStyle/>
          <a:p>
            <a:pPr>
              <a:lnSpc>
                <a:spcPct val="80000"/>
              </a:lnSpc>
            </a:pPr>
            <a:r>
              <a:rPr lang="en-US"/>
              <a:t>Take a few minutes to jot down</a:t>
            </a:r>
          </a:p>
          <a:p>
            <a:pPr lvl="1">
              <a:lnSpc>
                <a:spcPct val="90000"/>
              </a:lnSpc>
            </a:pPr>
            <a:r>
              <a:rPr lang="en-US"/>
              <a:t>What you consider to be your top 3 strengths</a:t>
            </a:r>
          </a:p>
          <a:p>
            <a:pPr lvl="1">
              <a:lnSpc>
                <a:spcPct val="90000"/>
              </a:lnSpc>
            </a:pPr>
            <a:r>
              <a:rPr lang="en-US"/>
              <a:t>What you think are your top 3 improvement areas</a:t>
            </a:r>
          </a:p>
          <a:p>
            <a:pPr lvl="2">
              <a:lnSpc>
                <a:spcPct val="90000"/>
              </a:lnSpc>
            </a:pPr>
            <a:r>
              <a:rPr lang="en-US"/>
              <a:t>What you need to learn</a:t>
            </a:r>
          </a:p>
          <a:p>
            <a:pPr lvl="2">
              <a:lnSpc>
                <a:spcPct val="90000"/>
              </a:lnSpc>
            </a:pPr>
            <a:r>
              <a:rPr lang="en-US"/>
              <a:t>Skills that need  further development</a:t>
            </a:r>
          </a:p>
          <a:p>
            <a:pPr lvl="2">
              <a:lnSpc>
                <a:spcPct val="90000"/>
              </a:lnSpc>
            </a:pPr>
            <a:endParaRPr lang="en-US"/>
          </a:p>
          <a:p>
            <a:pPr>
              <a:lnSpc>
                <a:spcPct val="80000"/>
              </a:lnSpc>
            </a:pPr>
            <a:r>
              <a:rPr lang="en-US"/>
              <a:t>Partner with someone who has the opportunity to observe you at work</a:t>
            </a:r>
          </a:p>
          <a:p>
            <a:pPr lvl="1">
              <a:lnSpc>
                <a:spcPct val="90000"/>
              </a:lnSpc>
            </a:pPr>
            <a:r>
              <a:rPr lang="en-US"/>
              <a:t>Share your self-assessment</a:t>
            </a:r>
          </a:p>
          <a:p>
            <a:pPr lvl="1">
              <a:lnSpc>
                <a:spcPct val="90000"/>
              </a:lnSpc>
            </a:pPr>
            <a:r>
              <a:rPr lang="en-US"/>
              <a:t>Ask for feedback/perceptions</a:t>
            </a:r>
          </a:p>
          <a:p>
            <a:pPr lvl="2">
              <a:lnSpc>
                <a:spcPct val="90000"/>
              </a:lnSpc>
            </a:pPr>
            <a:r>
              <a:rPr lang="en-US"/>
              <a:t>What do I do well?</a:t>
            </a:r>
          </a:p>
          <a:p>
            <a:pPr lvl="2">
              <a:lnSpc>
                <a:spcPct val="90000"/>
              </a:lnSpc>
            </a:pPr>
            <a:r>
              <a:rPr lang="en-US"/>
              <a:t>What might I do differently to improve?</a:t>
            </a:r>
          </a:p>
        </p:txBody>
      </p:sp>
      <p:grpSp>
        <p:nvGrpSpPr>
          <p:cNvPr id="2" name="Group 6"/>
          <p:cNvGrpSpPr>
            <a:grpSpLocks/>
          </p:cNvGrpSpPr>
          <p:nvPr/>
        </p:nvGrpSpPr>
        <p:grpSpPr bwMode="auto">
          <a:xfrm>
            <a:off x="6429375" y="4505325"/>
            <a:ext cx="1733550" cy="1133475"/>
            <a:chOff x="3042" y="2454"/>
            <a:chExt cx="1092" cy="714"/>
          </a:xfrm>
        </p:grpSpPr>
        <p:sp>
          <p:nvSpPr>
            <p:cNvPr id="952324" name="Rectangle 4"/>
            <p:cNvSpPr>
              <a:spLocks noChangeArrowheads="1"/>
            </p:cNvSpPr>
            <p:nvPr/>
          </p:nvSpPr>
          <p:spPr bwMode="auto">
            <a:xfrm>
              <a:off x="3042" y="2454"/>
              <a:ext cx="1050" cy="714"/>
            </a:xfrm>
            <a:prstGeom prst="rect">
              <a:avLst/>
            </a:prstGeom>
            <a:solidFill>
              <a:srgbClr val="FF00FF"/>
            </a:solidFill>
            <a:ln w="9525">
              <a:solidFill>
                <a:schemeClr val="bg2"/>
              </a:solidFill>
              <a:miter lim="800000"/>
              <a:headEnd/>
              <a:tailEnd/>
            </a:ln>
            <a:effectLst/>
          </p:spPr>
          <p:txBody>
            <a:bodyPr wrap="none" anchor="ctr"/>
            <a:lstStyle/>
            <a:p>
              <a:endParaRPr lang="en-US"/>
            </a:p>
          </p:txBody>
        </p:sp>
        <p:sp>
          <p:nvSpPr>
            <p:cNvPr id="952325" name="Text Box 5"/>
            <p:cNvSpPr txBox="1">
              <a:spLocks noChangeArrowheads="1"/>
            </p:cNvSpPr>
            <p:nvPr/>
          </p:nvSpPr>
          <p:spPr bwMode="auto">
            <a:xfrm>
              <a:off x="3065" y="2472"/>
              <a:ext cx="1069" cy="512"/>
            </a:xfrm>
            <a:prstGeom prst="rect">
              <a:avLst/>
            </a:prstGeom>
            <a:noFill/>
            <a:ln w="9525">
              <a:noFill/>
              <a:miter lim="800000"/>
              <a:headEnd/>
              <a:tailEnd/>
            </a:ln>
            <a:effectLst/>
          </p:spPr>
          <p:txBody>
            <a:bodyPr>
              <a:spAutoFit/>
            </a:bodyPr>
            <a:lstStyle/>
            <a:p>
              <a:pPr eaLnBrk="0" hangingPunct="0">
                <a:spcBef>
                  <a:spcPct val="50000"/>
                </a:spcBef>
              </a:pPr>
              <a:r>
                <a:rPr lang="en-US" b="1" dirty="0">
                  <a:solidFill>
                    <a:schemeClr val="bg1"/>
                  </a:solidFill>
                </a:rPr>
                <a:t>P</a:t>
              </a:r>
              <a:r>
                <a:rPr lang="en-US" sz="1600" dirty="0">
                  <a:solidFill>
                    <a:schemeClr val="bg1"/>
                  </a:solidFill>
                </a:rPr>
                <a:t>erceptions: How Others See You </a:t>
              </a:r>
            </a:p>
          </p:txBody>
        </p:sp>
      </p:grpSp>
      <p:grpSp>
        <p:nvGrpSpPr>
          <p:cNvPr id="3" name="Group 10"/>
          <p:cNvGrpSpPr>
            <a:grpSpLocks/>
          </p:cNvGrpSpPr>
          <p:nvPr/>
        </p:nvGrpSpPr>
        <p:grpSpPr bwMode="auto">
          <a:xfrm>
            <a:off x="6192838" y="1674813"/>
            <a:ext cx="2171700" cy="1487487"/>
            <a:chOff x="2851" y="1505"/>
            <a:chExt cx="1368" cy="937"/>
          </a:xfrm>
        </p:grpSpPr>
        <p:sp>
          <p:nvSpPr>
            <p:cNvPr id="952327" name="Rectangle 7"/>
            <p:cNvSpPr>
              <a:spLocks noChangeArrowheads="1"/>
            </p:cNvSpPr>
            <p:nvPr/>
          </p:nvSpPr>
          <p:spPr bwMode="auto">
            <a:xfrm>
              <a:off x="3042" y="1728"/>
              <a:ext cx="1050" cy="714"/>
            </a:xfrm>
            <a:prstGeom prst="rect">
              <a:avLst/>
            </a:prstGeom>
            <a:solidFill>
              <a:srgbClr val="000080"/>
            </a:solidFill>
            <a:ln w="9525">
              <a:solidFill>
                <a:schemeClr val="bg2"/>
              </a:solidFill>
              <a:miter lim="800000"/>
              <a:headEnd/>
              <a:tailEnd/>
            </a:ln>
            <a:effectLst/>
          </p:spPr>
          <p:txBody>
            <a:bodyPr wrap="none" anchor="ctr"/>
            <a:lstStyle/>
            <a:p>
              <a:endParaRPr lang="en-US" sz="2400"/>
            </a:p>
          </p:txBody>
        </p:sp>
        <p:sp>
          <p:nvSpPr>
            <p:cNvPr id="952328" name="Text Box 8"/>
            <p:cNvSpPr txBox="1">
              <a:spLocks noChangeArrowheads="1"/>
            </p:cNvSpPr>
            <p:nvPr/>
          </p:nvSpPr>
          <p:spPr bwMode="auto">
            <a:xfrm>
              <a:off x="2851" y="1505"/>
              <a:ext cx="1368" cy="180"/>
            </a:xfrm>
            <a:prstGeom prst="rect">
              <a:avLst/>
            </a:prstGeom>
            <a:noFill/>
            <a:ln w="9525">
              <a:noFill/>
              <a:miter lim="800000"/>
              <a:headEnd/>
              <a:tailEnd/>
            </a:ln>
            <a:effectLst/>
          </p:spPr>
          <p:txBody>
            <a:bodyPr>
              <a:spAutoFit/>
            </a:bodyPr>
            <a:lstStyle/>
            <a:p>
              <a:pPr algn="ctr" eaLnBrk="0" hangingPunct="0">
                <a:spcBef>
                  <a:spcPct val="50000"/>
                </a:spcBef>
              </a:pPr>
              <a:r>
                <a:rPr lang="en-US" sz="1400" b="1" i="1" dirty="0">
                  <a:solidFill>
                    <a:schemeClr val="tx1"/>
                  </a:solidFill>
                </a:rPr>
                <a:t>Where You are Now</a:t>
              </a:r>
              <a:endParaRPr lang="en-US" sz="1400" b="1" dirty="0">
                <a:solidFill>
                  <a:schemeClr val="tx1"/>
                </a:solidFill>
              </a:endParaRPr>
            </a:p>
          </p:txBody>
        </p:sp>
        <p:sp>
          <p:nvSpPr>
            <p:cNvPr id="952329" name="Text Box 9"/>
            <p:cNvSpPr txBox="1">
              <a:spLocks noChangeArrowheads="1"/>
            </p:cNvSpPr>
            <p:nvPr/>
          </p:nvSpPr>
          <p:spPr bwMode="auto">
            <a:xfrm>
              <a:off x="3077" y="1715"/>
              <a:ext cx="1002" cy="407"/>
            </a:xfrm>
            <a:prstGeom prst="rect">
              <a:avLst/>
            </a:prstGeom>
            <a:noFill/>
            <a:ln w="9525">
              <a:noFill/>
              <a:miter lim="800000"/>
              <a:headEnd/>
              <a:tailEnd/>
            </a:ln>
            <a:effectLst/>
          </p:spPr>
          <p:txBody>
            <a:bodyPr>
              <a:spAutoFit/>
            </a:bodyPr>
            <a:lstStyle/>
            <a:p>
              <a:pPr eaLnBrk="0" hangingPunct="0">
                <a:spcBef>
                  <a:spcPct val="50000"/>
                </a:spcBef>
              </a:pPr>
              <a:r>
                <a:rPr lang="en-US" sz="2400" b="1" dirty="0">
                  <a:solidFill>
                    <a:schemeClr val="bg1"/>
                  </a:solidFill>
                </a:rPr>
                <a:t>A</a:t>
              </a:r>
              <a:r>
                <a:rPr lang="en-US" sz="1600" dirty="0">
                  <a:solidFill>
                    <a:schemeClr val="bg1"/>
                  </a:solidFill>
                </a:rPr>
                <a:t>bilities: What You Can Do</a:t>
              </a:r>
            </a:p>
          </p:txBody>
        </p:sp>
      </p:grpSp>
      <p:sp>
        <p:nvSpPr>
          <p:cNvPr id="952331" name="Text Box 11"/>
          <p:cNvSpPr txBox="1">
            <a:spLocks noChangeArrowheads="1"/>
          </p:cNvSpPr>
          <p:nvPr/>
        </p:nvSpPr>
        <p:spPr bwMode="auto">
          <a:xfrm>
            <a:off x="7877175" y="2371725"/>
            <a:ext cx="1266825" cy="480131"/>
          </a:xfrm>
          <a:prstGeom prst="rect">
            <a:avLst/>
          </a:prstGeom>
          <a:noFill/>
          <a:ln w="9525">
            <a:noFill/>
            <a:miter lim="800000"/>
            <a:headEnd/>
            <a:tailEnd/>
          </a:ln>
          <a:effectLst/>
        </p:spPr>
        <p:txBody>
          <a:bodyPr>
            <a:spAutoFit/>
          </a:bodyPr>
          <a:lstStyle/>
          <a:p>
            <a:pPr eaLnBrk="0" hangingPunct="0">
              <a:spcBef>
                <a:spcPct val="50000"/>
              </a:spcBef>
            </a:pPr>
            <a:r>
              <a:rPr lang="en-US" sz="1400" b="1" i="1" dirty="0">
                <a:solidFill>
                  <a:schemeClr val="tx1"/>
                </a:solidFill>
              </a:rPr>
              <a:t>Your                    view</a:t>
            </a:r>
          </a:p>
        </p:txBody>
      </p:sp>
      <p:sp>
        <p:nvSpPr>
          <p:cNvPr id="952332" name="Text Box 12"/>
          <p:cNvSpPr txBox="1">
            <a:spLocks noChangeArrowheads="1"/>
          </p:cNvSpPr>
          <p:nvPr/>
        </p:nvSpPr>
        <p:spPr bwMode="auto">
          <a:xfrm>
            <a:off x="8177213" y="4794250"/>
            <a:ext cx="966787" cy="480131"/>
          </a:xfrm>
          <a:prstGeom prst="rect">
            <a:avLst/>
          </a:prstGeom>
          <a:noFill/>
          <a:ln w="9525">
            <a:noFill/>
            <a:miter lim="800000"/>
            <a:headEnd/>
            <a:tailEnd/>
          </a:ln>
          <a:effectLst/>
        </p:spPr>
        <p:txBody>
          <a:bodyPr>
            <a:spAutoFit/>
          </a:bodyPr>
          <a:lstStyle/>
          <a:p>
            <a:pPr eaLnBrk="0" hangingPunct="0">
              <a:spcBef>
                <a:spcPct val="50000"/>
              </a:spcBef>
            </a:pPr>
            <a:r>
              <a:rPr lang="en-US" sz="1400" b="1" i="1">
                <a:solidFill>
                  <a:schemeClr val="tx1"/>
                </a:solidFill>
              </a:rPr>
              <a:t>Others’ view</a:t>
            </a:r>
          </a:p>
        </p:txBody>
      </p:sp>
      <p:sp>
        <p:nvSpPr>
          <p:cNvPr id="4" name="Footer Placeholder 3"/>
          <p:cNvSpPr>
            <a:spLocks noGrp="1"/>
          </p:cNvSpPr>
          <p:nvPr>
            <p:ph type="ftr" sz="quarter" idx="10"/>
          </p:nvPr>
        </p:nvSpPr>
        <p:spPr/>
        <p:txBody>
          <a:bodyPr/>
          <a:lstStyle/>
          <a:p>
            <a:pPr>
              <a:defRPr/>
            </a:pPr>
            <a:r>
              <a:rPr lang="en-US" dirty="0" smtClean="0"/>
              <a:t>© The Employee Engagement Group 2011  All Rights Reserved</a:t>
            </a:r>
            <a:endParaRPr lang="en-US" dirty="0"/>
          </a:p>
        </p:txBody>
      </p:sp>
    </p:spTree>
    <p:extLst>
      <p:ext uri="{BB962C8B-B14F-4D97-AF65-F5344CB8AC3E}">
        <p14:creationId xmlns:p14="http://schemas.microsoft.com/office/powerpoint/2010/main" val="1076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952331"/>
                                        </p:tgtEl>
                                        <p:attrNameLst>
                                          <p:attrName>style.visibility</p:attrName>
                                        </p:attrNameLst>
                                      </p:cBhvr>
                                      <p:to>
                                        <p:strVal val="visible"/>
                                      </p:to>
                                    </p:set>
                                    <p:anim calcmode="lin" valueType="num">
                                      <p:cBhvr>
                                        <p:cTn id="12" dur="1000" fill="hold"/>
                                        <p:tgtEl>
                                          <p:spTgt spid="952331"/>
                                        </p:tgtEl>
                                        <p:attrNameLst>
                                          <p:attrName>ppt_w</p:attrName>
                                        </p:attrNameLst>
                                      </p:cBhvr>
                                      <p:tavLst>
                                        <p:tav tm="0">
                                          <p:val>
                                            <p:fltVal val="0"/>
                                          </p:val>
                                        </p:tav>
                                        <p:tav tm="100000">
                                          <p:val>
                                            <p:strVal val="#ppt_w"/>
                                          </p:val>
                                        </p:tav>
                                      </p:tavLst>
                                    </p:anim>
                                    <p:anim calcmode="lin" valueType="num">
                                      <p:cBhvr>
                                        <p:cTn id="13" dur="1000" fill="hold"/>
                                        <p:tgtEl>
                                          <p:spTgt spid="952331"/>
                                        </p:tgtEl>
                                        <p:attrNameLst>
                                          <p:attrName>ppt_h</p:attrName>
                                        </p:attrNameLst>
                                      </p:cBhvr>
                                      <p:tavLst>
                                        <p:tav tm="0">
                                          <p:val>
                                            <p:fltVal val="0"/>
                                          </p:val>
                                        </p:tav>
                                        <p:tav tm="100000">
                                          <p:val>
                                            <p:strVal val="#ppt_h"/>
                                          </p:val>
                                        </p:tav>
                                      </p:tavLst>
                                    </p:anim>
                                    <p:animEffect transition="in" filter="fade">
                                      <p:cBhvr>
                                        <p:cTn id="14" dur="1000"/>
                                        <p:tgtEl>
                                          <p:spTgt spid="95233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52323">
                                            <p:txEl>
                                              <p:pRg st="0" end="0"/>
                                            </p:txEl>
                                          </p:spTgt>
                                        </p:tgtEl>
                                        <p:attrNameLst>
                                          <p:attrName>style.visibility</p:attrName>
                                        </p:attrNameLst>
                                      </p:cBhvr>
                                      <p:to>
                                        <p:strVal val="visible"/>
                                      </p:to>
                                    </p:set>
                                    <p:animEffect transition="in" filter="fade">
                                      <p:cBhvr>
                                        <p:cTn id="19" dur="1000"/>
                                        <p:tgtEl>
                                          <p:spTgt spid="952323">
                                            <p:txEl>
                                              <p:pRg st="0" end="0"/>
                                            </p:txEl>
                                          </p:spTgt>
                                        </p:tgtEl>
                                      </p:cBhvr>
                                    </p:animEffect>
                                    <p:anim calcmode="lin" valueType="num">
                                      <p:cBhvr>
                                        <p:cTn id="20" dur="1000" fill="hold"/>
                                        <p:tgtEl>
                                          <p:spTgt spid="95232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95232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52323">
                                            <p:txEl>
                                              <p:pRg st="1" end="1"/>
                                            </p:txEl>
                                          </p:spTgt>
                                        </p:tgtEl>
                                        <p:attrNameLst>
                                          <p:attrName>style.visibility</p:attrName>
                                        </p:attrNameLst>
                                      </p:cBhvr>
                                      <p:to>
                                        <p:strVal val="visible"/>
                                      </p:to>
                                    </p:set>
                                    <p:animEffect transition="in" filter="fade">
                                      <p:cBhvr>
                                        <p:cTn id="24" dur="1000"/>
                                        <p:tgtEl>
                                          <p:spTgt spid="952323">
                                            <p:txEl>
                                              <p:pRg st="1" end="1"/>
                                            </p:txEl>
                                          </p:spTgt>
                                        </p:tgtEl>
                                      </p:cBhvr>
                                    </p:animEffect>
                                    <p:anim calcmode="lin" valueType="num">
                                      <p:cBhvr>
                                        <p:cTn id="25" dur="1000" fill="hold"/>
                                        <p:tgtEl>
                                          <p:spTgt spid="95232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952323">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52323">
                                            <p:txEl>
                                              <p:pRg st="2" end="2"/>
                                            </p:txEl>
                                          </p:spTgt>
                                        </p:tgtEl>
                                        <p:attrNameLst>
                                          <p:attrName>style.visibility</p:attrName>
                                        </p:attrNameLst>
                                      </p:cBhvr>
                                      <p:to>
                                        <p:strVal val="visible"/>
                                      </p:to>
                                    </p:set>
                                    <p:animEffect transition="in" filter="fade">
                                      <p:cBhvr>
                                        <p:cTn id="29" dur="1000"/>
                                        <p:tgtEl>
                                          <p:spTgt spid="952323">
                                            <p:txEl>
                                              <p:pRg st="2" end="2"/>
                                            </p:txEl>
                                          </p:spTgt>
                                        </p:tgtEl>
                                      </p:cBhvr>
                                    </p:animEffect>
                                    <p:anim calcmode="lin" valueType="num">
                                      <p:cBhvr>
                                        <p:cTn id="30" dur="1000" fill="hold"/>
                                        <p:tgtEl>
                                          <p:spTgt spid="95232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952323">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52323">
                                            <p:txEl>
                                              <p:pRg st="3" end="3"/>
                                            </p:txEl>
                                          </p:spTgt>
                                        </p:tgtEl>
                                        <p:attrNameLst>
                                          <p:attrName>style.visibility</p:attrName>
                                        </p:attrNameLst>
                                      </p:cBhvr>
                                      <p:to>
                                        <p:strVal val="visible"/>
                                      </p:to>
                                    </p:set>
                                    <p:animEffect transition="in" filter="fade">
                                      <p:cBhvr>
                                        <p:cTn id="34" dur="1000"/>
                                        <p:tgtEl>
                                          <p:spTgt spid="952323">
                                            <p:txEl>
                                              <p:pRg st="3" end="3"/>
                                            </p:txEl>
                                          </p:spTgt>
                                        </p:tgtEl>
                                      </p:cBhvr>
                                    </p:animEffect>
                                    <p:anim calcmode="lin" valueType="num">
                                      <p:cBhvr>
                                        <p:cTn id="35" dur="1000" fill="hold"/>
                                        <p:tgtEl>
                                          <p:spTgt spid="95232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952323">
                                            <p:txEl>
                                              <p:pRg st="3" end="3"/>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952323">
                                            <p:txEl>
                                              <p:pRg st="4" end="4"/>
                                            </p:txEl>
                                          </p:spTgt>
                                        </p:tgtEl>
                                        <p:attrNameLst>
                                          <p:attrName>style.visibility</p:attrName>
                                        </p:attrNameLst>
                                      </p:cBhvr>
                                      <p:to>
                                        <p:strVal val="visible"/>
                                      </p:to>
                                    </p:set>
                                    <p:animEffect transition="in" filter="fade">
                                      <p:cBhvr>
                                        <p:cTn id="39" dur="1000"/>
                                        <p:tgtEl>
                                          <p:spTgt spid="952323">
                                            <p:txEl>
                                              <p:pRg st="4" end="4"/>
                                            </p:txEl>
                                          </p:spTgt>
                                        </p:tgtEl>
                                      </p:cBhvr>
                                    </p:animEffect>
                                    <p:anim calcmode="lin" valueType="num">
                                      <p:cBhvr>
                                        <p:cTn id="40" dur="1000" fill="hold"/>
                                        <p:tgtEl>
                                          <p:spTgt spid="952323">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9523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1000" fill="hold"/>
                                        <p:tgtEl>
                                          <p:spTgt spid="2"/>
                                        </p:tgtEl>
                                        <p:attrNameLst>
                                          <p:attrName>ppt_w</p:attrName>
                                        </p:attrNameLst>
                                      </p:cBhvr>
                                      <p:tavLst>
                                        <p:tav tm="0">
                                          <p:val>
                                            <p:fltVal val="0"/>
                                          </p:val>
                                        </p:tav>
                                        <p:tav tm="100000">
                                          <p:val>
                                            <p:strVal val="#ppt_w"/>
                                          </p:val>
                                        </p:tav>
                                      </p:tavLst>
                                    </p:anim>
                                    <p:anim calcmode="lin" valueType="num">
                                      <p:cBhvr>
                                        <p:cTn id="47" dur="1000" fill="hold"/>
                                        <p:tgtEl>
                                          <p:spTgt spid="2"/>
                                        </p:tgtEl>
                                        <p:attrNameLst>
                                          <p:attrName>ppt_h</p:attrName>
                                        </p:attrNameLst>
                                      </p:cBhvr>
                                      <p:tavLst>
                                        <p:tav tm="0">
                                          <p:val>
                                            <p:fltVal val="0"/>
                                          </p:val>
                                        </p:tav>
                                        <p:tav tm="100000">
                                          <p:val>
                                            <p:strVal val="#ppt_h"/>
                                          </p:val>
                                        </p:tav>
                                      </p:tavLst>
                                    </p:anim>
                                    <p:animEffect transition="in" filter="fade">
                                      <p:cBhvr>
                                        <p:cTn id="48" dur="1000"/>
                                        <p:tgtEl>
                                          <p:spTgt spid="2"/>
                                        </p:tgtEl>
                                      </p:cBhvr>
                                    </p:animEffect>
                                  </p:childTnLst>
                                </p:cTn>
                              </p:par>
                              <p:par>
                                <p:cTn id="49" presetID="53" presetClass="entr" presetSubtype="0" fill="hold" grpId="0" nodeType="withEffect">
                                  <p:stCondLst>
                                    <p:cond delay="0"/>
                                  </p:stCondLst>
                                  <p:childTnLst>
                                    <p:set>
                                      <p:cBhvr>
                                        <p:cTn id="50" dur="1" fill="hold">
                                          <p:stCondLst>
                                            <p:cond delay="0"/>
                                          </p:stCondLst>
                                        </p:cTn>
                                        <p:tgtEl>
                                          <p:spTgt spid="952332"/>
                                        </p:tgtEl>
                                        <p:attrNameLst>
                                          <p:attrName>style.visibility</p:attrName>
                                        </p:attrNameLst>
                                      </p:cBhvr>
                                      <p:to>
                                        <p:strVal val="visible"/>
                                      </p:to>
                                    </p:set>
                                    <p:anim calcmode="lin" valueType="num">
                                      <p:cBhvr>
                                        <p:cTn id="51" dur="1000" fill="hold"/>
                                        <p:tgtEl>
                                          <p:spTgt spid="952332"/>
                                        </p:tgtEl>
                                        <p:attrNameLst>
                                          <p:attrName>ppt_w</p:attrName>
                                        </p:attrNameLst>
                                      </p:cBhvr>
                                      <p:tavLst>
                                        <p:tav tm="0">
                                          <p:val>
                                            <p:fltVal val="0"/>
                                          </p:val>
                                        </p:tav>
                                        <p:tav tm="100000">
                                          <p:val>
                                            <p:strVal val="#ppt_w"/>
                                          </p:val>
                                        </p:tav>
                                      </p:tavLst>
                                    </p:anim>
                                    <p:anim calcmode="lin" valueType="num">
                                      <p:cBhvr>
                                        <p:cTn id="52" dur="1000" fill="hold"/>
                                        <p:tgtEl>
                                          <p:spTgt spid="952332"/>
                                        </p:tgtEl>
                                        <p:attrNameLst>
                                          <p:attrName>ppt_h</p:attrName>
                                        </p:attrNameLst>
                                      </p:cBhvr>
                                      <p:tavLst>
                                        <p:tav tm="0">
                                          <p:val>
                                            <p:fltVal val="0"/>
                                          </p:val>
                                        </p:tav>
                                        <p:tav tm="100000">
                                          <p:val>
                                            <p:strVal val="#ppt_h"/>
                                          </p:val>
                                        </p:tav>
                                      </p:tavLst>
                                    </p:anim>
                                    <p:animEffect transition="in" filter="fade">
                                      <p:cBhvr>
                                        <p:cTn id="53" dur="1000"/>
                                        <p:tgtEl>
                                          <p:spTgt spid="952332"/>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952323">
                                            <p:txEl>
                                              <p:pRg st="6" end="6"/>
                                            </p:txEl>
                                          </p:spTgt>
                                        </p:tgtEl>
                                        <p:attrNameLst>
                                          <p:attrName>style.visibility</p:attrName>
                                        </p:attrNameLst>
                                      </p:cBhvr>
                                      <p:to>
                                        <p:strVal val="visible"/>
                                      </p:to>
                                    </p:set>
                                    <p:animEffect transition="in" filter="fade">
                                      <p:cBhvr>
                                        <p:cTn id="58" dur="1000"/>
                                        <p:tgtEl>
                                          <p:spTgt spid="952323">
                                            <p:txEl>
                                              <p:pRg st="6" end="6"/>
                                            </p:txEl>
                                          </p:spTgt>
                                        </p:tgtEl>
                                      </p:cBhvr>
                                    </p:animEffect>
                                    <p:anim calcmode="lin" valueType="num">
                                      <p:cBhvr>
                                        <p:cTn id="59" dur="1000" fill="hold"/>
                                        <p:tgtEl>
                                          <p:spTgt spid="952323">
                                            <p:txEl>
                                              <p:pRg st="6" end="6"/>
                                            </p:txEl>
                                          </p:spTgt>
                                        </p:tgtEl>
                                        <p:attrNameLst>
                                          <p:attrName>ppt_x</p:attrName>
                                        </p:attrNameLst>
                                      </p:cBhvr>
                                      <p:tavLst>
                                        <p:tav tm="0">
                                          <p:val>
                                            <p:strVal val="#ppt_x"/>
                                          </p:val>
                                        </p:tav>
                                        <p:tav tm="100000">
                                          <p:val>
                                            <p:strVal val="#ppt_x"/>
                                          </p:val>
                                        </p:tav>
                                      </p:tavLst>
                                    </p:anim>
                                    <p:anim calcmode="lin" valueType="num">
                                      <p:cBhvr>
                                        <p:cTn id="60" dur="1000" fill="hold"/>
                                        <p:tgtEl>
                                          <p:spTgt spid="952323">
                                            <p:txEl>
                                              <p:pRg st="6" end="6"/>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952323">
                                            <p:txEl>
                                              <p:pRg st="7" end="7"/>
                                            </p:txEl>
                                          </p:spTgt>
                                        </p:tgtEl>
                                        <p:attrNameLst>
                                          <p:attrName>style.visibility</p:attrName>
                                        </p:attrNameLst>
                                      </p:cBhvr>
                                      <p:to>
                                        <p:strVal val="visible"/>
                                      </p:to>
                                    </p:set>
                                    <p:animEffect transition="in" filter="fade">
                                      <p:cBhvr>
                                        <p:cTn id="63" dur="1000"/>
                                        <p:tgtEl>
                                          <p:spTgt spid="952323">
                                            <p:txEl>
                                              <p:pRg st="7" end="7"/>
                                            </p:txEl>
                                          </p:spTgt>
                                        </p:tgtEl>
                                      </p:cBhvr>
                                    </p:animEffect>
                                    <p:anim calcmode="lin" valueType="num">
                                      <p:cBhvr>
                                        <p:cTn id="64" dur="1000" fill="hold"/>
                                        <p:tgtEl>
                                          <p:spTgt spid="95232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952323">
                                            <p:txEl>
                                              <p:pRg st="7" end="7"/>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952323">
                                            <p:txEl>
                                              <p:pRg st="8" end="8"/>
                                            </p:txEl>
                                          </p:spTgt>
                                        </p:tgtEl>
                                        <p:attrNameLst>
                                          <p:attrName>style.visibility</p:attrName>
                                        </p:attrNameLst>
                                      </p:cBhvr>
                                      <p:to>
                                        <p:strVal val="visible"/>
                                      </p:to>
                                    </p:set>
                                    <p:animEffect transition="in" filter="fade">
                                      <p:cBhvr>
                                        <p:cTn id="68" dur="1000"/>
                                        <p:tgtEl>
                                          <p:spTgt spid="952323">
                                            <p:txEl>
                                              <p:pRg st="8" end="8"/>
                                            </p:txEl>
                                          </p:spTgt>
                                        </p:tgtEl>
                                      </p:cBhvr>
                                    </p:animEffect>
                                    <p:anim calcmode="lin" valueType="num">
                                      <p:cBhvr>
                                        <p:cTn id="69" dur="1000" fill="hold"/>
                                        <p:tgtEl>
                                          <p:spTgt spid="952323">
                                            <p:txEl>
                                              <p:pRg st="8" end="8"/>
                                            </p:txEl>
                                          </p:spTgt>
                                        </p:tgtEl>
                                        <p:attrNameLst>
                                          <p:attrName>ppt_x</p:attrName>
                                        </p:attrNameLst>
                                      </p:cBhvr>
                                      <p:tavLst>
                                        <p:tav tm="0">
                                          <p:val>
                                            <p:strVal val="#ppt_x"/>
                                          </p:val>
                                        </p:tav>
                                        <p:tav tm="100000">
                                          <p:val>
                                            <p:strVal val="#ppt_x"/>
                                          </p:val>
                                        </p:tav>
                                      </p:tavLst>
                                    </p:anim>
                                    <p:anim calcmode="lin" valueType="num">
                                      <p:cBhvr>
                                        <p:cTn id="70" dur="1000" fill="hold"/>
                                        <p:tgtEl>
                                          <p:spTgt spid="952323">
                                            <p:txEl>
                                              <p:pRg st="8" end="8"/>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952323">
                                            <p:txEl>
                                              <p:pRg st="9" end="9"/>
                                            </p:txEl>
                                          </p:spTgt>
                                        </p:tgtEl>
                                        <p:attrNameLst>
                                          <p:attrName>style.visibility</p:attrName>
                                        </p:attrNameLst>
                                      </p:cBhvr>
                                      <p:to>
                                        <p:strVal val="visible"/>
                                      </p:to>
                                    </p:set>
                                    <p:animEffect transition="in" filter="fade">
                                      <p:cBhvr>
                                        <p:cTn id="73" dur="1000"/>
                                        <p:tgtEl>
                                          <p:spTgt spid="952323">
                                            <p:txEl>
                                              <p:pRg st="9" end="9"/>
                                            </p:txEl>
                                          </p:spTgt>
                                        </p:tgtEl>
                                      </p:cBhvr>
                                    </p:animEffect>
                                    <p:anim calcmode="lin" valueType="num">
                                      <p:cBhvr>
                                        <p:cTn id="74" dur="1000" fill="hold"/>
                                        <p:tgtEl>
                                          <p:spTgt spid="952323">
                                            <p:txEl>
                                              <p:pRg st="9" end="9"/>
                                            </p:txEl>
                                          </p:spTgt>
                                        </p:tgtEl>
                                        <p:attrNameLst>
                                          <p:attrName>ppt_x</p:attrName>
                                        </p:attrNameLst>
                                      </p:cBhvr>
                                      <p:tavLst>
                                        <p:tav tm="0">
                                          <p:val>
                                            <p:strVal val="#ppt_x"/>
                                          </p:val>
                                        </p:tav>
                                        <p:tav tm="100000">
                                          <p:val>
                                            <p:strVal val="#ppt_x"/>
                                          </p:val>
                                        </p:tav>
                                      </p:tavLst>
                                    </p:anim>
                                    <p:anim calcmode="lin" valueType="num">
                                      <p:cBhvr>
                                        <p:cTn id="75" dur="1000" fill="hold"/>
                                        <p:tgtEl>
                                          <p:spTgt spid="952323">
                                            <p:txEl>
                                              <p:pRg st="9" end="9"/>
                                            </p:txEl>
                                          </p:spTgt>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952323">
                                            <p:txEl>
                                              <p:pRg st="10" end="10"/>
                                            </p:txEl>
                                          </p:spTgt>
                                        </p:tgtEl>
                                        <p:attrNameLst>
                                          <p:attrName>style.visibility</p:attrName>
                                        </p:attrNameLst>
                                      </p:cBhvr>
                                      <p:to>
                                        <p:strVal val="visible"/>
                                      </p:to>
                                    </p:set>
                                    <p:animEffect transition="in" filter="fade">
                                      <p:cBhvr>
                                        <p:cTn id="78" dur="1000"/>
                                        <p:tgtEl>
                                          <p:spTgt spid="952323">
                                            <p:txEl>
                                              <p:pRg st="10" end="10"/>
                                            </p:txEl>
                                          </p:spTgt>
                                        </p:tgtEl>
                                      </p:cBhvr>
                                    </p:animEffect>
                                    <p:anim calcmode="lin" valueType="num">
                                      <p:cBhvr>
                                        <p:cTn id="79" dur="1000" fill="hold"/>
                                        <p:tgtEl>
                                          <p:spTgt spid="952323">
                                            <p:txEl>
                                              <p:pRg st="10" end="10"/>
                                            </p:txEl>
                                          </p:spTgt>
                                        </p:tgtEl>
                                        <p:attrNameLst>
                                          <p:attrName>ppt_x</p:attrName>
                                        </p:attrNameLst>
                                      </p:cBhvr>
                                      <p:tavLst>
                                        <p:tav tm="0">
                                          <p:val>
                                            <p:strVal val="#ppt_x"/>
                                          </p:val>
                                        </p:tav>
                                        <p:tav tm="100000">
                                          <p:val>
                                            <p:strVal val="#ppt_x"/>
                                          </p:val>
                                        </p:tav>
                                      </p:tavLst>
                                    </p:anim>
                                    <p:anim calcmode="lin" valueType="num">
                                      <p:cBhvr>
                                        <p:cTn id="80" dur="1000" fill="hold"/>
                                        <p:tgtEl>
                                          <p:spTgt spid="95232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31" grpId="0"/>
      <p:bldP spid="9523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39" name="Text Box 27"/>
          <p:cNvSpPr txBox="1">
            <a:spLocks noChangeArrowheads="1"/>
          </p:cNvSpPr>
          <p:nvPr/>
        </p:nvSpPr>
        <p:spPr bwMode="auto">
          <a:xfrm>
            <a:off x="3028950" y="5499517"/>
            <a:ext cx="3371850" cy="590935"/>
          </a:xfrm>
          <a:prstGeom prst="rect">
            <a:avLst/>
          </a:prstGeom>
          <a:solidFill>
            <a:schemeClr val="accent1"/>
          </a:solidFill>
          <a:ln w="9525">
            <a:noFill/>
            <a:miter lim="800000"/>
            <a:headEnd/>
            <a:tailEnd/>
          </a:ln>
          <a:effectLst/>
        </p:spPr>
        <p:txBody>
          <a:bodyPr>
            <a:spAutoFit/>
          </a:bodyPr>
          <a:lstStyle/>
          <a:p>
            <a:pPr algn="ctr">
              <a:spcBef>
                <a:spcPct val="50000"/>
              </a:spcBef>
            </a:pPr>
            <a:r>
              <a:rPr lang="en-US" sz="1800" dirty="0"/>
              <a:t>Extract Learning from Experiences </a:t>
            </a:r>
          </a:p>
        </p:txBody>
      </p:sp>
      <p:sp>
        <p:nvSpPr>
          <p:cNvPr id="909316" name="Text Box 4"/>
          <p:cNvSpPr txBox="1">
            <a:spLocks noChangeArrowheads="1"/>
          </p:cNvSpPr>
          <p:nvPr/>
        </p:nvSpPr>
        <p:spPr bwMode="auto">
          <a:xfrm>
            <a:off x="1752600" y="1144507"/>
            <a:ext cx="5514975" cy="341632"/>
          </a:xfrm>
          <a:prstGeom prst="rect">
            <a:avLst/>
          </a:prstGeom>
          <a:solidFill>
            <a:srgbClr val="336699"/>
          </a:solidFill>
          <a:ln w="9525">
            <a:noFill/>
            <a:miter lim="800000"/>
            <a:headEnd/>
            <a:tailEnd/>
          </a:ln>
          <a:effectLst/>
        </p:spPr>
        <p:txBody>
          <a:bodyPr>
            <a:spAutoFit/>
          </a:bodyPr>
          <a:lstStyle/>
          <a:p>
            <a:pPr algn="ctr">
              <a:spcBef>
                <a:spcPct val="50000"/>
              </a:spcBef>
            </a:pPr>
            <a:r>
              <a:rPr lang="en-US" sz="1800" dirty="0"/>
              <a:t>Assess Interests &amp; Competencies: Identify G.A.P.S.  </a:t>
            </a:r>
          </a:p>
        </p:txBody>
      </p:sp>
      <p:sp>
        <p:nvSpPr>
          <p:cNvPr id="909314" name="Rectangle 2"/>
          <p:cNvSpPr>
            <a:spLocks noGrp="1" noChangeArrowheads="1"/>
          </p:cNvSpPr>
          <p:nvPr>
            <p:ph type="title"/>
          </p:nvPr>
        </p:nvSpPr>
        <p:spPr>
          <a:xfrm>
            <a:off x="273050" y="334963"/>
            <a:ext cx="8448675" cy="571500"/>
          </a:xfrm>
        </p:spPr>
        <p:txBody>
          <a:bodyPr/>
          <a:lstStyle/>
          <a:p>
            <a:r>
              <a:rPr lang="en-US" dirty="0"/>
              <a:t>Developmental Planning Process</a:t>
            </a:r>
          </a:p>
        </p:txBody>
      </p:sp>
      <p:sp>
        <p:nvSpPr>
          <p:cNvPr id="909318" name="Rectangle 6"/>
          <p:cNvSpPr>
            <a:spLocks noChangeArrowheads="1"/>
          </p:cNvSpPr>
          <p:nvPr/>
        </p:nvSpPr>
        <p:spPr bwMode="auto">
          <a:xfrm>
            <a:off x="1181100" y="3363832"/>
            <a:ext cx="2000250" cy="647700"/>
          </a:xfrm>
          <a:prstGeom prst="rect">
            <a:avLst/>
          </a:prstGeom>
          <a:solidFill>
            <a:srgbClr val="CCFFFF"/>
          </a:solidFill>
          <a:ln w="9525">
            <a:noFill/>
            <a:miter lim="800000"/>
            <a:headEnd/>
            <a:tailEnd/>
          </a:ln>
          <a:effectLst/>
        </p:spPr>
        <p:txBody>
          <a:bodyPr wrap="none" anchor="ctr"/>
          <a:lstStyle/>
          <a:p>
            <a:pPr algn="ctr"/>
            <a:r>
              <a:rPr lang="en-US" sz="1800" b="1" dirty="0">
                <a:solidFill>
                  <a:srgbClr val="000099"/>
                </a:solidFill>
              </a:rPr>
              <a:t>Challenging </a:t>
            </a:r>
          </a:p>
          <a:p>
            <a:pPr algn="ctr"/>
            <a:r>
              <a:rPr lang="en-US" sz="1800" b="1" dirty="0">
                <a:solidFill>
                  <a:srgbClr val="000099"/>
                </a:solidFill>
              </a:rPr>
              <a:t>Assignments</a:t>
            </a:r>
          </a:p>
        </p:txBody>
      </p:sp>
      <p:sp>
        <p:nvSpPr>
          <p:cNvPr id="909319" name="Rectangle 7"/>
          <p:cNvSpPr>
            <a:spLocks noChangeArrowheads="1"/>
          </p:cNvSpPr>
          <p:nvPr/>
        </p:nvSpPr>
        <p:spPr bwMode="auto">
          <a:xfrm>
            <a:off x="3486150" y="3354307"/>
            <a:ext cx="2000250" cy="647700"/>
          </a:xfrm>
          <a:prstGeom prst="rect">
            <a:avLst/>
          </a:prstGeom>
          <a:solidFill>
            <a:srgbClr val="CCFFCC"/>
          </a:solidFill>
          <a:ln w="9525">
            <a:noFill/>
            <a:miter lim="800000"/>
            <a:headEnd/>
            <a:tailEnd/>
          </a:ln>
          <a:effectLst/>
        </p:spPr>
        <p:txBody>
          <a:bodyPr wrap="none" anchor="ctr"/>
          <a:lstStyle/>
          <a:p>
            <a:pPr algn="ctr"/>
            <a:r>
              <a:rPr lang="en-US" sz="1800" b="1" dirty="0">
                <a:solidFill>
                  <a:srgbClr val="000099"/>
                </a:solidFill>
              </a:rPr>
              <a:t>Learning from </a:t>
            </a:r>
          </a:p>
          <a:p>
            <a:pPr algn="ctr"/>
            <a:r>
              <a:rPr lang="en-US" sz="1800" b="1" dirty="0">
                <a:solidFill>
                  <a:srgbClr val="000099"/>
                </a:solidFill>
              </a:rPr>
              <a:t>Others</a:t>
            </a:r>
          </a:p>
        </p:txBody>
      </p:sp>
      <p:sp>
        <p:nvSpPr>
          <p:cNvPr id="909320" name="Rectangle 8"/>
          <p:cNvSpPr>
            <a:spLocks noChangeArrowheads="1"/>
          </p:cNvSpPr>
          <p:nvPr/>
        </p:nvSpPr>
        <p:spPr bwMode="auto">
          <a:xfrm>
            <a:off x="5924550" y="3392407"/>
            <a:ext cx="2000250" cy="647700"/>
          </a:xfrm>
          <a:prstGeom prst="rect">
            <a:avLst/>
          </a:prstGeom>
          <a:solidFill>
            <a:srgbClr val="00FFFF"/>
          </a:solidFill>
          <a:ln w="9525">
            <a:noFill/>
            <a:miter lim="800000"/>
            <a:headEnd/>
            <a:tailEnd/>
          </a:ln>
          <a:effectLst/>
        </p:spPr>
        <p:txBody>
          <a:bodyPr wrap="none" anchor="ctr"/>
          <a:lstStyle/>
          <a:p>
            <a:pPr algn="ctr"/>
            <a:r>
              <a:rPr lang="en-US" sz="1800" b="1" dirty="0">
                <a:solidFill>
                  <a:srgbClr val="000099"/>
                </a:solidFill>
              </a:rPr>
              <a:t>Training &amp; </a:t>
            </a:r>
          </a:p>
          <a:p>
            <a:pPr algn="ctr"/>
            <a:r>
              <a:rPr lang="en-US" sz="1800" b="1" dirty="0">
                <a:solidFill>
                  <a:srgbClr val="000099"/>
                </a:solidFill>
              </a:rPr>
              <a:t>Reading</a:t>
            </a:r>
          </a:p>
        </p:txBody>
      </p:sp>
      <p:sp>
        <p:nvSpPr>
          <p:cNvPr id="909326" name="Line 14"/>
          <p:cNvSpPr>
            <a:spLocks noChangeShapeType="1"/>
          </p:cNvSpPr>
          <p:nvPr/>
        </p:nvSpPr>
        <p:spPr bwMode="auto">
          <a:xfrm>
            <a:off x="4457700" y="1477882"/>
            <a:ext cx="0" cy="323850"/>
          </a:xfrm>
          <a:prstGeom prst="line">
            <a:avLst/>
          </a:prstGeom>
          <a:noFill/>
          <a:ln w="57150">
            <a:solidFill>
              <a:schemeClr val="tx1"/>
            </a:solidFill>
            <a:round/>
            <a:headEnd/>
            <a:tailEnd type="triangle" w="med" len="med"/>
          </a:ln>
          <a:effectLst/>
        </p:spPr>
        <p:txBody>
          <a:bodyPr/>
          <a:lstStyle/>
          <a:p>
            <a:endParaRPr lang="en-US"/>
          </a:p>
        </p:txBody>
      </p:sp>
      <p:sp>
        <p:nvSpPr>
          <p:cNvPr id="909329" name="Line 17"/>
          <p:cNvSpPr>
            <a:spLocks noChangeShapeType="1"/>
          </p:cNvSpPr>
          <p:nvPr/>
        </p:nvSpPr>
        <p:spPr bwMode="auto">
          <a:xfrm>
            <a:off x="4457700" y="2220832"/>
            <a:ext cx="9525" cy="295275"/>
          </a:xfrm>
          <a:prstGeom prst="line">
            <a:avLst/>
          </a:prstGeom>
          <a:noFill/>
          <a:ln w="57150">
            <a:solidFill>
              <a:schemeClr val="tx1"/>
            </a:solidFill>
            <a:round/>
            <a:headEnd/>
            <a:tailEnd type="triangle" w="med" len="med"/>
          </a:ln>
          <a:effectLst/>
        </p:spPr>
        <p:txBody>
          <a:bodyPr/>
          <a:lstStyle/>
          <a:p>
            <a:endParaRPr lang="en-US"/>
          </a:p>
        </p:txBody>
      </p:sp>
      <p:grpSp>
        <p:nvGrpSpPr>
          <p:cNvPr id="2" name="Group 52"/>
          <p:cNvGrpSpPr>
            <a:grpSpLocks/>
          </p:cNvGrpSpPr>
          <p:nvPr/>
        </p:nvGrpSpPr>
        <p:grpSpPr bwMode="auto">
          <a:xfrm>
            <a:off x="1733550" y="1782682"/>
            <a:ext cx="5514975" cy="390525"/>
            <a:chOff x="1092" y="1416"/>
            <a:chExt cx="3474" cy="246"/>
          </a:xfrm>
          <a:effectLst/>
        </p:grpSpPr>
        <p:sp>
          <p:nvSpPr>
            <p:cNvPr id="909330" name="Rectangle 18"/>
            <p:cNvSpPr>
              <a:spLocks noChangeArrowheads="1"/>
            </p:cNvSpPr>
            <p:nvPr/>
          </p:nvSpPr>
          <p:spPr bwMode="auto">
            <a:xfrm>
              <a:off x="1092" y="1416"/>
              <a:ext cx="3474" cy="246"/>
            </a:xfrm>
            <a:prstGeom prst="rect">
              <a:avLst/>
            </a:prstGeom>
            <a:solidFill>
              <a:schemeClr val="accent2"/>
            </a:solidFill>
            <a:ln w="9525">
              <a:noFill/>
              <a:miter lim="800000"/>
              <a:headEnd/>
              <a:tailEnd/>
            </a:ln>
            <a:effectLst>
              <a:outerShdw dist="107763" dir="2700000" algn="ctr" rotWithShape="0">
                <a:schemeClr val="bg2">
                  <a:alpha val="50000"/>
                </a:schemeClr>
              </a:outerShdw>
            </a:effectLst>
          </p:spPr>
          <p:txBody>
            <a:bodyPr wrap="none" anchor="ctr"/>
            <a:lstStyle/>
            <a:p>
              <a:endParaRPr lang="en-US" sz="1800"/>
            </a:p>
          </p:txBody>
        </p:sp>
        <p:sp>
          <p:nvSpPr>
            <p:cNvPr id="909331" name="Text Box 19"/>
            <p:cNvSpPr txBox="1">
              <a:spLocks noChangeArrowheads="1"/>
            </p:cNvSpPr>
            <p:nvPr/>
          </p:nvSpPr>
          <p:spPr bwMode="auto">
            <a:xfrm>
              <a:off x="1374" y="1429"/>
              <a:ext cx="2988" cy="215"/>
            </a:xfrm>
            <a:prstGeom prst="rect">
              <a:avLst/>
            </a:prstGeom>
            <a:noFill/>
            <a:ln w="9525">
              <a:noFill/>
              <a:miter lim="800000"/>
              <a:headEnd/>
              <a:tailEnd/>
            </a:ln>
            <a:effectLst/>
          </p:spPr>
          <p:txBody>
            <a:bodyPr wrap="square">
              <a:spAutoFit/>
            </a:bodyPr>
            <a:lstStyle/>
            <a:p>
              <a:pPr algn="ctr">
                <a:spcBef>
                  <a:spcPct val="50000"/>
                </a:spcBef>
              </a:pPr>
              <a:r>
                <a:rPr lang="en-US" sz="1800" dirty="0"/>
                <a:t>Select Priority Development Goals</a:t>
              </a:r>
            </a:p>
          </p:txBody>
        </p:sp>
      </p:grpSp>
      <p:sp>
        <p:nvSpPr>
          <p:cNvPr id="909334" name="Line 22"/>
          <p:cNvSpPr>
            <a:spLocks noChangeShapeType="1"/>
          </p:cNvSpPr>
          <p:nvPr/>
        </p:nvSpPr>
        <p:spPr bwMode="auto">
          <a:xfrm>
            <a:off x="4467225" y="3059032"/>
            <a:ext cx="0" cy="352425"/>
          </a:xfrm>
          <a:prstGeom prst="line">
            <a:avLst/>
          </a:prstGeom>
          <a:noFill/>
          <a:ln w="57150">
            <a:solidFill>
              <a:schemeClr val="tx1"/>
            </a:solidFill>
            <a:round/>
            <a:headEnd/>
            <a:tailEnd type="triangle" w="med" len="med"/>
          </a:ln>
          <a:effectLst/>
        </p:spPr>
        <p:txBody>
          <a:bodyPr/>
          <a:lstStyle/>
          <a:p>
            <a:endParaRPr lang="en-US"/>
          </a:p>
        </p:txBody>
      </p:sp>
      <p:grpSp>
        <p:nvGrpSpPr>
          <p:cNvPr id="3" name="Group 54"/>
          <p:cNvGrpSpPr>
            <a:grpSpLocks/>
          </p:cNvGrpSpPr>
          <p:nvPr/>
        </p:nvGrpSpPr>
        <p:grpSpPr bwMode="auto">
          <a:xfrm>
            <a:off x="2895600" y="4726404"/>
            <a:ext cx="3371850" cy="390528"/>
            <a:chOff x="1824" y="3048"/>
            <a:chExt cx="2124" cy="246"/>
          </a:xfrm>
          <a:effectLst/>
        </p:grpSpPr>
        <p:sp>
          <p:nvSpPr>
            <p:cNvPr id="909335" name="Rectangle 23"/>
            <p:cNvSpPr>
              <a:spLocks noChangeArrowheads="1"/>
            </p:cNvSpPr>
            <p:nvPr/>
          </p:nvSpPr>
          <p:spPr bwMode="auto">
            <a:xfrm>
              <a:off x="1878" y="3048"/>
              <a:ext cx="1980" cy="246"/>
            </a:xfrm>
            <a:prstGeom prst="rect">
              <a:avLst/>
            </a:prstGeom>
            <a:solidFill>
              <a:schemeClr val="accent2"/>
            </a:solidFill>
            <a:ln w="9525">
              <a:noFill/>
              <a:miter lim="800000"/>
              <a:headEnd/>
              <a:tailEnd/>
            </a:ln>
            <a:effectLst>
              <a:outerShdw dist="107763" dir="2700000" algn="ctr" rotWithShape="0">
                <a:schemeClr val="bg2">
                  <a:alpha val="50000"/>
                </a:schemeClr>
              </a:outerShdw>
            </a:effectLst>
          </p:spPr>
          <p:txBody>
            <a:bodyPr wrap="none" anchor="ctr"/>
            <a:lstStyle/>
            <a:p>
              <a:endParaRPr lang="en-US"/>
            </a:p>
          </p:txBody>
        </p:sp>
        <p:sp>
          <p:nvSpPr>
            <p:cNvPr id="909336" name="Text Box 24"/>
            <p:cNvSpPr txBox="1">
              <a:spLocks noChangeArrowheads="1"/>
            </p:cNvSpPr>
            <p:nvPr/>
          </p:nvSpPr>
          <p:spPr bwMode="auto">
            <a:xfrm>
              <a:off x="1824" y="3067"/>
              <a:ext cx="2124" cy="212"/>
            </a:xfrm>
            <a:prstGeom prst="rect">
              <a:avLst/>
            </a:prstGeom>
            <a:noFill/>
            <a:ln w="9525">
              <a:noFill/>
              <a:miter lim="800000"/>
              <a:headEnd/>
              <a:tailEnd/>
            </a:ln>
            <a:effectLst/>
          </p:spPr>
          <p:txBody>
            <a:bodyPr>
              <a:spAutoFit/>
            </a:bodyPr>
            <a:lstStyle/>
            <a:p>
              <a:pPr algn="ctr">
                <a:spcBef>
                  <a:spcPct val="50000"/>
                </a:spcBef>
              </a:pPr>
              <a:r>
                <a:rPr lang="en-US" dirty="0"/>
                <a:t>Implement Plan</a:t>
              </a:r>
            </a:p>
          </p:txBody>
        </p:sp>
      </p:grpSp>
      <p:sp>
        <p:nvSpPr>
          <p:cNvPr id="909337" name="Line 25"/>
          <p:cNvSpPr>
            <a:spLocks noChangeShapeType="1"/>
          </p:cNvSpPr>
          <p:nvPr/>
        </p:nvSpPr>
        <p:spPr bwMode="auto">
          <a:xfrm>
            <a:off x="4505325" y="4402552"/>
            <a:ext cx="0" cy="352433"/>
          </a:xfrm>
          <a:prstGeom prst="line">
            <a:avLst/>
          </a:prstGeom>
          <a:noFill/>
          <a:ln w="57150">
            <a:solidFill>
              <a:schemeClr val="tx1"/>
            </a:solidFill>
            <a:round/>
            <a:headEnd/>
            <a:tailEnd type="triangle" w="med" len="med"/>
          </a:ln>
          <a:effectLst/>
        </p:spPr>
        <p:txBody>
          <a:bodyPr/>
          <a:lstStyle/>
          <a:p>
            <a:endParaRPr lang="en-US"/>
          </a:p>
        </p:txBody>
      </p:sp>
      <p:sp>
        <p:nvSpPr>
          <p:cNvPr id="909342" name="Line 30"/>
          <p:cNvSpPr>
            <a:spLocks noChangeShapeType="1"/>
          </p:cNvSpPr>
          <p:nvPr/>
        </p:nvSpPr>
        <p:spPr bwMode="auto">
          <a:xfrm>
            <a:off x="4538662" y="5154532"/>
            <a:ext cx="0" cy="352425"/>
          </a:xfrm>
          <a:prstGeom prst="line">
            <a:avLst/>
          </a:prstGeom>
          <a:noFill/>
          <a:ln w="57150">
            <a:solidFill>
              <a:schemeClr val="tx1"/>
            </a:solidFill>
            <a:round/>
            <a:headEnd/>
            <a:tailEnd type="triangle" w="med" len="med"/>
          </a:ln>
          <a:effectLst/>
        </p:spPr>
        <p:txBody>
          <a:bodyPr/>
          <a:lstStyle/>
          <a:p>
            <a:endParaRPr lang="en-US"/>
          </a:p>
        </p:txBody>
      </p:sp>
      <p:sp>
        <p:nvSpPr>
          <p:cNvPr id="909343" name="Line 31"/>
          <p:cNvSpPr>
            <a:spLocks noChangeShapeType="1"/>
          </p:cNvSpPr>
          <p:nvPr/>
        </p:nvSpPr>
        <p:spPr bwMode="auto">
          <a:xfrm flipH="1" flipV="1">
            <a:off x="590550" y="6464722"/>
            <a:ext cx="3933825" cy="9525"/>
          </a:xfrm>
          <a:prstGeom prst="line">
            <a:avLst/>
          </a:prstGeom>
          <a:noFill/>
          <a:ln w="57150">
            <a:solidFill>
              <a:schemeClr val="tx1"/>
            </a:solidFill>
            <a:round/>
            <a:headEnd/>
            <a:tailEnd/>
          </a:ln>
          <a:effectLst/>
        </p:spPr>
        <p:txBody>
          <a:bodyPr/>
          <a:lstStyle/>
          <a:p>
            <a:endParaRPr lang="en-US"/>
          </a:p>
        </p:txBody>
      </p:sp>
      <p:sp>
        <p:nvSpPr>
          <p:cNvPr id="909345" name="Line 33"/>
          <p:cNvSpPr>
            <a:spLocks noChangeShapeType="1"/>
          </p:cNvSpPr>
          <p:nvPr/>
        </p:nvSpPr>
        <p:spPr bwMode="auto">
          <a:xfrm flipV="1">
            <a:off x="571500" y="1925557"/>
            <a:ext cx="57150" cy="4019550"/>
          </a:xfrm>
          <a:prstGeom prst="line">
            <a:avLst/>
          </a:prstGeom>
          <a:noFill/>
          <a:ln w="9525">
            <a:noFill/>
            <a:round/>
            <a:headEnd/>
            <a:tailEnd/>
          </a:ln>
          <a:effectLst/>
        </p:spPr>
        <p:txBody>
          <a:bodyPr/>
          <a:lstStyle/>
          <a:p>
            <a:endParaRPr lang="en-US"/>
          </a:p>
        </p:txBody>
      </p:sp>
      <p:sp>
        <p:nvSpPr>
          <p:cNvPr id="909346" name="Line 34"/>
          <p:cNvSpPr>
            <a:spLocks noChangeShapeType="1"/>
          </p:cNvSpPr>
          <p:nvPr/>
        </p:nvSpPr>
        <p:spPr bwMode="auto">
          <a:xfrm flipV="1">
            <a:off x="638175" y="1306430"/>
            <a:ext cx="0" cy="5158291"/>
          </a:xfrm>
          <a:prstGeom prst="line">
            <a:avLst/>
          </a:prstGeom>
          <a:noFill/>
          <a:ln w="57150">
            <a:solidFill>
              <a:schemeClr val="tx1"/>
            </a:solidFill>
            <a:round/>
            <a:headEnd/>
            <a:tailEnd/>
          </a:ln>
          <a:effectLst/>
        </p:spPr>
        <p:txBody>
          <a:bodyPr/>
          <a:lstStyle/>
          <a:p>
            <a:endParaRPr lang="en-US"/>
          </a:p>
        </p:txBody>
      </p:sp>
      <p:sp>
        <p:nvSpPr>
          <p:cNvPr id="909347" name="Line 35"/>
          <p:cNvSpPr>
            <a:spLocks noChangeShapeType="1"/>
          </p:cNvSpPr>
          <p:nvPr/>
        </p:nvSpPr>
        <p:spPr bwMode="auto">
          <a:xfrm flipV="1">
            <a:off x="628650" y="1315957"/>
            <a:ext cx="1171575" cy="9525"/>
          </a:xfrm>
          <a:prstGeom prst="line">
            <a:avLst/>
          </a:prstGeom>
          <a:noFill/>
          <a:ln w="57150">
            <a:solidFill>
              <a:schemeClr val="tx1"/>
            </a:solidFill>
            <a:round/>
            <a:headEnd/>
            <a:tailEnd type="triangle" w="med" len="med"/>
          </a:ln>
          <a:effectLst/>
        </p:spPr>
        <p:txBody>
          <a:bodyPr/>
          <a:lstStyle/>
          <a:p>
            <a:endParaRPr lang="en-US"/>
          </a:p>
        </p:txBody>
      </p:sp>
      <p:sp>
        <p:nvSpPr>
          <p:cNvPr id="909352" name="Line 40"/>
          <p:cNvSpPr>
            <a:spLocks noChangeShapeType="1"/>
          </p:cNvSpPr>
          <p:nvPr/>
        </p:nvSpPr>
        <p:spPr bwMode="auto">
          <a:xfrm flipH="1">
            <a:off x="2019300" y="2725657"/>
            <a:ext cx="723900" cy="9525"/>
          </a:xfrm>
          <a:prstGeom prst="line">
            <a:avLst/>
          </a:prstGeom>
          <a:noFill/>
          <a:ln w="57150">
            <a:solidFill>
              <a:schemeClr val="tx1"/>
            </a:solidFill>
            <a:round/>
            <a:headEnd/>
            <a:tailEnd/>
          </a:ln>
          <a:effectLst/>
        </p:spPr>
        <p:txBody>
          <a:bodyPr/>
          <a:lstStyle/>
          <a:p>
            <a:endParaRPr lang="en-US"/>
          </a:p>
        </p:txBody>
      </p:sp>
      <p:sp>
        <p:nvSpPr>
          <p:cNvPr id="909354" name="Line 42"/>
          <p:cNvSpPr>
            <a:spLocks noChangeShapeType="1"/>
          </p:cNvSpPr>
          <p:nvPr/>
        </p:nvSpPr>
        <p:spPr bwMode="auto">
          <a:xfrm flipH="1">
            <a:off x="2038350" y="2735182"/>
            <a:ext cx="9525" cy="647700"/>
          </a:xfrm>
          <a:prstGeom prst="line">
            <a:avLst/>
          </a:prstGeom>
          <a:noFill/>
          <a:ln w="57150">
            <a:solidFill>
              <a:schemeClr val="tx1"/>
            </a:solidFill>
            <a:round/>
            <a:headEnd/>
            <a:tailEnd type="triangle" w="med" len="med"/>
          </a:ln>
          <a:effectLst/>
        </p:spPr>
        <p:txBody>
          <a:bodyPr/>
          <a:lstStyle/>
          <a:p>
            <a:endParaRPr lang="en-US"/>
          </a:p>
        </p:txBody>
      </p:sp>
      <p:sp>
        <p:nvSpPr>
          <p:cNvPr id="909353" name="Line 41"/>
          <p:cNvSpPr>
            <a:spLocks noChangeShapeType="1"/>
          </p:cNvSpPr>
          <p:nvPr/>
        </p:nvSpPr>
        <p:spPr bwMode="auto">
          <a:xfrm flipH="1">
            <a:off x="6238875" y="2754232"/>
            <a:ext cx="733425" cy="0"/>
          </a:xfrm>
          <a:prstGeom prst="line">
            <a:avLst/>
          </a:prstGeom>
          <a:noFill/>
          <a:ln w="57150">
            <a:solidFill>
              <a:schemeClr val="tx1"/>
            </a:solidFill>
            <a:round/>
            <a:headEnd/>
            <a:tailEnd/>
          </a:ln>
          <a:effectLst/>
        </p:spPr>
        <p:txBody>
          <a:bodyPr/>
          <a:lstStyle/>
          <a:p>
            <a:endParaRPr lang="en-US"/>
          </a:p>
        </p:txBody>
      </p:sp>
      <p:sp>
        <p:nvSpPr>
          <p:cNvPr id="909355" name="Line 43"/>
          <p:cNvSpPr>
            <a:spLocks noChangeShapeType="1"/>
          </p:cNvSpPr>
          <p:nvPr/>
        </p:nvSpPr>
        <p:spPr bwMode="auto">
          <a:xfrm flipH="1">
            <a:off x="6943725" y="2754232"/>
            <a:ext cx="9525" cy="647700"/>
          </a:xfrm>
          <a:prstGeom prst="line">
            <a:avLst/>
          </a:prstGeom>
          <a:noFill/>
          <a:ln w="57150">
            <a:solidFill>
              <a:schemeClr val="tx1"/>
            </a:solidFill>
            <a:round/>
            <a:headEnd/>
            <a:tailEnd type="triangle" w="med" len="med"/>
          </a:ln>
          <a:effectLst/>
        </p:spPr>
        <p:txBody>
          <a:bodyPr/>
          <a:lstStyle/>
          <a:p>
            <a:endParaRPr lang="en-US"/>
          </a:p>
        </p:txBody>
      </p:sp>
      <p:sp>
        <p:nvSpPr>
          <p:cNvPr id="31" name="Line 30"/>
          <p:cNvSpPr>
            <a:spLocks noChangeShapeType="1"/>
          </p:cNvSpPr>
          <p:nvPr/>
        </p:nvSpPr>
        <p:spPr bwMode="auto">
          <a:xfrm>
            <a:off x="4491037" y="6121814"/>
            <a:ext cx="0" cy="352433"/>
          </a:xfrm>
          <a:prstGeom prst="line">
            <a:avLst/>
          </a:prstGeom>
          <a:noFill/>
          <a:ln w="57150">
            <a:solidFill>
              <a:schemeClr val="tx1"/>
            </a:solidFill>
            <a:round/>
            <a:headEnd/>
            <a:tailEnd type="triangle" w="med" len="med"/>
          </a:ln>
          <a:effectLst/>
        </p:spPr>
        <p:txBody>
          <a:bodyPr/>
          <a:lstStyle/>
          <a:p>
            <a:endParaRPr lang="en-US"/>
          </a:p>
        </p:txBody>
      </p:sp>
      <p:sp>
        <p:nvSpPr>
          <p:cNvPr id="32" name="Line 40"/>
          <p:cNvSpPr>
            <a:spLocks noChangeShapeType="1"/>
          </p:cNvSpPr>
          <p:nvPr/>
        </p:nvSpPr>
        <p:spPr bwMode="auto">
          <a:xfrm flipH="1">
            <a:off x="2019299" y="4402552"/>
            <a:ext cx="4952999" cy="0"/>
          </a:xfrm>
          <a:prstGeom prst="line">
            <a:avLst/>
          </a:prstGeom>
          <a:noFill/>
          <a:ln w="57150">
            <a:solidFill>
              <a:schemeClr val="tx1"/>
            </a:solidFill>
            <a:round/>
            <a:headEnd/>
            <a:tailEnd/>
          </a:ln>
          <a:effectLst/>
        </p:spPr>
        <p:txBody>
          <a:bodyPr/>
          <a:lstStyle/>
          <a:p>
            <a:endParaRPr lang="en-US"/>
          </a:p>
        </p:txBody>
      </p:sp>
      <p:sp>
        <p:nvSpPr>
          <p:cNvPr id="33" name="Line 22"/>
          <p:cNvSpPr>
            <a:spLocks noChangeShapeType="1"/>
          </p:cNvSpPr>
          <p:nvPr/>
        </p:nvSpPr>
        <p:spPr bwMode="auto">
          <a:xfrm>
            <a:off x="2018798" y="4050127"/>
            <a:ext cx="0" cy="352425"/>
          </a:xfrm>
          <a:prstGeom prst="line">
            <a:avLst/>
          </a:prstGeom>
          <a:noFill/>
          <a:ln w="57150">
            <a:solidFill>
              <a:schemeClr val="tx1"/>
            </a:solidFill>
            <a:round/>
            <a:headEnd/>
            <a:tailEnd type="triangle" w="med" len="med"/>
          </a:ln>
          <a:effectLst/>
        </p:spPr>
        <p:txBody>
          <a:bodyPr/>
          <a:lstStyle/>
          <a:p>
            <a:endParaRPr lang="en-US"/>
          </a:p>
        </p:txBody>
      </p:sp>
      <p:sp>
        <p:nvSpPr>
          <p:cNvPr id="34" name="Line 22"/>
          <p:cNvSpPr>
            <a:spLocks noChangeShapeType="1"/>
          </p:cNvSpPr>
          <p:nvPr/>
        </p:nvSpPr>
        <p:spPr bwMode="auto">
          <a:xfrm>
            <a:off x="6977814" y="4026314"/>
            <a:ext cx="0" cy="352425"/>
          </a:xfrm>
          <a:prstGeom prst="line">
            <a:avLst/>
          </a:prstGeom>
          <a:noFill/>
          <a:ln w="57150">
            <a:solidFill>
              <a:schemeClr val="tx1"/>
            </a:solidFill>
            <a:round/>
            <a:headEnd/>
            <a:tailEnd type="triangle" w="med" len="med"/>
          </a:ln>
          <a:effectLst/>
        </p:spPr>
        <p:txBody>
          <a:bodyPr/>
          <a:lstStyle/>
          <a:p>
            <a:endParaRPr lang="en-US"/>
          </a:p>
        </p:txBody>
      </p:sp>
      <p:sp>
        <p:nvSpPr>
          <p:cNvPr id="35" name="Line 22"/>
          <p:cNvSpPr>
            <a:spLocks noChangeShapeType="1"/>
          </p:cNvSpPr>
          <p:nvPr/>
        </p:nvSpPr>
        <p:spPr bwMode="auto">
          <a:xfrm>
            <a:off x="4510337" y="4040107"/>
            <a:ext cx="0" cy="352425"/>
          </a:xfrm>
          <a:prstGeom prst="line">
            <a:avLst/>
          </a:prstGeom>
          <a:noFill/>
          <a:ln w="57150">
            <a:solidFill>
              <a:schemeClr val="tx1"/>
            </a:solidFill>
            <a:round/>
            <a:headEnd/>
            <a:tailEnd type="triangle" w="med" len="med"/>
          </a:ln>
          <a:effectLst/>
        </p:spPr>
        <p:txBody>
          <a:bodyPr/>
          <a:lstStyle/>
          <a:p>
            <a:endParaRPr lang="en-US"/>
          </a:p>
        </p:txBody>
      </p:sp>
      <p:sp>
        <p:nvSpPr>
          <p:cNvPr id="36" name="Footer Placeholder 4"/>
          <p:cNvSpPr>
            <a:spLocks noGrp="1"/>
          </p:cNvSpPr>
          <p:nvPr>
            <p:ph type="ftr" sz="quarter" idx="10"/>
          </p:nvPr>
        </p:nvSpPr>
        <p:spPr>
          <a:xfrm>
            <a:off x="457200" y="6575341"/>
            <a:ext cx="3028950" cy="188912"/>
          </a:xfrm>
        </p:spPr>
        <p:txBody>
          <a:bodyPr/>
          <a:lstStyle/>
          <a:p>
            <a:pPr>
              <a:defRPr/>
            </a:pPr>
            <a:r>
              <a:rPr lang="en-US" dirty="0" smtClean="0"/>
              <a:t>© The Employee Engagement Group 2011  All Rights Reserved</a:t>
            </a:r>
            <a:endParaRPr lang="en-US" dirty="0"/>
          </a:p>
        </p:txBody>
      </p:sp>
      <p:grpSp>
        <p:nvGrpSpPr>
          <p:cNvPr id="4" name="Group 53"/>
          <p:cNvGrpSpPr>
            <a:grpSpLocks/>
          </p:cNvGrpSpPr>
          <p:nvPr/>
        </p:nvGrpSpPr>
        <p:grpSpPr bwMode="auto">
          <a:xfrm>
            <a:off x="2181225" y="2497057"/>
            <a:ext cx="4596946" cy="476250"/>
            <a:chOff x="1734" y="1866"/>
            <a:chExt cx="2196" cy="300"/>
          </a:xfrm>
          <a:effectLst/>
        </p:grpSpPr>
        <p:sp>
          <p:nvSpPr>
            <p:cNvPr id="909321" name="Rectangle 9"/>
            <p:cNvSpPr>
              <a:spLocks noChangeArrowheads="1"/>
            </p:cNvSpPr>
            <p:nvPr/>
          </p:nvSpPr>
          <p:spPr bwMode="auto">
            <a:xfrm>
              <a:off x="1734" y="1866"/>
              <a:ext cx="2196" cy="300"/>
            </a:xfrm>
            <a:prstGeom prst="rect">
              <a:avLst/>
            </a:prstGeom>
            <a:solidFill>
              <a:srgbClr val="3366FF"/>
            </a:solidFill>
            <a:ln w="9525">
              <a:noFill/>
              <a:miter lim="800000"/>
              <a:headEnd/>
              <a:tailEnd/>
            </a:ln>
            <a:effectLst>
              <a:outerShdw dist="107763" dir="2700000" algn="ctr" rotWithShape="0">
                <a:schemeClr val="bg2">
                  <a:alpha val="50000"/>
                </a:schemeClr>
              </a:outerShdw>
            </a:effectLst>
          </p:spPr>
          <p:txBody>
            <a:bodyPr wrap="none" anchor="ctr"/>
            <a:lstStyle/>
            <a:p>
              <a:pPr algn="ctr"/>
              <a:endParaRPr lang="en-US">
                <a:solidFill>
                  <a:schemeClr val="tx2"/>
                </a:solidFill>
              </a:endParaRPr>
            </a:p>
          </p:txBody>
        </p:sp>
        <p:sp>
          <p:nvSpPr>
            <p:cNvPr id="909338" name="Text Box 26"/>
            <p:cNvSpPr txBox="1">
              <a:spLocks noChangeArrowheads="1"/>
            </p:cNvSpPr>
            <p:nvPr/>
          </p:nvSpPr>
          <p:spPr bwMode="auto">
            <a:xfrm>
              <a:off x="1824" y="1902"/>
              <a:ext cx="2070" cy="215"/>
            </a:xfrm>
            <a:prstGeom prst="rect">
              <a:avLst/>
            </a:prstGeom>
            <a:noFill/>
            <a:ln w="9525">
              <a:noFill/>
              <a:miter lim="800000"/>
              <a:headEnd/>
              <a:tailEnd/>
            </a:ln>
            <a:effectLst/>
          </p:spPr>
          <p:txBody>
            <a:bodyPr>
              <a:spAutoFit/>
            </a:bodyPr>
            <a:lstStyle/>
            <a:p>
              <a:pPr algn="ctr">
                <a:spcBef>
                  <a:spcPct val="50000"/>
                </a:spcBef>
              </a:pPr>
              <a:r>
                <a:rPr lang="en-US" sz="1800" dirty="0">
                  <a:solidFill>
                    <a:schemeClr val="tx2"/>
                  </a:solidFill>
                </a:rPr>
                <a:t>Choose </a:t>
              </a:r>
              <a:r>
                <a:rPr lang="en-US" sz="1800" dirty="0" smtClean="0">
                  <a:solidFill>
                    <a:schemeClr val="tx2"/>
                  </a:solidFill>
                </a:rPr>
                <a:t>3-4 </a:t>
              </a:r>
              <a:r>
                <a:rPr lang="en-US" sz="1800" dirty="0">
                  <a:solidFill>
                    <a:schemeClr val="tx2"/>
                  </a:solidFill>
                </a:rPr>
                <a:t>Development Strategies</a:t>
              </a:r>
            </a:p>
          </p:txBody>
        </p:sp>
      </p:grpSp>
    </p:spTree>
    <p:extLst>
      <p:ext uri="{BB962C8B-B14F-4D97-AF65-F5344CB8AC3E}">
        <p14:creationId xmlns:p14="http://schemas.microsoft.com/office/powerpoint/2010/main" val="183521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09316"/>
                                        </p:tgtEl>
                                        <p:attrNameLst>
                                          <p:attrName>style.visibility</p:attrName>
                                        </p:attrNameLst>
                                      </p:cBhvr>
                                      <p:to>
                                        <p:strVal val="visible"/>
                                      </p:to>
                                    </p:set>
                                    <p:animEffect transition="in" filter="wipe(up)">
                                      <p:cBhvr>
                                        <p:cTn id="7" dur="500"/>
                                        <p:tgtEl>
                                          <p:spTgt spid="9093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09326"/>
                                        </p:tgtEl>
                                        <p:attrNameLst>
                                          <p:attrName>style.visibility</p:attrName>
                                        </p:attrNameLst>
                                      </p:cBhvr>
                                      <p:to>
                                        <p:strVal val="visible"/>
                                      </p:to>
                                    </p:set>
                                    <p:animEffect transition="in" filter="wipe(up)">
                                      <p:cBhvr>
                                        <p:cTn id="12" dur="500"/>
                                        <p:tgtEl>
                                          <p:spTgt spid="9093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909329"/>
                                        </p:tgtEl>
                                        <p:attrNameLst>
                                          <p:attrName>style.visibility</p:attrName>
                                        </p:attrNameLst>
                                      </p:cBhvr>
                                      <p:to>
                                        <p:strVal val="visible"/>
                                      </p:to>
                                    </p:set>
                                    <p:animEffect transition="in" filter="wipe(up)">
                                      <p:cBhvr>
                                        <p:cTn id="21" dur="500"/>
                                        <p:tgtEl>
                                          <p:spTgt spid="909329"/>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909352"/>
                                        </p:tgtEl>
                                        <p:attrNameLst>
                                          <p:attrName>style.visibility</p:attrName>
                                        </p:attrNameLst>
                                      </p:cBhvr>
                                      <p:to>
                                        <p:strVal val="visible"/>
                                      </p:to>
                                    </p:set>
                                    <p:animEffect transition="in" filter="wipe(right)">
                                      <p:cBhvr>
                                        <p:cTn id="30" dur="500"/>
                                        <p:tgtEl>
                                          <p:spTgt spid="909352"/>
                                        </p:tgtEl>
                                      </p:cBhvr>
                                    </p:animEffec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909354"/>
                                        </p:tgtEl>
                                        <p:attrNameLst>
                                          <p:attrName>style.visibility</p:attrName>
                                        </p:attrNameLst>
                                      </p:cBhvr>
                                      <p:to>
                                        <p:strVal val="visible"/>
                                      </p:to>
                                    </p:set>
                                    <p:animEffect transition="in" filter="wipe(up)">
                                      <p:cBhvr>
                                        <p:cTn id="34" dur="500"/>
                                        <p:tgtEl>
                                          <p:spTgt spid="909354"/>
                                        </p:tgtEl>
                                      </p:cBhvr>
                                    </p:animEffect>
                                  </p:childTnLst>
                                </p:cTn>
                              </p:par>
                            </p:childTnLst>
                          </p:cTn>
                        </p:par>
                        <p:par>
                          <p:cTn id="35" fill="hold">
                            <p:stCondLst>
                              <p:cond delay="1000"/>
                            </p:stCondLst>
                            <p:childTnLst>
                              <p:par>
                                <p:cTn id="36" presetID="9" presetClass="entr" presetSubtype="0" fill="hold" grpId="0" nodeType="afterEffect">
                                  <p:stCondLst>
                                    <p:cond delay="0"/>
                                  </p:stCondLst>
                                  <p:childTnLst>
                                    <p:set>
                                      <p:cBhvr>
                                        <p:cTn id="37" dur="1" fill="hold">
                                          <p:stCondLst>
                                            <p:cond delay="0"/>
                                          </p:stCondLst>
                                        </p:cTn>
                                        <p:tgtEl>
                                          <p:spTgt spid="909318"/>
                                        </p:tgtEl>
                                        <p:attrNameLst>
                                          <p:attrName>style.visibility</p:attrName>
                                        </p:attrNameLst>
                                      </p:cBhvr>
                                      <p:to>
                                        <p:strVal val="visible"/>
                                      </p:to>
                                    </p:set>
                                    <p:animEffect transition="in" filter="dissolve">
                                      <p:cBhvr>
                                        <p:cTn id="38" dur="500"/>
                                        <p:tgtEl>
                                          <p:spTgt spid="9093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09334"/>
                                        </p:tgtEl>
                                        <p:attrNameLst>
                                          <p:attrName>style.visibility</p:attrName>
                                        </p:attrNameLst>
                                      </p:cBhvr>
                                      <p:to>
                                        <p:strVal val="visible"/>
                                      </p:to>
                                    </p:set>
                                    <p:animEffect transition="in" filter="wipe(up)">
                                      <p:cBhvr>
                                        <p:cTn id="43" dur="500"/>
                                        <p:tgtEl>
                                          <p:spTgt spid="909334"/>
                                        </p:tgtEl>
                                      </p:cBhvr>
                                    </p:animEffect>
                                  </p:childTnLst>
                                </p:cTn>
                              </p:par>
                            </p:childTnLst>
                          </p:cTn>
                        </p:par>
                        <p:par>
                          <p:cTn id="44" fill="hold">
                            <p:stCondLst>
                              <p:cond delay="500"/>
                            </p:stCondLst>
                            <p:childTnLst>
                              <p:par>
                                <p:cTn id="45" presetID="9" presetClass="entr" presetSubtype="0" fill="hold" grpId="0" nodeType="afterEffect">
                                  <p:stCondLst>
                                    <p:cond delay="0"/>
                                  </p:stCondLst>
                                  <p:childTnLst>
                                    <p:set>
                                      <p:cBhvr>
                                        <p:cTn id="46" dur="1" fill="hold">
                                          <p:stCondLst>
                                            <p:cond delay="0"/>
                                          </p:stCondLst>
                                        </p:cTn>
                                        <p:tgtEl>
                                          <p:spTgt spid="909319"/>
                                        </p:tgtEl>
                                        <p:attrNameLst>
                                          <p:attrName>style.visibility</p:attrName>
                                        </p:attrNameLst>
                                      </p:cBhvr>
                                      <p:to>
                                        <p:strVal val="visible"/>
                                      </p:to>
                                    </p:set>
                                    <p:animEffect transition="in" filter="dissolve">
                                      <p:cBhvr>
                                        <p:cTn id="47" dur="500"/>
                                        <p:tgtEl>
                                          <p:spTgt spid="9093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09353"/>
                                        </p:tgtEl>
                                        <p:attrNameLst>
                                          <p:attrName>style.visibility</p:attrName>
                                        </p:attrNameLst>
                                      </p:cBhvr>
                                      <p:to>
                                        <p:strVal val="visible"/>
                                      </p:to>
                                    </p:set>
                                    <p:animEffect transition="in" filter="wipe(left)">
                                      <p:cBhvr>
                                        <p:cTn id="52" dur="500"/>
                                        <p:tgtEl>
                                          <p:spTgt spid="909353"/>
                                        </p:tgtEl>
                                      </p:cBhvr>
                                    </p:animEffect>
                                  </p:childTnLst>
                                </p:cTn>
                              </p:par>
                            </p:childTnLst>
                          </p:cTn>
                        </p:par>
                        <p:par>
                          <p:cTn id="53" fill="hold">
                            <p:stCondLst>
                              <p:cond delay="500"/>
                            </p:stCondLst>
                            <p:childTnLst>
                              <p:par>
                                <p:cTn id="54" presetID="22" presetClass="entr" presetSubtype="1" fill="hold" grpId="0" nodeType="afterEffect">
                                  <p:stCondLst>
                                    <p:cond delay="0"/>
                                  </p:stCondLst>
                                  <p:childTnLst>
                                    <p:set>
                                      <p:cBhvr>
                                        <p:cTn id="55" dur="1" fill="hold">
                                          <p:stCondLst>
                                            <p:cond delay="0"/>
                                          </p:stCondLst>
                                        </p:cTn>
                                        <p:tgtEl>
                                          <p:spTgt spid="909355"/>
                                        </p:tgtEl>
                                        <p:attrNameLst>
                                          <p:attrName>style.visibility</p:attrName>
                                        </p:attrNameLst>
                                      </p:cBhvr>
                                      <p:to>
                                        <p:strVal val="visible"/>
                                      </p:to>
                                    </p:set>
                                    <p:animEffect transition="in" filter="wipe(up)">
                                      <p:cBhvr>
                                        <p:cTn id="56" dur="500"/>
                                        <p:tgtEl>
                                          <p:spTgt spid="909355"/>
                                        </p:tgtEl>
                                      </p:cBhvr>
                                    </p:animEffect>
                                  </p:childTnLst>
                                </p:cTn>
                              </p:par>
                            </p:childTnLst>
                          </p:cTn>
                        </p:par>
                        <p:par>
                          <p:cTn id="57" fill="hold">
                            <p:stCondLst>
                              <p:cond delay="1000"/>
                            </p:stCondLst>
                            <p:childTnLst>
                              <p:par>
                                <p:cTn id="58" presetID="9" presetClass="entr" presetSubtype="0" fill="hold" grpId="0" nodeType="afterEffect">
                                  <p:stCondLst>
                                    <p:cond delay="0"/>
                                  </p:stCondLst>
                                  <p:childTnLst>
                                    <p:set>
                                      <p:cBhvr>
                                        <p:cTn id="59" dur="1" fill="hold">
                                          <p:stCondLst>
                                            <p:cond delay="0"/>
                                          </p:stCondLst>
                                        </p:cTn>
                                        <p:tgtEl>
                                          <p:spTgt spid="909320"/>
                                        </p:tgtEl>
                                        <p:attrNameLst>
                                          <p:attrName>style.visibility</p:attrName>
                                        </p:attrNameLst>
                                      </p:cBhvr>
                                      <p:to>
                                        <p:strVal val="visible"/>
                                      </p:to>
                                    </p:set>
                                    <p:animEffect transition="in" filter="dissolve">
                                      <p:cBhvr>
                                        <p:cTn id="60" dur="500"/>
                                        <p:tgtEl>
                                          <p:spTgt spid="909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909337"/>
                                        </p:tgtEl>
                                        <p:attrNameLst>
                                          <p:attrName>style.visibility</p:attrName>
                                        </p:attrNameLst>
                                      </p:cBhvr>
                                      <p:to>
                                        <p:strVal val="visible"/>
                                      </p:to>
                                    </p:set>
                                    <p:animEffect transition="in" filter="wipe(up)">
                                      <p:cBhvr>
                                        <p:cTn id="65" dur="500"/>
                                        <p:tgtEl>
                                          <p:spTgt spid="909337"/>
                                        </p:tgtEl>
                                      </p:cBhvr>
                                    </p:animEffect>
                                  </p:childTnLst>
                                </p:cTn>
                              </p:par>
                            </p:childTnLst>
                          </p:cTn>
                        </p:par>
                        <p:par>
                          <p:cTn id="66" fill="hold">
                            <p:stCondLst>
                              <p:cond delay="500"/>
                            </p:stCondLst>
                            <p:childTnLst>
                              <p:par>
                                <p:cTn id="67" presetID="22" presetClass="entr" presetSubtype="1" fill="hold" nodeType="after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wipe(up)">
                                      <p:cBhvr>
                                        <p:cTn id="69" dur="500"/>
                                        <p:tgtEl>
                                          <p:spTgt spid="3"/>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909342"/>
                                        </p:tgtEl>
                                        <p:attrNameLst>
                                          <p:attrName>style.visibility</p:attrName>
                                        </p:attrNameLst>
                                      </p:cBhvr>
                                      <p:to>
                                        <p:strVal val="visible"/>
                                      </p:to>
                                    </p:set>
                                    <p:animEffect transition="in" filter="wipe(up)">
                                      <p:cBhvr>
                                        <p:cTn id="74" dur="500"/>
                                        <p:tgtEl>
                                          <p:spTgt spid="909342"/>
                                        </p:tgtEl>
                                      </p:cBhvr>
                                    </p:animEffect>
                                  </p:childTnLst>
                                </p:cTn>
                              </p:par>
                            </p:childTnLst>
                          </p:cTn>
                        </p:par>
                        <p:par>
                          <p:cTn id="75" fill="hold">
                            <p:stCondLst>
                              <p:cond delay="500"/>
                            </p:stCondLst>
                            <p:childTnLst>
                              <p:par>
                                <p:cTn id="76" presetID="22" presetClass="entr" presetSubtype="1" fill="hold" grpId="0" nodeType="afterEffect">
                                  <p:stCondLst>
                                    <p:cond delay="0"/>
                                  </p:stCondLst>
                                  <p:childTnLst>
                                    <p:set>
                                      <p:cBhvr>
                                        <p:cTn id="77" dur="1" fill="hold">
                                          <p:stCondLst>
                                            <p:cond delay="0"/>
                                          </p:stCondLst>
                                        </p:cTn>
                                        <p:tgtEl>
                                          <p:spTgt spid="909339"/>
                                        </p:tgtEl>
                                        <p:attrNameLst>
                                          <p:attrName>style.visibility</p:attrName>
                                        </p:attrNameLst>
                                      </p:cBhvr>
                                      <p:to>
                                        <p:strVal val="visible"/>
                                      </p:to>
                                    </p:set>
                                    <p:animEffect transition="in" filter="wipe(up)">
                                      <p:cBhvr>
                                        <p:cTn id="78" dur="500"/>
                                        <p:tgtEl>
                                          <p:spTgt spid="909339"/>
                                        </p:tgtEl>
                                      </p:cBhvr>
                                    </p:animEffect>
                                  </p:childTnLst>
                                </p:cTn>
                              </p:par>
                            </p:childTnLst>
                          </p:cTn>
                        </p:par>
                        <p:par>
                          <p:cTn id="79" fill="hold">
                            <p:stCondLst>
                              <p:cond delay="1000"/>
                            </p:stCondLst>
                            <p:childTnLst>
                              <p:par>
                                <p:cTn id="80" presetID="22" presetClass="entr" presetSubtype="2" fill="hold" grpId="0" nodeType="afterEffect">
                                  <p:stCondLst>
                                    <p:cond delay="0"/>
                                  </p:stCondLst>
                                  <p:childTnLst>
                                    <p:set>
                                      <p:cBhvr>
                                        <p:cTn id="81" dur="1" fill="hold">
                                          <p:stCondLst>
                                            <p:cond delay="0"/>
                                          </p:stCondLst>
                                        </p:cTn>
                                        <p:tgtEl>
                                          <p:spTgt spid="909343"/>
                                        </p:tgtEl>
                                        <p:attrNameLst>
                                          <p:attrName>style.visibility</p:attrName>
                                        </p:attrNameLst>
                                      </p:cBhvr>
                                      <p:to>
                                        <p:strVal val="visible"/>
                                      </p:to>
                                    </p:set>
                                    <p:animEffect transition="in" filter="wipe(right)">
                                      <p:cBhvr>
                                        <p:cTn id="82" dur="1000"/>
                                        <p:tgtEl>
                                          <p:spTgt spid="909343"/>
                                        </p:tgtEl>
                                      </p:cBhvr>
                                    </p:animEffect>
                                  </p:childTnLst>
                                </p:cTn>
                              </p:par>
                            </p:childTnLst>
                          </p:cTn>
                        </p:par>
                        <p:par>
                          <p:cTn id="83" fill="hold">
                            <p:stCondLst>
                              <p:cond delay="2000"/>
                            </p:stCondLst>
                            <p:childTnLst>
                              <p:par>
                                <p:cTn id="84" presetID="22" presetClass="entr" presetSubtype="4" fill="hold" grpId="0" nodeType="afterEffect">
                                  <p:stCondLst>
                                    <p:cond delay="0"/>
                                  </p:stCondLst>
                                  <p:childTnLst>
                                    <p:set>
                                      <p:cBhvr>
                                        <p:cTn id="85" dur="1" fill="hold">
                                          <p:stCondLst>
                                            <p:cond delay="0"/>
                                          </p:stCondLst>
                                        </p:cTn>
                                        <p:tgtEl>
                                          <p:spTgt spid="909346"/>
                                        </p:tgtEl>
                                        <p:attrNameLst>
                                          <p:attrName>style.visibility</p:attrName>
                                        </p:attrNameLst>
                                      </p:cBhvr>
                                      <p:to>
                                        <p:strVal val="visible"/>
                                      </p:to>
                                    </p:set>
                                    <p:animEffect transition="in" filter="wipe(down)">
                                      <p:cBhvr>
                                        <p:cTn id="86" dur="1000"/>
                                        <p:tgtEl>
                                          <p:spTgt spid="909346"/>
                                        </p:tgtEl>
                                      </p:cBhvr>
                                    </p:animEffect>
                                  </p:childTnLst>
                                </p:cTn>
                              </p:par>
                            </p:childTnLst>
                          </p:cTn>
                        </p:par>
                        <p:par>
                          <p:cTn id="87" fill="hold">
                            <p:stCondLst>
                              <p:cond delay="3000"/>
                            </p:stCondLst>
                            <p:childTnLst>
                              <p:par>
                                <p:cTn id="88" presetID="22" presetClass="entr" presetSubtype="8" fill="hold" grpId="0" nodeType="afterEffect">
                                  <p:stCondLst>
                                    <p:cond delay="0"/>
                                  </p:stCondLst>
                                  <p:childTnLst>
                                    <p:set>
                                      <p:cBhvr>
                                        <p:cTn id="89" dur="1" fill="hold">
                                          <p:stCondLst>
                                            <p:cond delay="0"/>
                                          </p:stCondLst>
                                        </p:cTn>
                                        <p:tgtEl>
                                          <p:spTgt spid="909347"/>
                                        </p:tgtEl>
                                        <p:attrNameLst>
                                          <p:attrName>style.visibility</p:attrName>
                                        </p:attrNameLst>
                                      </p:cBhvr>
                                      <p:to>
                                        <p:strVal val="visible"/>
                                      </p:to>
                                    </p:set>
                                    <p:animEffect transition="in" filter="wipe(left)">
                                      <p:cBhvr>
                                        <p:cTn id="90" dur="1000"/>
                                        <p:tgtEl>
                                          <p:spTgt spid="909347"/>
                                        </p:tgtEl>
                                      </p:cBhvr>
                                    </p:animEffect>
                                  </p:childTnLst>
                                </p:cTn>
                              </p:par>
                            </p:childTnLst>
                          </p:cTn>
                        </p:par>
                      </p:childTnLst>
                    </p:cTn>
                  </p:par>
                  <p:par>
                    <p:cTn id="91" fill="hold">
                      <p:stCondLst>
                        <p:cond delay="indefinite"/>
                      </p:stCondLst>
                      <p:childTnLst>
                        <p:par>
                          <p:cTn id="92" fill="hold">
                            <p:stCondLst>
                              <p:cond delay="0"/>
                            </p:stCondLst>
                            <p:childTnLst>
                              <p:par>
                                <p:cTn id="93" presetID="6" presetClass="emph" presetSubtype="0" fill="hold" grpId="1" nodeType="clickEffect">
                                  <p:stCondLst>
                                    <p:cond delay="0"/>
                                  </p:stCondLst>
                                  <p:childTnLst>
                                    <p:animScale>
                                      <p:cBhvr>
                                        <p:cTn id="94" dur="2000" fill="hold"/>
                                        <p:tgtEl>
                                          <p:spTgt spid="909316"/>
                                        </p:tgtEl>
                                      </p:cBhvr>
                                      <p:by x="150000" y="150000"/>
                                    </p:animScale>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grpId="0" nodeType="click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wipe(up)">
                                      <p:cBhvr>
                                        <p:cTn id="99" dur="500"/>
                                        <p:tgtEl>
                                          <p:spTgt spid="31"/>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2" fill="hold" grpId="0" nodeType="click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right)">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grpId="0" nodeType="click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wipe(up)">
                                      <p:cBhvr>
                                        <p:cTn id="109" dur="500"/>
                                        <p:tgtEl>
                                          <p:spTgt spid="33"/>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grpId="0" nodeType="clickEffect">
                                  <p:stCondLst>
                                    <p:cond delay="0"/>
                                  </p:stCondLst>
                                  <p:childTnLst>
                                    <p:set>
                                      <p:cBhvr>
                                        <p:cTn id="113" dur="1" fill="hold">
                                          <p:stCondLst>
                                            <p:cond delay="0"/>
                                          </p:stCondLst>
                                        </p:cTn>
                                        <p:tgtEl>
                                          <p:spTgt spid="34"/>
                                        </p:tgtEl>
                                        <p:attrNameLst>
                                          <p:attrName>style.visibility</p:attrName>
                                        </p:attrNameLst>
                                      </p:cBhvr>
                                      <p:to>
                                        <p:strVal val="visible"/>
                                      </p:to>
                                    </p:set>
                                    <p:animEffect transition="in" filter="wipe(up)">
                                      <p:cBhvr>
                                        <p:cTn id="114" dur="500"/>
                                        <p:tgtEl>
                                          <p:spTgt spid="3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wipe(up)">
                                      <p:cBhvr>
                                        <p:cTn id="1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9339" grpId="0" animBg="1"/>
      <p:bldP spid="909316" grpId="0" animBg="1"/>
      <p:bldP spid="909316" grpId="1" animBg="1"/>
      <p:bldP spid="909318" grpId="0" animBg="1"/>
      <p:bldP spid="909319" grpId="0" animBg="1"/>
      <p:bldP spid="909320" grpId="0" animBg="1"/>
      <p:bldP spid="909326" grpId="0" animBg="1"/>
      <p:bldP spid="909329" grpId="0" animBg="1"/>
      <p:bldP spid="909334" grpId="0" animBg="1"/>
      <p:bldP spid="909337" grpId="0" animBg="1"/>
      <p:bldP spid="909342" grpId="0" animBg="1"/>
      <p:bldP spid="909343" grpId="0" animBg="1"/>
      <p:bldP spid="909346" grpId="0" animBg="1"/>
      <p:bldP spid="909347" grpId="0" animBg="1"/>
      <p:bldP spid="909352" grpId="0" animBg="1"/>
      <p:bldP spid="909354" grpId="0" animBg="1"/>
      <p:bldP spid="909353" grpId="0" animBg="1"/>
      <p:bldP spid="909355" grpId="0" animBg="1"/>
      <p:bldP spid="31" grpId="0" animBg="1"/>
      <p:bldP spid="32" grpId="0" animBg="1"/>
      <p:bldP spid="33" grpId="0" animBg="1"/>
      <p:bldP spid="34" grpId="0" animBg="1"/>
      <p:bldP spid="3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
          <p:cNvSpPr>
            <a:spLocks noGrp="1" noChangeArrowheads="1"/>
          </p:cNvSpPr>
          <p:nvPr>
            <p:ph type="title"/>
          </p:nvPr>
        </p:nvSpPr>
        <p:spPr/>
        <p:txBody>
          <a:bodyPr/>
          <a:lstStyle/>
          <a:p>
            <a:r>
              <a:rPr lang="en-US"/>
              <a:t>Select Priority Development Goals</a:t>
            </a:r>
          </a:p>
        </p:txBody>
      </p:sp>
      <p:sp>
        <p:nvSpPr>
          <p:cNvPr id="923651" name="Rectangle 3"/>
          <p:cNvSpPr>
            <a:spLocks noGrp="1" noChangeArrowheads="1"/>
          </p:cNvSpPr>
          <p:nvPr>
            <p:ph type="body" sz="half" idx="1"/>
          </p:nvPr>
        </p:nvSpPr>
        <p:spPr>
          <a:xfrm>
            <a:off x="228599" y="1779588"/>
            <a:ext cx="4962525" cy="4595812"/>
          </a:xfrm>
        </p:spPr>
        <p:txBody>
          <a:bodyPr/>
          <a:lstStyle/>
          <a:p>
            <a:r>
              <a:rPr lang="en-US" dirty="0"/>
              <a:t>Discipline yourself to focus on one or two </a:t>
            </a:r>
          </a:p>
          <a:p>
            <a:r>
              <a:rPr lang="en-US" dirty="0"/>
              <a:t>Select those that are important to both you and the company</a:t>
            </a:r>
          </a:p>
          <a:p>
            <a:r>
              <a:rPr lang="en-US" dirty="0"/>
              <a:t>Make them specific enough to translate into action</a:t>
            </a:r>
          </a:p>
          <a:p>
            <a:r>
              <a:rPr lang="en-US" dirty="0"/>
              <a:t>Stay the course; don’t get distracted from your mission</a:t>
            </a:r>
          </a:p>
          <a:p>
            <a:r>
              <a:rPr lang="en-US" dirty="0"/>
              <a:t>Expect them to evolve over time</a:t>
            </a:r>
          </a:p>
          <a:p>
            <a:endParaRPr lang="en-US" dirty="0"/>
          </a:p>
        </p:txBody>
      </p:sp>
      <p:pic>
        <p:nvPicPr>
          <p:cNvPr id="923656" name="Picture 8"/>
          <p:cNvPicPr>
            <a:picLocks noGrp="1" noChangeAspect="1" noChangeArrowheads="1"/>
          </p:cNvPicPr>
          <p:nvPr>
            <p:ph sz="half" idx="2"/>
          </p:nvPr>
        </p:nvPicPr>
        <p:blipFill>
          <a:blip r:embed="rId3" cstate="print"/>
          <a:srcRect/>
          <a:stretch>
            <a:fillRect/>
          </a:stretch>
        </p:blipFill>
        <p:spPr>
          <a:xfrm>
            <a:off x="5191125" y="2081213"/>
            <a:ext cx="2979738" cy="2201862"/>
          </a:xfrm>
          <a:noFill/>
          <a:ln/>
        </p:spPr>
      </p:pic>
      <p:sp>
        <p:nvSpPr>
          <p:cNvPr id="5" name="Footer Placeholder 4"/>
          <p:cNvSpPr txBox="1">
            <a:spLocks/>
          </p:cNvSpPr>
          <p:nvPr/>
        </p:nvSpPr>
        <p:spPr>
          <a:xfrm>
            <a:off x="457199" y="6575341"/>
            <a:ext cx="4034589" cy="188912"/>
          </a:xfrm>
          <a:prstGeom prst="rect">
            <a:avLst/>
          </a:prstGeom>
        </p:spPr>
        <p:txBody>
          <a:bodyPr/>
          <a:lstStyle>
            <a:defPPr>
              <a:defRPr lang="en-US"/>
            </a:defPPr>
            <a:lvl1pPr algn="ctr" rtl="0" fontAlgn="base">
              <a:lnSpc>
                <a:spcPct val="90000"/>
              </a:lnSpc>
              <a:spcBef>
                <a:spcPct val="0"/>
              </a:spcBef>
              <a:spcAft>
                <a:spcPct val="0"/>
              </a:spcAft>
              <a:defRPr sz="2000" kern="1200">
                <a:solidFill>
                  <a:schemeClr val="tx2"/>
                </a:solidFill>
                <a:latin typeface="Arial" charset="0"/>
                <a:ea typeface="+mn-ea"/>
                <a:cs typeface="+mn-cs"/>
              </a:defRPr>
            </a:lvl1pPr>
            <a:lvl2pPr marL="457200" algn="ctr" rtl="0" fontAlgn="base">
              <a:lnSpc>
                <a:spcPct val="90000"/>
              </a:lnSpc>
              <a:spcBef>
                <a:spcPct val="0"/>
              </a:spcBef>
              <a:spcAft>
                <a:spcPct val="0"/>
              </a:spcAft>
              <a:defRPr sz="2000" kern="1200">
                <a:solidFill>
                  <a:schemeClr val="tx2"/>
                </a:solidFill>
                <a:latin typeface="Arial" charset="0"/>
                <a:ea typeface="+mn-ea"/>
                <a:cs typeface="+mn-cs"/>
              </a:defRPr>
            </a:lvl2pPr>
            <a:lvl3pPr marL="914400" algn="ctr" rtl="0" fontAlgn="base">
              <a:lnSpc>
                <a:spcPct val="90000"/>
              </a:lnSpc>
              <a:spcBef>
                <a:spcPct val="0"/>
              </a:spcBef>
              <a:spcAft>
                <a:spcPct val="0"/>
              </a:spcAft>
              <a:defRPr sz="2000" kern="1200">
                <a:solidFill>
                  <a:schemeClr val="tx2"/>
                </a:solidFill>
                <a:latin typeface="Arial" charset="0"/>
                <a:ea typeface="+mn-ea"/>
                <a:cs typeface="+mn-cs"/>
              </a:defRPr>
            </a:lvl3pPr>
            <a:lvl4pPr marL="1371600" algn="ctr" rtl="0" fontAlgn="base">
              <a:lnSpc>
                <a:spcPct val="90000"/>
              </a:lnSpc>
              <a:spcBef>
                <a:spcPct val="0"/>
              </a:spcBef>
              <a:spcAft>
                <a:spcPct val="0"/>
              </a:spcAft>
              <a:defRPr sz="2000" kern="1200">
                <a:solidFill>
                  <a:schemeClr val="tx2"/>
                </a:solidFill>
                <a:latin typeface="Arial" charset="0"/>
                <a:ea typeface="+mn-ea"/>
                <a:cs typeface="+mn-cs"/>
              </a:defRPr>
            </a:lvl4pPr>
            <a:lvl5pPr marL="1828800" algn="ctr" rtl="0" fontAlgn="base">
              <a:lnSpc>
                <a:spcPct val="90000"/>
              </a:lnSpc>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l">
              <a:defRPr/>
            </a:pPr>
            <a:r>
              <a:rPr lang="en-US" sz="800" dirty="0" smtClean="0"/>
              <a:t>© The Employee Engagement Group 2011  All Rights Reserved</a:t>
            </a:r>
            <a:endParaRPr lang="en-US" sz="800" dirty="0"/>
          </a:p>
        </p:txBody>
      </p:sp>
    </p:spTree>
    <p:extLst>
      <p:ext uri="{BB962C8B-B14F-4D97-AF65-F5344CB8AC3E}">
        <p14:creationId xmlns:p14="http://schemas.microsoft.com/office/powerpoint/2010/main" val="22884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923656"/>
                                        </p:tgtEl>
                                        <p:attrNameLst>
                                          <p:attrName>style.visibility</p:attrName>
                                        </p:attrNameLst>
                                      </p:cBhvr>
                                      <p:to>
                                        <p:strVal val="visible"/>
                                      </p:to>
                                    </p:set>
                                    <p:animEffect transition="in" filter="dissolve">
                                      <p:cBhvr>
                                        <p:cTn id="7" dur="500"/>
                                        <p:tgtEl>
                                          <p:spTgt spid="9236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3651">
                                            <p:txEl>
                                              <p:pRg st="0" end="0"/>
                                            </p:txEl>
                                          </p:spTgt>
                                        </p:tgtEl>
                                        <p:attrNameLst>
                                          <p:attrName>style.visibility</p:attrName>
                                        </p:attrNameLst>
                                      </p:cBhvr>
                                      <p:to>
                                        <p:strVal val="visible"/>
                                      </p:to>
                                    </p:set>
                                    <p:animEffect transition="in" filter="fade">
                                      <p:cBhvr>
                                        <p:cTn id="12" dur="1000"/>
                                        <p:tgtEl>
                                          <p:spTgt spid="9236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3651">
                                            <p:txEl>
                                              <p:pRg st="1" end="1"/>
                                            </p:txEl>
                                          </p:spTgt>
                                        </p:tgtEl>
                                        <p:attrNameLst>
                                          <p:attrName>style.visibility</p:attrName>
                                        </p:attrNameLst>
                                      </p:cBhvr>
                                      <p:to>
                                        <p:strVal val="visible"/>
                                      </p:to>
                                    </p:set>
                                    <p:animEffect transition="in" filter="fade">
                                      <p:cBhvr>
                                        <p:cTn id="17" dur="1000"/>
                                        <p:tgtEl>
                                          <p:spTgt spid="92365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3651">
                                            <p:txEl>
                                              <p:pRg st="2" end="2"/>
                                            </p:txEl>
                                          </p:spTgt>
                                        </p:tgtEl>
                                        <p:attrNameLst>
                                          <p:attrName>style.visibility</p:attrName>
                                        </p:attrNameLst>
                                      </p:cBhvr>
                                      <p:to>
                                        <p:strVal val="visible"/>
                                      </p:to>
                                    </p:set>
                                    <p:animEffect transition="in" filter="fade">
                                      <p:cBhvr>
                                        <p:cTn id="22" dur="1000"/>
                                        <p:tgtEl>
                                          <p:spTgt spid="92365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3651">
                                            <p:txEl>
                                              <p:pRg st="3" end="3"/>
                                            </p:txEl>
                                          </p:spTgt>
                                        </p:tgtEl>
                                        <p:attrNameLst>
                                          <p:attrName>style.visibility</p:attrName>
                                        </p:attrNameLst>
                                      </p:cBhvr>
                                      <p:to>
                                        <p:strVal val="visible"/>
                                      </p:to>
                                    </p:set>
                                    <p:animEffect transition="in" filter="fade">
                                      <p:cBhvr>
                                        <p:cTn id="27" dur="1000"/>
                                        <p:tgtEl>
                                          <p:spTgt spid="92365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3651">
                                            <p:txEl>
                                              <p:pRg st="4" end="4"/>
                                            </p:txEl>
                                          </p:spTgt>
                                        </p:tgtEl>
                                        <p:attrNameLst>
                                          <p:attrName>style.visibility</p:attrName>
                                        </p:attrNameLst>
                                      </p:cBhvr>
                                      <p:to>
                                        <p:strVal val="visible"/>
                                      </p:to>
                                    </p:set>
                                    <p:animEffect transition="in" filter="fade">
                                      <p:cBhvr>
                                        <p:cTn id="32" dur="1000"/>
                                        <p:tgtEl>
                                          <p:spTgt spid="923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5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39" name="Text Box 27"/>
          <p:cNvSpPr txBox="1">
            <a:spLocks noChangeArrowheads="1"/>
          </p:cNvSpPr>
          <p:nvPr/>
        </p:nvSpPr>
        <p:spPr bwMode="auto">
          <a:xfrm>
            <a:off x="3028950" y="5499517"/>
            <a:ext cx="3371850" cy="590935"/>
          </a:xfrm>
          <a:prstGeom prst="rect">
            <a:avLst/>
          </a:prstGeom>
          <a:solidFill>
            <a:schemeClr val="accent1"/>
          </a:solidFill>
          <a:ln w="9525">
            <a:noFill/>
            <a:miter lim="800000"/>
            <a:headEnd/>
            <a:tailEnd/>
          </a:ln>
          <a:effectLst/>
        </p:spPr>
        <p:txBody>
          <a:bodyPr>
            <a:spAutoFit/>
          </a:bodyPr>
          <a:lstStyle/>
          <a:p>
            <a:pPr algn="ctr">
              <a:spcBef>
                <a:spcPct val="50000"/>
              </a:spcBef>
            </a:pPr>
            <a:r>
              <a:rPr lang="en-US" sz="1800" dirty="0"/>
              <a:t>Extract Learning from Experiences </a:t>
            </a:r>
          </a:p>
        </p:txBody>
      </p:sp>
      <p:sp>
        <p:nvSpPr>
          <p:cNvPr id="909316" name="Text Box 4"/>
          <p:cNvSpPr txBox="1">
            <a:spLocks noChangeArrowheads="1"/>
          </p:cNvSpPr>
          <p:nvPr/>
        </p:nvSpPr>
        <p:spPr bwMode="auto">
          <a:xfrm>
            <a:off x="1752600" y="1144507"/>
            <a:ext cx="5514975" cy="341632"/>
          </a:xfrm>
          <a:prstGeom prst="rect">
            <a:avLst/>
          </a:prstGeom>
          <a:solidFill>
            <a:srgbClr val="336699"/>
          </a:solidFill>
          <a:ln w="9525">
            <a:noFill/>
            <a:miter lim="800000"/>
            <a:headEnd/>
            <a:tailEnd/>
          </a:ln>
          <a:effectLst/>
        </p:spPr>
        <p:txBody>
          <a:bodyPr>
            <a:spAutoFit/>
          </a:bodyPr>
          <a:lstStyle/>
          <a:p>
            <a:pPr algn="ctr">
              <a:spcBef>
                <a:spcPct val="50000"/>
              </a:spcBef>
            </a:pPr>
            <a:r>
              <a:rPr lang="en-US" sz="1800" dirty="0"/>
              <a:t>Assess Interests &amp; Competencies: Identify G.A.P.S.  </a:t>
            </a:r>
          </a:p>
        </p:txBody>
      </p:sp>
      <p:sp>
        <p:nvSpPr>
          <p:cNvPr id="909314" name="Rectangle 2"/>
          <p:cNvSpPr>
            <a:spLocks noGrp="1" noChangeArrowheads="1"/>
          </p:cNvSpPr>
          <p:nvPr>
            <p:ph type="title"/>
          </p:nvPr>
        </p:nvSpPr>
        <p:spPr>
          <a:xfrm>
            <a:off x="273050" y="334963"/>
            <a:ext cx="8448675" cy="571500"/>
          </a:xfrm>
        </p:spPr>
        <p:txBody>
          <a:bodyPr/>
          <a:lstStyle/>
          <a:p>
            <a:r>
              <a:rPr lang="en-US" dirty="0"/>
              <a:t>Developmental Planning Process</a:t>
            </a:r>
          </a:p>
        </p:txBody>
      </p:sp>
      <p:sp>
        <p:nvSpPr>
          <p:cNvPr id="909318" name="Rectangle 6"/>
          <p:cNvSpPr>
            <a:spLocks noChangeArrowheads="1"/>
          </p:cNvSpPr>
          <p:nvPr/>
        </p:nvSpPr>
        <p:spPr bwMode="auto">
          <a:xfrm>
            <a:off x="1181100" y="3363832"/>
            <a:ext cx="2000250" cy="647700"/>
          </a:xfrm>
          <a:prstGeom prst="rect">
            <a:avLst/>
          </a:prstGeom>
          <a:solidFill>
            <a:srgbClr val="CCFFFF"/>
          </a:solidFill>
          <a:ln w="9525">
            <a:noFill/>
            <a:miter lim="800000"/>
            <a:headEnd/>
            <a:tailEnd/>
          </a:ln>
          <a:effectLst/>
        </p:spPr>
        <p:txBody>
          <a:bodyPr wrap="none" anchor="ctr"/>
          <a:lstStyle/>
          <a:p>
            <a:pPr algn="ctr"/>
            <a:r>
              <a:rPr lang="en-US" sz="1800" b="1" dirty="0">
                <a:solidFill>
                  <a:srgbClr val="000099"/>
                </a:solidFill>
              </a:rPr>
              <a:t>Challenging </a:t>
            </a:r>
          </a:p>
          <a:p>
            <a:pPr algn="ctr"/>
            <a:r>
              <a:rPr lang="en-US" sz="1800" b="1" dirty="0">
                <a:solidFill>
                  <a:srgbClr val="000099"/>
                </a:solidFill>
              </a:rPr>
              <a:t>Assignments</a:t>
            </a:r>
          </a:p>
        </p:txBody>
      </p:sp>
      <p:sp>
        <p:nvSpPr>
          <p:cNvPr id="909319" name="Rectangle 7"/>
          <p:cNvSpPr>
            <a:spLocks noChangeArrowheads="1"/>
          </p:cNvSpPr>
          <p:nvPr/>
        </p:nvSpPr>
        <p:spPr bwMode="auto">
          <a:xfrm>
            <a:off x="3486150" y="3354307"/>
            <a:ext cx="2000250" cy="647700"/>
          </a:xfrm>
          <a:prstGeom prst="rect">
            <a:avLst/>
          </a:prstGeom>
          <a:solidFill>
            <a:srgbClr val="CCFFCC"/>
          </a:solidFill>
          <a:ln w="9525">
            <a:noFill/>
            <a:miter lim="800000"/>
            <a:headEnd/>
            <a:tailEnd/>
          </a:ln>
          <a:effectLst/>
        </p:spPr>
        <p:txBody>
          <a:bodyPr wrap="none" anchor="ctr"/>
          <a:lstStyle/>
          <a:p>
            <a:pPr algn="ctr"/>
            <a:r>
              <a:rPr lang="en-US" sz="1800" b="1" dirty="0">
                <a:solidFill>
                  <a:srgbClr val="000099"/>
                </a:solidFill>
              </a:rPr>
              <a:t>Learning from </a:t>
            </a:r>
          </a:p>
          <a:p>
            <a:pPr algn="ctr"/>
            <a:r>
              <a:rPr lang="en-US" sz="1800" b="1" dirty="0">
                <a:solidFill>
                  <a:srgbClr val="000099"/>
                </a:solidFill>
              </a:rPr>
              <a:t>Others</a:t>
            </a:r>
          </a:p>
        </p:txBody>
      </p:sp>
      <p:sp>
        <p:nvSpPr>
          <p:cNvPr id="909320" name="Rectangle 8"/>
          <p:cNvSpPr>
            <a:spLocks noChangeArrowheads="1"/>
          </p:cNvSpPr>
          <p:nvPr/>
        </p:nvSpPr>
        <p:spPr bwMode="auto">
          <a:xfrm>
            <a:off x="5924550" y="3392407"/>
            <a:ext cx="2000250" cy="647700"/>
          </a:xfrm>
          <a:prstGeom prst="rect">
            <a:avLst/>
          </a:prstGeom>
          <a:solidFill>
            <a:srgbClr val="00FFFF"/>
          </a:solidFill>
          <a:ln w="9525">
            <a:noFill/>
            <a:miter lim="800000"/>
            <a:headEnd/>
            <a:tailEnd/>
          </a:ln>
          <a:effectLst/>
        </p:spPr>
        <p:txBody>
          <a:bodyPr wrap="none" anchor="ctr"/>
          <a:lstStyle/>
          <a:p>
            <a:pPr algn="ctr"/>
            <a:r>
              <a:rPr lang="en-US" sz="1800" b="1" dirty="0">
                <a:solidFill>
                  <a:srgbClr val="000099"/>
                </a:solidFill>
              </a:rPr>
              <a:t>Training &amp; </a:t>
            </a:r>
          </a:p>
          <a:p>
            <a:pPr algn="ctr"/>
            <a:r>
              <a:rPr lang="en-US" sz="1800" b="1" dirty="0">
                <a:solidFill>
                  <a:srgbClr val="000099"/>
                </a:solidFill>
              </a:rPr>
              <a:t>Reading</a:t>
            </a:r>
          </a:p>
        </p:txBody>
      </p:sp>
      <p:sp>
        <p:nvSpPr>
          <p:cNvPr id="909326" name="Line 14"/>
          <p:cNvSpPr>
            <a:spLocks noChangeShapeType="1"/>
          </p:cNvSpPr>
          <p:nvPr/>
        </p:nvSpPr>
        <p:spPr bwMode="auto">
          <a:xfrm>
            <a:off x="4457700" y="1477882"/>
            <a:ext cx="0" cy="323850"/>
          </a:xfrm>
          <a:prstGeom prst="line">
            <a:avLst/>
          </a:prstGeom>
          <a:noFill/>
          <a:ln w="57150">
            <a:solidFill>
              <a:schemeClr val="tx1"/>
            </a:solidFill>
            <a:round/>
            <a:headEnd/>
            <a:tailEnd type="triangle" w="med" len="med"/>
          </a:ln>
          <a:effectLst/>
        </p:spPr>
        <p:txBody>
          <a:bodyPr/>
          <a:lstStyle/>
          <a:p>
            <a:endParaRPr lang="en-US"/>
          </a:p>
        </p:txBody>
      </p:sp>
      <p:sp>
        <p:nvSpPr>
          <p:cNvPr id="909329" name="Line 17"/>
          <p:cNvSpPr>
            <a:spLocks noChangeShapeType="1"/>
          </p:cNvSpPr>
          <p:nvPr/>
        </p:nvSpPr>
        <p:spPr bwMode="auto">
          <a:xfrm>
            <a:off x="4457700" y="2220832"/>
            <a:ext cx="9525" cy="295275"/>
          </a:xfrm>
          <a:prstGeom prst="line">
            <a:avLst/>
          </a:prstGeom>
          <a:noFill/>
          <a:ln w="57150">
            <a:solidFill>
              <a:schemeClr val="tx1"/>
            </a:solidFill>
            <a:round/>
            <a:headEnd/>
            <a:tailEnd type="triangle" w="med" len="med"/>
          </a:ln>
          <a:effectLst/>
        </p:spPr>
        <p:txBody>
          <a:bodyPr/>
          <a:lstStyle/>
          <a:p>
            <a:endParaRPr lang="en-US"/>
          </a:p>
        </p:txBody>
      </p:sp>
      <p:grpSp>
        <p:nvGrpSpPr>
          <p:cNvPr id="2" name="Group 52"/>
          <p:cNvGrpSpPr>
            <a:grpSpLocks/>
          </p:cNvGrpSpPr>
          <p:nvPr/>
        </p:nvGrpSpPr>
        <p:grpSpPr bwMode="auto">
          <a:xfrm>
            <a:off x="1733550" y="1782682"/>
            <a:ext cx="5514975" cy="390525"/>
            <a:chOff x="1092" y="1416"/>
            <a:chExt cx="3474" cy="246"/>
          </a:xfrm>
          <a:effectLst/>
        </p:grpSpPr>
        <p:sp>
          <p:nvSpPr>
            <p:cNvPr id="909330" name="Rectangle 18"/>
            <p:cNvSpPr>
              <a:spLocks noChangeArrowheads="1"/>
            </p:cNvSpPr>
            <p:nvPr/>
          </p:nvSpPr>
          <p:spPr bwMode="auto">
            <a:xfrm>
              <a:off x="1092" y="1416"/>
              <a:ext cx="3474" cy="246"/>
            </a:xfrm>
            <a:prstGeom prst="rect">
              <a:avLst/>
            </a:prstGeom>
            <a:solidFill>
              <a:schemeClr val="accent2"/>
            </a:solidFill>
            <a:ln w="9525">
              <a:noFill/>
              <a:miter lim="800000"/>
              <a:headEnd/>
              <a:tailEnd/>
            </a:ln>
            <a:effectLst>
              <a:outerShdw dist="107763" dir="2700000" algn="ctr" rotWithShape="0">
                <a:schemeClr val="bg2">
                  <a:alpha val="50000"/>
                </a:schemeClr>
              </a:outerShdw>
            </a:effectLst>
          </p:spPr>
          <p:txBody>
            <a:bodyPr wrap="none" anchor="ctr"/>
            <a:lstStyle/>
            <a:p>
              <a:endParaRPr lang="en-US" sz="1800"/>
            </a:p>
          </p:txBody>
        </p:sp>
        <p:sp>
          <p:nvSpPr>
            <p:cNvPr id="909331" name="Text Box 19"/>
            <p:cNvSpPr txBox="1">
              <a:spLocks noChangeArrowheads="1"/>
            </p:cNvSpPr>
            <p:nvPr/>
          </p:nvSpPr>
          <p:spPr bwMode="auto">
            <a:xfrm>
              <a:off x="1374" y="1429"/>
              <a:ext cx="2988" cy="215"/>
            </a:xfrm>
            <a:prstGeom prst="rect">
              <a:avLst/>
            </a:prstGeom>
            <a:noFill/>
            <a:ln w="9525">
              <a:noFill/>
              <a:miter lim="800000"/>
              <a:headEnd/>
              <a:tailEnd/>
            </a:ln>
            <a:effectLst/>
          </p:spPr>
          <p:txBody>
            <a:bodyPr wrap="square">
              <a:spAutoFit/>
            </a:bodyPr>
            <a:lstStyle/>
            <a:p>
              <a:pPr algn="ctr">
                <a:spcBef>
                  <a:spcPct val="50000"/>
                </a:spcBef>
              </a:pPr>
              <a:r>
                <a:rPr lang="en-US" sz="1800" dirty="0"/>
                <a:t>Select Priority Development Goals</a:t>
              </a:r>
            </a:p>
          </p:txBody>
        </p:sp>
      </p:grpSp>
      <p:sp>
        <p:nvSpPr>
          <p:cNvPr id="909334" name="Line 22"/>
          <p:cNvSpPr>
            <a:spLocks noChangeShapeType="1"/>
          </p:cNvSpPr>
          <p:nvPr/>
        </p:nvSpPr>
        <p:spPr bwMode="auto">
          <a:xfrm>
            <a:off x="4467225" y="3059032"/>
            <a:ext cx="0" cy="352425"/>
          </a:xfrm>
          <a:prstGeom prst="line">
            <a:avLst/>
          </a:prstGeom>
          <a:noFill/>
          <a:ln w="57150">
            <a:solidFill>
              <a:schemeClr val="tx1"/>
            </a:solidFill>
            <a:round/>
            <a:headEnd/>
            <a:tailEnd type="triangle" w="med" len="med"/>
          </a:ln>
          <a:effectLst/>
        </p:spPr>
        <p:txBody>
          <a:bodyPr/>
          <a:lstStyle/>
          <a:p>
            <a:endParaRPr lang="en-US"/>
          </a:p>
        </p:txBody>
      </p:sp>
      <p:grpSp>
        <p:nvGrpSpPr>
          <p:cNvPr id="3" name="Group 54"/>
          <p:cNvGrpSpPr>
            <a:grpSpLocks/>
          </p:cNvGrpSpPr>
          <p:nvPr/>
        </p:nvGrpSpPr>
        <p:grpSpPr bwMode="auto">
          <a:xfrm>
            <a:off x="2895600" y="4726404"/>
            <a:ext cx="3371850" cy="390528"/>
            <a:chOff x="1824" y="3048"/>
            <a:chExt cx="2124" cy="246"/>
          </a:xfrm>
          <a:effectLst/>
        </p:grpSpPr>
        <p:sp>
          <p:nvSpPr>
            <p:cNvPr id="909335" name="Rectangle 23"/>
            <p:cNvSpPr>
              <a:spLocks noChangeArrowheads="1"/>
            </p:cNvSpPr>
            <p:nvPr/>
          </p:nvSpPr>
          <p:spPr bwMode="auto">
            <a:xfrm>
              <a:off x="1878" y="3048"/>
              <a:ext cx="1980" cy="246"/>
            </a:xfrm>
            <a:prstGeom prst="rect">
              <a:avLst/>
            </a:prstGeom>
            <a:solidFill>
              <a:schemeClr val="accent2"/>
            </a:solidFill>
            <a:ln w="9525">
              <a:noFill/>
              <a:miter lim="800000"/>
              <a:headEnd/>
              <a:tailEnd/>
            </a:ln>
            <a:effectLst>
              <a:outerShdw dist="107763" dir="2700000" algn="ctr" rotWithShape="0">
                <a:schemeClr val="bg2">
                  <a:alpha val="50000"/>
                </a:schemeClr>
              </a:outerShdw>
            </a:effectLst>
          </p:spPr>
          <p:txBody>
            <a:bodyPr wrap="none" anchor="ctr"/>
            <a:lstStyle/>
            <a:p>
              <a:endParaRPr lang="en-US"/>
            </a:p>
          </p:txBody>
        </p:sp>
        <p:sp>
          <p:nvSpPr>
            <p:cNvPr id="909336" name="Text Box 24"/>
            <p:cNvSpPr txBox="1">
              <a:spLocks noChangeArrowheads="1"/>
            </p:cNvSpPr>
            <p:nvPr/>
          </p:nvSpPr>
          <p:spPr bwMode="auto">
            <a:xfrm>
              <a:off x="1824" y="3067"/>
              <a:ext cx="2124" cy="212"/>
            </a:xfrm>
            <a:prstGeom prst="rect">
              <a:avLst/>
            </a:prstGeom>
            <a:noFill/>
            <a:ln w="9525">
              <a:noFill/>
              <a:miter lim="800000"/>
              <a:headEnd/>
              <a:tailEnd/>
            </a:ln>
            <a:effectLst/>
          </p:spPr>
          <p:txBody>
            <a:bodyPr>
              <a:spAutoFit/>
            </a:bodyPr>
            <a:lstStyle/>
            <a:p>
              <a:pPr algn="ctr">
                <a:spcBef>
                  <a:spcPct val="50000"/>
                </a:spcBef>
              </a:pPr>
              <a:r>
                <a:rPr lang="en-US" dirty="0"/>
                <a:t>Implement Plan</a:t>
              </a:r>
            </a:p>
          </p:txBody>
        </p:sp>
      </p:grpSp>
      <p:sp>
        <p:nvSpPr>
          <p:cNvPr id="909337" name="Line 25"/>
          <p:cNvSpPr>
            <a:spLocks noChangeShapeType="1"/>
          </p:cNvSpPr>
          <p:nvPr/>
        </p:nvSpPr>
        <p:spPr bwMode="auto">
          <a:xfrm>
            <a:off x="4505325" y="4402552"/>
            <a:ext cx="0" cy="352433"/>
          </a:xfrm>
          <a:prstGeom prst="line">
            <a:avLst/>
          </a:prstGeom>
          <a:noFill/>
          <a:ln w="57150">
            <a:solidFill>
              <a:schemeClr val="tx1"/>
            </a:solidFill>
            <a:round/>
            <a:headEnd/>
            <a:tailEnd type="triangle" w="med" len="med"/>
          </a:ln>
          <a:effectLst/>
        </p:spPr>
        <p:txBody>
          <a:bodyPr/>
          <a:lstStyle/>
          <a:p>
            <a:endParaRPr lang="en-US"/>
          </a:p>
        </p:txBody>
      </p:sp>
      <p:sp>
        <p:nvSpPr>
          <p:cNvPr id="909342" name="Line 30"/>
          <p:cNvSpPr>
            <a:spLocks noChangeShapeType="1"/>
          </p:cNvSpPr>
          <p:nvPr/>
        </p:nvSpPr>
        <p:spPr bwMode="auto">
          <a:xfrm>
            <a:off x="4538662" y="5154532"/>
            <a:ext cx="0" cy="352425"/>
          </a:xfrm>
          <a:prstGeom prst="line">
            <a:avLst/>
          </a:prstGeom>
          <a:noFill/>
          <a:ln w="57150">
            <a:solidFill>
              <a:schemeClr val="tx1"/>
            </a:solidFill>
            <a:round/>
            <a:headEnd/>
            <a:tailEnd type="triangle" w="med" len="med"/>
          </a:ln>
          <a:effectLst/>
        </p:spPr>
        <p:txBody>
          <a:bodyPr/>
          <a:lstStyle/>
          <a:p>
            <a:endParaRPr lang="en-US"/>
          </a:p>
        </p:txBody>
      </p:sp>
      <p:sp>
        <p:nvSpPr>
          <p:cNvPr id="909343" name="Line 31"/>
          <p:cNvSpPr>
            <a:spLocks noChangeShapeType="1"/>
          </p:cNvSpPr>
          <p:nvPr/>
        </p:nvSpPr>
        <p:spPr bwMode="auto">
          <a:xfrm flipH="1" flipV="1">
            <a:off x="590550" y="6464722"/>
            <a:ext cx="3933825" cy="9525"/>
          </a:xfrm>
          <a:prstGeom prst="line">
            <a:avLst/>
          </a:prstGeom>
          <a:noFill/>
          <a:ln w="57150">
            <a:solidFill>
              <a:schemeClr val="tx1"/>
            </a:solidFill>
            <a:round/>
            <a:headEnd/>
            <a:tailEnd/>
          </a:ln>
          <a:effectLst/>
        </p:spPr>
        <p:txBody>
          <a:bodyPr/>
          <a:lstStyle/>
          <a:p>
            <a:endParaRPr lang="en-US"/>
          </a:p>
        </p:txBody>
      </p:sp>
      <p:sp>
        <p:nvSpPr>
          <p:cNvPr id="909345" name="Line 33"/>
          <p:cNvSpPr>
            <a:spLocks noChangeShapeType="1"/>
          </p:cNvSpPr>
          <p:nvPr/>
        </p:nvSpPr>
        <p:spPr bwMode="auto">
          <a:xfrm flipV="1">
            <a:off x="571500" y="1925557"/>
            <a:ext cx="57150" cy="4019550"/>
          </a:xfrm>
          <a:prstGeom prst="line">
            <a:avLst/>
          </a:prstGeom>
          <a:noFill/>
          <a:ln w="9525">
            <a:noFill/>
            <a:round/>
            <a:headEnd/>
            <a:tailEnd/>
          </a:ln>
          <a:effectLst/>
        </p:spPr>
        <p:txBody>
          <a:bodyPr/>
          <a:lstStyle/>
          <a:p>
            <a:endParaRPr lang="en-US"/>
          </a:p>
        </p:txBody>
      </p:sp>
      <p:sp>
        <p:nvSpPr>
          <p:cNvPr id="909346" name="Line 34"/>
          <p:cNvSpPr>
            <a:spLocks noChangeShapeType="1"/>
          </p:cNvSpPr>
          <p:nvPr/>
        </p:nvSpPr>
        <p:spPr bwMode="auto">
          <a:xfrm flipV="1">
            <a:off x="638175" y="1306430"/>
            <a:ext cx="0" cy="5158291"/>
          </a:xfrm>
          <a:prstGeom prst="line">
            <a:avLst/>
          </a:prstGeom>
          <a:noFill/>
          <a:ln w="57150">
            <a:solidFill>
              <a:schemeClr val="tx1"/>
            </a:solidFill>
            <a:round/>
            <a:headEnd/>
            <a:tailEnd/>
          </a:ln>
          <a:effectLst/>
        </p:spPr>
        <p:txBody>
          <a:bodyPr/>
          <a:lstStyle/>
          <a:p>
            <a:endParaRPr lang="en-US"/>
          </a:p>
        </p:txBody>
      </p:sp>
      <p:sp>
        <p:nvSpPr>
          <p:cNvPr id="909347" name="Line 35"/>
          <p:cNvSpPr>
            <a:spLocks noChangeShapeType="1"/>
          </p:cNvSpPr>
          <p:nvPr/>
        </p:nvSpPr>
        <p:spPr bwMode="auto">
          <a:xfrm flipV="1">
            <a:off x="628650" y="1315957"/>
            <a:ext cx="1171575" cy="9525"/>
          </a:xfrm>
          <a:prstGeom prst="line">
            <a:avLst/>
          </a:prstGeom>
          <a:noFill/>
          <a:ln w="57150">
            <a:solidFill>
              <a:schemeClr val="tx1"/>
            </a:solidFill>
            <a:round/>
            <a:headEnd/>
            <a:tailEnd type="triangle" w="med" len="med"/>
          </a:ln>
          <a:effectLst/>
        </p:spPr>
        <p:txBody>
          <a:bodyPr/>
          <a:lstStyle/>
          <a:p>
            <a:endParaRPr lang="en-US"/>
          </a:p>
        </p:txBody>
      </p:sp>
      <p:sp>
        <p:nvSpPr>
          <p:cNvPr id="909352" name="Line 40"/>
          <p:cNvSpPr>
            <a:spLocks noChangeShapeType="1"/>
          </p:cNvSpPr>
          <p:nvPr/>
        </p:nvSpPr>
        <p:spPr bwMode="auto">
          <a:xfrm flipH="1">
            <a:off x="2019300" y="2725657"/>
            <a:ext cx="723900" cy="9525"/>
          </a:xfrm>
          <a:prstGeom prst="line">
            <a:avLst/>
          </a:prstGeom>
          <a:noFill/>
          <a:ln w="57150">
            <a:solidFill>
              <a:schemeClr val="tx1"/>
            </a:solidFill>
            <a:round/>
            <a:headEnd/>
            <a:tailEnd/>
          </a:ln>
          <a:effectLst/>
        </p:spPr>
        <p:txBody>
          <a:bodyPr/>
          <a:lstStyle/>
          <a:p>
            <a:endParaRPr lang="en-US"/>
          </a:p>
        </p:txBody>
      </p:sp>
      <p:sp>
        <p:nvSpPr>
          <p:cNvPr id="909354" name="Line 42"/>
          <p:cNvSpPr>
            <a:spLocks noChangeShapeType="1"/>
          </p:cNvSpPr>
          <p:nvPr/>
        </p:nvSpPr>
        <p:spPr bwMode="auto">
          <a:xfrm flipH="1">
            <a:off x="2038350" y="2735182"/>
            <a:ext cx="9525" cy="647700"/>
          </a:xfrm>
          <a:prstGeom prst="line">
            <a:avLst/>
          </a:prstGeom>
          <a:noFill/>
          <a:ln w="57150">
            <a:solidFill>
              <a:schemeClr val="tx1"/>
            </a:solidFill>
            <a:round/>
            <a:headEnd/>
            <a:tailEnd type="triangle" w="med" len="med"/>
          </a:ln>
          <a:effectLst/>
        </p:spPr>
        <p:txBody>
          <a:bodyPr/>
          <a:lstStyle/>
          <a:p>
            <a:endParaRPr lang="en-US"/>
          </a:p>
        </p:txBody>
      </p:sp>
      <p:sp>
        <p:nvSpPr>
          <p:cNvPr id="909353" name="Line 41"/>
          <p:cNvSpPr>
            <a:spLocks noChangeShapeType="1"/>
          </p:cNvSpPr>
          <p:nvPr/>
        </p:nvSpPr>
        <p:spPr bwMode="auto">
          <a:xfrm flipH="1">
            <a:off x="6238875" y="2754232"/>
            <a:ext cx="733425" cy="0"/>
          </a:xfrm>
          <a:prstGeom prst="line">
            <a:avLst/>
          </a:prstGeom>
          <a:noFill/>
          <a:ln w="57150">
            <a:solidFill>
              <a:schemeClr val="tx1"/>
            </a:solidFill>
            <a:round/>
            <a:headEnd/>
            <a:tailEnd/>
          </a:ln>
          <a:effectLst/>
        </p:spPr>
        <p:txBody>
          <a:bodyPr/>
          <a:lstStyle/>
          <a:p>
            <a:endParaRPr lang="en-US"/>
          </a:p>
        </p:txBody>
      </p:sp>
      <p:sp>
        <p:nvSpPr>
          <p:cNvPr id="909355" name="Line 43"/>
          <p:cNvSpPr>
            <a:spLocks noChangeShapeType="1"/>
          </p:cNvSpPr>
          <p:nvPr/>
        </p:nvSpPr>
        <p:spPr bwMode="auto">
          <a:xfrm flipH="1">
            <a:off x="6943725" y="2754232"/>
            <a:ext cx="9525" cy="647700"/>
          </a:xfrm>
          <a:prstGeom prst="line">
            <a:avLst/>
          </a:prstGeom>
          <a:noFill/>
          <a:ln w="57150">
            <a:solidFill>
              <a:schemeClr val="tx1"/>
            </a:solidFill>
            <a:round/>
            <a:headEnd/>
            <a:tailEnd type="triangle" w="med" len="med"/>
          </a:ln>
          <a:effectLst/>
        </p:spPr>
        <p:txBody>
          <a:bodyPr/>
          <a:lstStyle/>
          <a:p>
            <a:endParaRPr lang="en-US"/>
          </a:p>
        </p:txBody>
      </p:sp>
      <p:sp>
        <p:nvSpPr>
          <p:cNvPr id="31" name="Line 30"/>
          <p:cNvSpPr>
            <a:spLocks noChangeShapeType="1"/>
          </p:cNvSpPr>
          <p:nvPr/>
        </p:nvSpPr>
        <p:spPr bwMode="auto">
          <a:xfrm>
            <a:off x="4491037" y="6121814"/>
            <a:ext cx="0" cy="352433"/>
          </a:xfrm>
          <a:prstGeom prst="line">
            <a:avLst/>
          </a:prstGeom>
          <a:noFill/>
          <a:ln w="57150">
            <a:solidFill>
              <a:schemeClr val="tx1"/>
            </a:solidFill>
            <a:round/>
            <a:headEnd/>
            <a:tailEnd type="triangle" w="med" len="med"/>
          </a:ln>
          <a:effectLst/>
        </p:spPr>
        <p:txBody>
          <a:bodyPr/>
          <a:lstStyle/>
          <a:p>
            <a:endParaRPr lang="en-US"/>
          </a:p>
        </p:txBody>
      </p:sp>
      <p:sp>
        <p:nvSpPr>
          <p:cNvPr id="32" name="Line 40"/>
          <p:cNvSpPr>
            <a:spLocks noChangeShapeType="1"/>
          </p:cNvSpPr>
          <p:nvPr/>
        </p:nvSpPr>
        <p:spPr bwMode="auto">
          <a:xfrm flipH="1">
            <a:off x="2019299" y="4402552"/>
            <a:ext cx="4952999" cy="0"/>
          </a:xfrm>
          <a:prstGeom prst="line">
            <a:avLst/>
          </a:prstGeom>
          <a:noFill/>
          <a:ln w="57150">
            <a:solidFill>
              <a:schemeClr val="tx1"/>
            </a:solidFill>
            <a:round/>
            <a:headEnd/>
            <a:tailEnd/>
          </a:ln>
          <a:effectLst/>
        </p:spPr>
        <p:txBody>
          <a:bodyPr/>
          <a:lstStyle/>
          <a:p>
            <a:endParaRPr lang="en-US"/>
          </a:p>
        </p:txBody>
      </p:sp>
      <p:sp>
        <p:nvSpPr>
          <p:cNvPr id="33" name="Line 22"/>
          <p:cNvSpPr>
            <a:spLocks noChangeShapeType="1"/>
          </p:cNvSpPr>
          <p:nvPr/>
        </p:nvSpPr>
        <p:spPr bwMode="auto">
          <a:xfrm>
            <a:off x="2018798" y="4050127"/>
            <a:ext cx="0" cy="352425"/>
          </a:xfrm>
          <a:prstGeom prst="line">
            <a:avLst/>
          </a:prstGeom>
          <a:noFill/>
          <a:ln w="57150">
            <a:solidFill>
              <a:schemeClr val="tx1"/>
            </a:solidFill>
            <a:round/>
            <a:headEnd/>
            <a:tailEnd type="triangle" w="med" len="med"/>
          </a:ln>
          <a:effectLst/>
        </p:spPr>
        <p:txBody>
          <a:bodyPr/>
          <a:lstStyle/>
          <a:p>
            <a:endParaRPr lang="en-US"/>
          </a:p>
        </p:txBody>
      </p:sp>
      <p:sp>
        <p:nvSpPr>
          <p:cNvPr id="34" name="Line 22"/>
          <p:cNvSpPr>
            <a:spLocks noChangeShapeType="1"/>
          </p:cNvSpPr>
          <p:nvPr/>
        </p:nvSpPr>
        <p:spPr bwMode="auto">
          <a:xfrm>
            <a:off x="6977814" y="4026314"/>
            <a:ext cx="0" cy="352425"/>
          </a:xfrm>
          <a:prstGeom prst="line">
            <a:avLst/>
          </a:prstGeom>
          <a:noFill/>
          <a:ln w="57150">
            <a:solidFill>
              <a:schemeClr val="tx1"/>
            </a:solidFill>
            <a:round/>
            <a:headEnd/>
            <a:tailEnd type="triangle" w="med" len="med"/>
          </a:ln>
          <a:effectLst/>
        </p:spPr>
        <p:txBody>
          <a:bodyPr/>
          <a:lstStyle/>
          <a:p>
            <a:endParaRPr lang="en-US"/>
          </a:p>
        </p:txBody>
      </p:sp>
      <p:sp>
        <p:nvSpPr>
          <p:cNvPr id="35" name="Line 22"/>
          <p:cNvSpPr>
            <a:spLocks noChangeShapeType="1"/>
          </p:cNvSpPr>
          <p:nvPr/>
        </p:nvSpPr>
        <p:spPr bwMode="auto">
          <a:xfrm>
            <a:off x="4510337" y="4040107"/>
            <a:ext cx="0" cy="352425"/>
          </a:xfrm>
          <a:prstGeom prst="line">
            <a:avLst/>
          </a:prstGeom>
          <a:noFill/>
          <a:ln w="57150">
            <a:solidFill>
              <a:schemeClr val="tx1"/>
            </a:solidFill>
            <a:round/>
            <a:headEnd/>
            <a:tailEnd type="triangle" w="med" len="med"/>
          </a:ln>
          <a:effectLst/>
        </p:spPr>
        <p:txBody>
          <a:bodyPr/>
          <a:lstStyle/>
          <a:p>
            <a:endParaRPr lang="en-US"/>
          </a:p>
        </p:txBody>
      </p:sp>
      <p:sp>
        <p:nvSpPr>
          <p:cNvPr id="5" name="Footer Placeholder 4"/>
          <p:cNvSpPr>
            <a:spLocks noGrp="1"/>
          </p:cNvSpPr>
          <p:nvPr>
            <p:ph type="ftr" sz="quarter" idx="10"/>
          </p:nvPr>
        </p:nvSpPr>
        <p:spPr>
          <a:xfrm>
            <a:off x="457200" y="6575341"/>
            <a:ext cx="3028950" cy="188912"/>
          </a:xfrm>
        </p:spPr>
        <p:txBody>
          <a:bodyPr/>
          <a:lstStyle/>
          <a:p>
            <a:pPr>
              <a:defRPr/>
            </a:pPr>
            <a:r>
              <a:rPr lang="en-US" dirty="0" smtClean="0"/>
              <a:t>© The Employee Engagement Group 2011  All Rights Reserved</a:t>
            </a:r>
            <a:endParaRPr lang="en-US" dirty="0"/>
          </a:p>
        </p:txBody>
      </p:sp>
      <p:grpSp>
        <p:nvGrpSpPr>
          <p:cNvPr id="4" name="Group 53"/>
          <p:cNvGrpSpPr>
            <a:grpSpLocks/>
          </p:cNvGrpSpPr>
          <p:nvPr/>
        </p:nvGrpSpPr>
        <p:grpSpPr bwMode="auto">
          <a:xfrm>
            <a:off x="2181224" y="2497057"/>
            <a:ext cx="4640489" cy="476250"/>
            <a:chOff x="1734" y="1866"/>
            <a:chExt cx="2196" cy="300"/>
          </a:xfrm>
          <a:effectLst/>
        </p:grpSpPr>
        <p:sp>
          <p:nvSpPr>
            <p:cNvPr id="909321" name="Rectangle 9"/>
            <p:cNvSpPr>
              <a:spLocks noChangeArrowheads="1"/>
            </p:cNvSpPr>
            <p:nvPr/>
          </p:nvSpPr>
          <p:spPr bwMode="auto">
            <a:xfrm>
              <a:off x="1734" y="1866"/>
              <a:ext cx="2196" cy="300"/>
            </a:xfrm>
            <a:prstGeom prst="rect">
              <a:avLst/>
            </a:prstGeom>
            <a:solidFill>
              <a:srgbClr val="3366FF"/>
            </a:solidFill>
            <a:ln w="9525">
              <a:noFill/>
              <a:miter lim="800000"/>
              <a:headEnd/>
              <a:tailEnd/>
            </a:ln>
            <a:effectLst>
              <a:outerShdw dist="107763" dir="2700000" algn="ctr" rotWithShape="0">
                <a:schemeClr val="bg2">
                  <a:alpha val="50000"/>
                </a:schemeClr>
              </a:outerShdw>
            </a:effectLst>
          </p:spPr>
          <p:txBody>
            <a:bodyPr wrap="none" anchor="ctr"/>
            <a:lstStyle/>
            <a:p>
              <a:pPr algn="ctr"/>
              <a:endParaRPr lang="en-US">
                <a:solidFill>
                  <a:schemeClr val="tx2"/>
                </a:solidFill>
              </a:endParaRPr>
            </a:p>
          </p:txBody>
        </p:sp>
        <p:sp>
          <p:nvSpPr>
            <p:cNvPr id="909338" name="Text Box 26"/>
            <p:cNvSpPr txBox="1">
              <a:spLocks noChangeArrowheads="1"/>
            </p:cNvSpPr>
            <p:nvPr/>
          </p:nvSpPr>
          <p:spPr bwMode="auto">
            <a:xfrm>
              <a:off x="1824" y="1910"/>
              <a:ext cx="2070" cy="215"/>
            </a:xfrm>
            <a:prstGeom prst="rect">
              <a:avLst/>
            </a:prstGeom>
            <a:noFill/>
            <a:ln w="9525">
              <a:noFill/>
              <a:miter lim="800000"/>
              <a:headEnd/>
              <a:tailEnd/>
            </a:ln>
            <a:effectLst/>
          </p:spPr>
          <p:txBody>
            <a:bodyPr>
              <a:spAutoFit/>
            </a:bodyPr>
            <a:lstStyle/>
            <a:p>
              <a:pPr algn="ctr">
                <a:spcBef>
                  <a:spcPct val="50000"/>
                </a:spcBef>
              </a:pPr>
              <a:r>
                <a:rPr lang="en-US" sz="1800" dirty="0">
                  <a:solidFill>
                    <a:schemeClr val="tx2"/>
                  </a:solidFill>
                </a:rPr>
                <a:t>Choose </a:t>
              </a:r>
              <a:r>
                <a:rPr lang="en-US" sz="1800" dirty="0" smtClean="0">
                  <a:solidFill>
                    <a:schemeClr val="tx2"/>
                  </a:solidFill>
                </a:rPr>
                <a:t>3-4 </a:t>
              </a:r>
              <a:r>
                <a:rPr lang="en-US" sz="1800" dirty="0">
                  <a:solidFill>
                    <a:schemeClr val="tx2"/>
                  </a:solidFill>
                </a:rPr>
                <a:t>Development Strategies</a:t>
              </a:r>
            </a:p>
          </p:txBody>
        </p:sp>
      </p:grpSp>
    </p:spTree>
    <p:extLst>
      <p:ext uri="{BB962C8B-B14F-4D97-AF65-F5344CB8AC3E}">
        <p14:creationId xmlns:p14="http://schemas.microsoft.com/office/powerpoint/2010/main" val="234236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09316"/>
                                        </p:tgtEl>
                                        <p:attrNameLst>
                                          <p:attrName>style.visibility</p:attrName>
                                        </p:attrNameLst>
                                      </p:cBhvr>
                                      <p:to>
                                        <p:strVal val="visible"/>
                                      </p:to>
                                    </p:set>
                                    <p:animEffect transition="in" filter="wipe(up)">
                                      <p:cBhvr>
                                        <p:cTn id="7" dur="500"/>
                                        <p:tgtEl>
                                          <p:spTgt spid="9093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09326"/>
                                        </p:tgtEl>
                                        <p:attrNameLst>
                                          <p:attrName>style.visibility</p:attrName>
                                        </p:attrNameLst>
                                      </p:cBhvr>
                                      <p:to>
                                        <p:strVal val="visible"/>
                                      </p:to>
                                    </p:set>
                                    <p:animEffect transition="in" filter="wipe(up)">
                                      <p:cBhvr>
                                        <p:cTn id="12" dur="500"/>
                                        <p:tgtEl>
                                          <p:spTgt spid="9093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909329"/>
                                        </p:tgtEl>
                                        <p:attrNameLst>
                                          <p:attrName>style.visibility</p:attrName>
                                        </p:attrNameLst>
                                      </p:cBhvr>
                                      <p:to>
                                        <p:strVal val="visible"/>
                                      </p:to>
                                    </p:set>
                                    <p:animEffect transition="in" filter="wipe(up)">
                                      <p:cBhvr>
                                        <p:cTn id="21" dur="500"/>
                                        <p:tgtEl>
                                          <p:spTgt spid="909329"/>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909352"/>
                                        </p:tgtEl>
                                        <p:attrNameLst>
                                          <p:attrName>style.visibility</p:attrName>
                                        </p:attrNameLst>
                                      </p:cBhvr>
                                      <p:to>
                                        <p:strVal val="visible"/>
                                      </p:to>
                                    </p:set>
                                    <p:animEffect transition="in" filter="wipe(right)">
                                      <p:cBhvr>
                                        <p:cTn id="30" dur="500"/>
                                        <p:tgtEl>
                                          <p:spTgt spid="909352"/>
                                        </p:tgtEl>
                                      </p:cBhvr>
                                    </p:animEffec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909354"/>
                                        </p:tgtEl>
                                        <p:attrNameLst>
                                          <p:attrName>style.visibility</p:attrName>
                                        </p:attrNameLst>
                                      </p:cBhvr>
                                      <p:to>
                                        <p:strVal val="visible"/>
                                      </p:to>
                                    </p:set>
                                    <p:animEffect transition="in" filter="wipe(up)">
                                      <p:cBhvr>
                                        <p:cTn id="34" dur="500"/>
                                        <p:tgtEl>
                                          <p:spTgt spid="909354"/>
                                        </p:tgtEl>
                                      </p:cBhvr>
                                    </p:animEffect>
                                  </p:childTnLst>
                                </p:cTn>
                              </p:par>
                            </p:childTnLst>
                          </p:cTn>
                        </p:par>
                        <p:par>
                          <p:cTn id="35" fill="hold">
                            <p:stCondLst>
                              <p:cond delay="1000"/>
                            </p:stCondLst>
                            <p:childTnLst>
                              <p:par>
                                <p:cTn id="36" presetID="9" presetClass="entr" presetSubtype="0" fill="hold" grpId="0" nodeType="afterEffect">
                                  <p:stCondLst>
                                    <p:cond delay="0"/>
                                  </p:stCondLst>
                                  <p:childTnLst>
                                    <p:set>
                                      <p:cBhvr>
                                        <p:cTn id="37" dur="1" fill="hold">
                                          <p:stCondLst>
                                            <p:cond delay="0"/>
                                          </p:stCondLst>
                                        </p:cTn>
                                        <p:tgtEl>
                                          <p:spTgt spid="909318"/>
                                        </p:tgtEl>
                                        <p:attrNameLst>
                                          <p:attrName>style.visibility</p:attrName>
                                        </p:attrNameLst>
                                      </p:cBhvr>
                                      <p:to>
                                        <p:strVal val="visible"/>
                                      </p:to>
                                    </p:set>
                                    <p:animEffect transition="in" filter="dissolve">
                                      <p:cBhvr>
                                        <p:cTn id="38" dur="500"/>
                                        <p:tgtEl>
                                          <p:spTgt spid="9093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09334"/>
                                        </p:tgtEl>
                                        <p:attrNameLst>
                                          <p:attrName>style.visibility</p:attrName>
                                        </p:attrNameLst>
                                      </p:cBhvr>
                                      <p:to>
                                        <p:strVal val="visible"/>
                                      </p:to>
                                    </p:set>
                                    <p:animEffect transition="in" filter="wipe(up)">
                                      <p:cBhvr>
                                        <p:cTn id="43" dur="500"/>
                                        <p:tgtEl>
                                          <p:spTgt spid="909334"/>
                                        </p:tgtEl>
                                      </p:cBhvr>
                                    </p:animEffect>
                                  </p:childTnLst>
                                </p:cTn>
                              </p:par>
                            </p:childTnLst>
                          </p:cTn>
                        </p:par>
                        <p:par>
                          <p:cTn id="44" fill="hold">
                            <p:stCondLst>
                              <p:cond delay="500"/>
                            </p:stCondLst>
                            <p:childTnLst>
                              <p:par>
                                <p:cTn id="45" presetID="9" presetClass="entr" presetSubtype="0" fill="hold" grpId="0" nodeType="afterEffect">
                                  <p:stCondLst>
                                    <p:cond delay="0"/>
                                  </p:stCondLst>
                                  <p:childTnLst>
                                    <p:set>
                                      <p:cBhvr>
                                        <p:cTn id="46" dur="1" fill="hold">
                                          <p:stCondLst>
                                            <p:cond delay="0"/>
                                          </p:stCondLst>
                                        </p:cTn>
                                        <p:tgtEl>
                                          <p:spTgt spid="909319"/>
                                        </p:tgtEl>
                                        <p:attrNameLst>
                                          <p:attrName>style.visibility</p:attrName>
                                        </p:attrNameLst>
                                      </p:cBhvr>
                                      <p:to>
                                        <p:strVal val="visible"/>
                                      </p:to>
                                    </p:set>
                                    <p:animEffect transition="in" filter="dissolve">
                                      <p:cBhvr>
                                        <p:cTn id="47" dur="500"/>
                                        <p:tgtEl>
                                          <p:spTgt spid="9093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09353"/>
                                        </p:tgtEl>
                                        <p:attrNameLst>
                                          <p:attrName>style.visibility</p:attrName>
                                        </p:attrNameLst>
                                      </p:cBhvr>
                                      <p:to>
                                        <p:strVal val="visible"/>
                                      </p:to>
                                    </p:set>
                                    <p:animEffect transition="in" filter="wipe(left)">
                                      <p:cBhvr>
                                        <p:cTn id="52" dur="500"/>
                                        <p:tgtEl>
                                          <p:spTgt spid="909353"/>
                                        </p:tgtEl>
                                      </p:cBhvr>
                                    </p:animEffect>
                                  </p:childTnLst>
                                </p:cTn>
                              </p:par>
                            </p:childTnLst>
                          </p:cTn>
                        </p:par>
                        <p:par>
                          <p:cTn id="53" fill="hold">
                            <p:stCondLst>
                              <p:cond delay="500"/>
                            </p:stCondLst>
                            <p:childTnLst>
                              <p:par>
                                <p:cTn id="54" presetID="22" presetClass="entr" presetSubtype="1" fill="hold" grpId="0" nodeType="afterEffect">
                                  <p:stCondLst>
                                    <p:cond delay="0"/>
                                  </p:stCondLst>
                                  <p:childTnLst>
                                    <p:set>
                                      <p:cBhvr>
                                        <p:cTn id="55" dur="1" fill="hold">
                                          <p:stCondLst>
                                            <p:cond delay="0"/>
                                          </p:stCondLst>
                                        </p:cTn>
                                        <p:tgtEl>
                                          <p:spTgt spid="909355"/>
                                        </p:tgtEl>
                                        <p:attrNameLst>
                                          <p:attrName>style.visibility</p:attrName>
                                        </p:attrNameLst>
                                      </p:cBhvr>
                                      <p:to>
                                        <p:strVal val="visible"/>
                                      </p:to>
                                    </p:set>
                                    <p:animEffect transition="in" filter="wipe(up)">
                                      <p:cBhvr>
                                        <p:cTn id="56" dur="500"/>
                                        <p:tgtEl>
                                          <p:spTgt spid="909355"/>
                                        </p:tgtEl>
                                      </p:cBhvr>
                                    </p:animEffect>
                                  </p:childTnLst>
                                </p:cTn>
                              </p:par>
                            </p:childTnLst>
                          </p:cTn>
                        </p:par>
                        <p:par>
                          <p:cTn id="57" fill="hold">
                            <p:stCondLst>
                              <p:cond delay="1000"/>
                            </p:stCondLst>
                            <p:childTnLst>
                              <p:par>
                                <p:cTn id="58" presetID="9" presetClass="entr" presetSubtype="0" fill="hold" grpId="0" nodeType="afterEffect">
                                  <p:stCondLst>
                                    <p:cond delay="0"/>
                                  </p:stCondLst>
                                  <p:childTnLst>
                                    <p:set>
                                      <p:cBhvr>
                                        <p:cTn id="59" dur="1" fill="hold">
                                          <p:stCondLst>
                                            <p:cond delay="0"/>
                                          </p:stCondLst>
                                        </p:cTn>
                                        <p:tgtEl>
                                          <p:spTgt spid="909320"/>
                                        </p:tgtEl>
                                        <p:attrNameLst>
                                          <p:attrName>style.visibility</p:attrName>
                                        </p:attrNameLst>
                                      </p:cBhvr>
                                      <p:to>
                                        <p:strVal val="visible"/>
                                      </p:to>
                                    </p:set>
                                    <p:animEffect transition="in" filter="dissolve">
                                      <p:cBhvr>
                                        <p:cTn id="60" dur="500"/>
                                        <p:tgtEl>
                                          <p:spTgt spid="909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909337"/>
                                        </p:tgtEl>
                                        <p:attrNameLst>
                                          <p:attrName>style.visibility</p:attrName>
                                        </p:attrNameLst>
                                      </p:cBhvr>
                                      <p:to>
                                        <p:strVal val="visible"/>
                                      </p:to>
                                    </p:set>
                                    <p:animEffect transition="in" filter="wipe(up)">
                                      <p:cBhvr>
                                        <p:cTn id="65" dur="500"/>
                                        <p:tgtEl>
                                          <p:spTgt spid="909337"/>
                                        </p:tgtEl>
                                      </p:cBhvr>
                                    </p:animEffect>
                                  </p:childTnLst>
                                </p:cTn>
                              </p:par>
                            </p:childTnLst>
                          </p:cTn>
                        </p:par>
                        <p:par>
                          <p:cTn id="66" fill="hold">
                            <p:stCondLst>
                              <p:cond delay="500"/>
                            </p:stCondLst>
                            <p:childTnLst>
                              <p:par>
                                <p:cTn id="67" presetID="22" presetClass="entr" presetSubtype="1" fill="hold" nodeType="after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wipe(up)">
                                      <p:cBhvr>
                                        <p:cTn id="69" dur="500"/>
                                        <p:tgtEl>
                                          <p:spTgt spid="3"/>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909342"/>
                                        </p:tgtEl>
                                        <p:attrNameLst>
                                          <p:attrName>style.visibility</p:attrName>
                                        </p:attrNameLst>
                                      </p:cBhvr>
                                      <p:to>
                                        <p:strVal val="visible"/>
                                      </p:to>
                                    </p:set>
                                    <p:animEffect transition="in" filter="wipe(up)">
                                      <p:cBhvr>
                                        <p:cTn id="74" dur="500"/>
                                        <p:tgtEl>
                                          <p:spTgt spid="909342"/>
                                        </p:tgtEl>
                                      </p:cBhvr>
                                    </p:animEffect>
                                  </p:childTnLst>
                                </p:cTn>
                              </p:par>
                            </p:childTnLst>
                          </p:cTn>
                        </p:par>
                        <p:par>
                          <p:cTn id="75" fill="hold">
                            <p:stCondLst>
                              <p:cond delay="500"/>
                            </p:stCondLst>
                            <p:childTnLst>
                              <p:par>
                                <p:cTn id="76" presetID="22" presetClass="entr" presetSubtype="1" fill="hold" grpId="0" nodeType="afterEffect">
                                  <p:stCondLst>
                                    <p:cond delay="0"/>
                                  </p:stCondLst>
                                  <p:childTnLst>
                                    <p:set>
                                      <p:cBhvr>
                                        <p:cTn id="77" dur="1" fill="hold">
                                          <p:stCondLst>
                                            <p:cond delay="0"/>
                                          </p:stCondLst>
                                        </p:cTn>
                                        <p:tgtEl>
                                          <p:spTgt spid="909339"/>
                                        </p:tgtEl>
                                        <p:attrNameLst>
                                          <p:attrName>style.visibility</p:attrName>
                                        </p:attrNameLst>
                                      </p:cBhvr>
                                      <p:to>
                                        <p:strVal val="visible"/>
                                      </p:to>
                                    </p:set>
                                    <p:animEffect transition="in" filter="wipe(up)">
                                      <p:cBhvr>
                                        <p:cTn id="78" dur="500"/>
                                        <p:tgtEl>
                                          <p:spTgt spid="909339"/>
                                        </p:tgtEl>
                                      </p:cBhvr>
                                    </p:animEffect>
                                  </p:childTnLst>
                                </p:cTn>
                              </p:par>
                            </p:childTnLst>
                          </p:cTn>
                        </p:par>
                        <p:par>
                          <p:cTn id="79" fill="hold">
                            <p:stCondLst>
                              <p:cond delay="1000"/>
                            </p:stCondLst>
                            <p:childTnLst>
                              <p:par>
                                <p:cTn id="80" presetID="22" presetClass="entr" presetSubtype="2" fill="hold" grpId="0" nodeType="afterEffect">
                                  <p:stCondLst>
                                    <p:cond delay="0"/>
                                  </p:stCondLst>
                                  <p:childTnLst>
                                    <p:set>
                                      <p:cBhvr>
                                        <p:cTn id="81" dur="1" fill="hold">
                                          <p:stCondLst>
                                            <p:cond delay="0"/>
                                          </p:stCondLst>
                                        </p:cTn>
                                        <p:tgtEl>
                                          <p:spTgt spid="909343"/>
                                        </p:tgtEl>
                                        <p:attrNameLst>
                                          <p:attrName>style.visibility</p:attrName>
                                        </p:attrNameLst>
                                      </p:cBhvr>
                                      <p:to>
                                        <p:strVal val="visible"/>
                                      </p:to>
                                    </p:set>
                                    <p:animEffect transition="in" filter="wipe(right)">
                                      <p:cBhvr>
                                        <p:cTn id="82" dur="1000"/>
                                        <p:tgtEl>
                                          <p:spTgt spid="909343"/>
                                        </p:tgtEl>
                                      </p:cBhvr>
                                    </p:animEffect>
                                  </p:childTnLst>
                                </p:cTn>
                              </p:par>
                            </p:childTnLst>
                          </p:cTn>
                        </p:par>
                        <p:par>
                          <p:cTn id="83" fill="hold">
                            <p:stCondLst>
                              <p:cond delay="2000"/>
                            </p:stCondLst>
                            <p:childTnLst>
                              <p:par>
                                <p:cTn id="84" presetID="22" presetClass="entr" presetSubtype="4" fill="hold" grpId="0" nodeType="afterEffect">
                                  <p:stCondLst>
                                    <p:cond delay="0"/>
                                  </p:stCondLst>
                                  <p:childTnLst>
                                    <p:set>
                                      <p:cBhvr>
                                        <p:cTn id="85" dur="1" fill="hold">
                                          <p:stCondLst>
                                            <p:cond delay="0"/>
                                          </p:stCondLst>
                                        </p:cTn>
                                        <p:tgtEl>
                                          <p:spTgt spid="909346"/>
                                        </p:tgtEl>
                                        <p:attrNameLst>
                                          <p:attrName>style.visibility</p:attrName>
                                        </p:attrNameLst>
                                      </p:cBhvr>
                                      <p:to>
                                        <p:strVal val="visible"/>
                                      </p:to>
                                    </p:set>
                                    <p:animEffect transition="in" filter="wipe(down)">
                                      <p:cBhvr>
                                        <p:cTn id="86" dur="1000"/>
                                        <p:tgtEl>
                                          <p:spTgt spid="909346"/>
                                        </p:tgtEl>
                                      </p:cBhvr>
                                    </p:animEffect>
                                  </p:childTnLst>
                                </p:cTn>
                              </p:par>
                            </p:childTnLst>
                          </p:cTn>
                        </p:par>
                        <p:par>
                          <p:cTn id="87" fill="hold">
                            <p:stCondLst>
                              <p:cond delay="3000"/>
                            </p:stCondLst>
                            <p:childTnLst>
                              <p:par>
                                <p:cTn id="88" presetID="22" presetClass="entr" presetSubtype="8" fill="hold" grpId="0" nodeType="afterEffect">
                                  <p:stCondLst>
                                    <p:cond delay="0"/>
                                  </p:stCondLst>
                                  <p:childTnLst>
                                    <p:set>
                                      <p:cBhvr>
                                        <p:cTn id="89" dur="1" fill="hold">
                                          <p:stCondLst>
                                            <p:cond delay="0"/>
                                          </p:stCondLst>
                                        </p:cTn>
                                        <p:tgtEl>
                                          <p:spTgt spid="909347"/>
                                        </p:tgtEl>
                                        <p:attrNameLst>
                                          <p:attrName>style.visibility</p:attrName>
                                        </p:attrNameLst>
                                      </p:cBhvr>
                                      <p:to>
                                        <p:strVal val="visible"/>
                                      </p:to>
                                    </p:set>
                                    <p:animEffect transition="in" filter="wipe(left)">
                                      <p:cBhvr>
                                        <p:cTn id="90" dur="1000"/>
                                        <p:tgtEl>
                                          <p:spTgt spid="909347"/>
                                        </p:tgtEl>
                                      </p:cBhvr>
                                    </p:animEffect>
                                  </p:childTnLst>
                                </p:cTn>
                              </p:par>
                            </p:childTnLst>
                          </p:cTn>
                        </p:par>
                      </p:childTnLst>
                    </p:cTn>
                  </p:par>
                  <p:par>
                    <p:cTn id="91" fill="hold">
                      <p:stCondLst>
                        <p:cond delay="indefinite"/>
                      </p:stCondLst>
                      <p:childTnLst>
                        <p:par>
                          <p:cTn id="92" fill="hold">
                            <p:stCondLst>
                              <p:cond delay="0"/>
                            </p:stCondLst>
                            <p:childTnLst>
                              <p:par>
                                <p:cTn id="93" presetID="6" presetClass="emph" presetSubtype="0" fill="hold" grpId="1" nodeType="clickEffect">
                                  <p:stCondLst>
                                    <p:cond delay="0"/>
                                  </p:stCondLst>
                                  <p:childTnLst>
                                    <p:animScale>
                                      <p:cBhvr>
                                        <p:cTn id="94" dur="2000" fill="hold"/>
                                        <p:tgtEl>
                                          <p:spTgt spid="909316"/>
                                        </p:tgtEl>
                                      </p:cBhvr>
                                      <p:by x="150000" y="150000"/>
                                    </p:animScale>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grpId="0" nodeType="click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wipe(up)">
                                      <p:cBhvr>
                                        <p:cTn id="99" dur="500"/>
                                        <p:tgtEl>
                                          <p:spTgt spid="31"/>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2" fill="hold" grpId="0" nodeType="click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right)">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grpId="0" nodeType="click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wipe(up)">
                                      <p:cBhvr>
                                        <p:cTn id="109" dur="500"/>
                                        <p:tgtEl>
                                          <p:spTgt spid="33"/>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grpId="0" nodeType="clickEffect">
                                  <p:stCondLst>
                                    <p:cond delay="0"/>
                                  </p:stCondLst>
                                  <p:childTnLst>
                                    <p:set>
                                      <p:cBhvr>
                                        <p:cTn id="113" dur="1" fill="hold">
                                          <p:stCondLst>
                                            <p:cond delay="0"/>
                                          </p:stCondLst>
                                        </p:cTn>
                                        <p:tgtEl>
                                          <p:spTgt spid="34"/>
                                        </p:tgtEl>
                                        <p:attrNameLst>
                                          <p:attrName>style.visibility</p:attrName>
                                        </p:attrNameLst>
                                      </p:cBhvr>
                                      <p:to>
                                        <p:strVal val="visible"/>
                                      </p:to>
                                    </p:set>
                                    <p:animEffect transition="in" filter="wipe(up)">
                                      <p:cBhvr>
                                        <p:cTn id="114" dur="500"/>
                                        <p:tgtEl>
                                          <p:spTgt spid="3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wipe(up)">
                                      <p:cBhvr>
                                        <p:cTn id="1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9339" grpId="0" animBg="1"/>
      <p:bldP spid="909316" grpId="0" animBg="1"/>
      <p:bldP spid="909316" grpId="1" animBg="1"/>
      <p:bldP spid="909318" grpId="0" animBg="1"/>
      <p:bldP spid="909319" grpId="0" animBg="1"/>
      <p:bldP spid="909320" grpId="0" animBg="1"/>
      <p:bldP spid="909326" grpId="0" animBg="1"/>
      <p:bldP spid="909329" grpId="0" animBg="1"/>
      <p:bldP spid="909334" grpId="0" animBg="1"/>
      <p:bldP spid="909337" grpId="0" animBg="1"/>
      <p:bldP spid="909342" grpId="0" animBg="1"/>
      <p:bldP spid="909343" grpId="0" animBg="1"/>
      <p:bldP spid="909346" grpId="0" animBg="1"/>
      <p:bldP spid="909347" grpId="0" animBg="1"/>
      <p:bldP spid="909352" grpId="0" animBg="1"/>
      <p:bldP spid="909354" grpId="0" animBg="1"/>
      <p:bldP spid="909353" grpId="0" animBg="1"/>
      <p:bldP spid="909355" grpId="0" animBg="1"/>
      <p:bldP spid="31" grpId="0" animBg="1"/>
      <p:bldP spid="32" grpId="0" animBg="1"/>
      <p:bldP spid="33" grpId="0" animBg="1"/>
      <p:bldP spid="34" grpId="0" animBg="1"/>
      <p:bldP spid="3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ChangeArrowheads="1"/>
          </p:cNvSpPr>
          <p:nvPr/>
        </p:nvSpPr>
        <p:spPr bwMode="auto">
          <a:xfrm>
            <a:off x="2835275" y="6248400"/>
            <a:ext cx="2895600" cy="457200"/>
          </a:xfrm>
          <a:prstGeom prst="rect">
            <a:avLst/>
          </a:prstGeom>
          <a:noFill/>
          <a:ln w="9525">
            <a:noFill/>
            <a:miter lim="800000"/>
            <a:headEnd/>
            <a:tailEnd/>
          </a:ln>
          <a:effectLst/>
        </p:spPr>
        <p:txBody>
          <a:bodyPr wrap="none" anchor="ctr"/>
          <a:lstStyle/>
          <a:p>
            <a:endParaRPr lang="en-US"/>
          </a:p>
        </p:txBody>
      </p:sp>
      <p:sp>
        <p:nvSpPr>
          <p:cNvPr id="919555" name="Rectangle 3"/>
          <p:cNvSpPr>
            <a:spLocks noChangeArrowheads="1"/>
          </p:cNvSpPr>
          <p:nvPr/>
        </p:nvSpPr>
        <p:spPr bwMode="auto">
          <a:xfrm>
            <a:off x="396875" y="6248400"/>
            <a:ext cx="1905000" cy="457200"/>
          </a:xfrm>
          <a:prstGeom prst="rect">
            <a:avLst/>
          </a:prstGeom>
          <a:noFill/>
          <a:ln w="9525">
            <a:noFill/>
            <a:miter lim="800000"/>
            <a:headEnd/>
            <a:tailEnd/>
          </a:ln>
          <a:effectLst/>
        </p:spPr>
        <p:txBody>
          <a:bodyPr wrap="none" anchor="ctr"/>
          <a:lstStyle/>
          <a:p>
            <a:endParaRPr lang="en-US"/>
          </a:p>
        </p:txBody>
      </p:sp>
      <p:sp>
        <p:nvSpPr>
          <p:cNvPr id="919556" name="Rectangle 4"/>
          <p:cNvSpPr>
            <a:spLocks noChangeArrowheads="1"/>
          </p:cNvSpPr>
          <p:nvPr/>
        </p:nvSpPr>
        <p:spPr bwMode="auto">
          <a:xfrm>
            <a:off x="396875" y="6248400"/>
            <a:ext cx="1905000" cy="457200"/>
          </a:xfrm>
          <a:prstGeom prst="rect">
            <a:avLst/>
          </a:prstGeom>
          <a:noFill/>
          <a:ln w="9525">
            <a:noFill/>
            <a:miter lim="800000"/>
            <a:headEnd/>
            <a:tailEnd/>
          </a:ln>
          <a:effectLst/>
        </p:spPr>
        <p:txBody>
          <a:bodyPr wrap="none" anchor="ctr"/>
          <a:lstStyle/>
          <a:p>
            <a:endParaRPr lang="en-US"/>
          </a:p>
        </p:txBody>
      </p:sp>
      <p:sp>
        <p:nvSpPr>
          <p:cNvPr id="919557" name="Rectangle 5"/>
          <p:cNvSpPr>
            <a:spLocks noChangeArrowheads="1"/>
          </p:cNvSpPr>
          <p:nvPr/>
        </p:nvSpPr>
        <p:spPr bwMode="auto">
          <a:xfrm>
            <a:off x="0" y="854075"/>
            <a:ext cx="8567738" cy="666750"/>
          </a:xfrm>
          <a:prstGeom prst="rect">
            <a:avLst/>
          </a:prstGeom>
          <a:noFill/>
          <a:ln w="9525">
            <a:noFill/>
            <a:miter lim="800000"/>
            <a:headEnd/>
            <a:tailEnd/>
          </a:ln>
          <a:effectLst>
            <a:outerShdw dist="45791" dir="2021404" algn="ctr" rotWithShape="0">
              <a:schemeClr val="bg2"/>
            </a:outerShdw>
          </a:effectLst>
        </p:spPr>
        <p:txBody>
          <a:bodyPr lIns="92075" tIns="46038" rIns="92075" bIns="46038" anchor="b"/>
          <a:lstStyle/>
          <a:p>
            <a:pPr algn="ctr" eaLnBrk="0" hangingPunct="0"/>
            <a:endParaRPr lang="en-US" sz="2400">
              <a:solidFill>
                <a:srgbClr val="336699"/>
              </a:solidFill>
              <a:latin typeface="Times New Roman" pitchFamily="18" charset="0"/>
            </a:endParaRPr>
          </a:p>
        </p:txBody>
      </p:sp>
      <p:sp>
        <p:nvSpPr>
          <p:cNvPr id="919558" name="Rectangle 6"/>
          <p:cNvSpPr>
            <a:spLocks noChangeArrowheads="1"/>
          </p:cNvSpPr>
          <p:nvPr/>
        </p:nvSpPr>
        <p:spPr bwMode="auto">
          <a:xfrm>
            <a:off x="381000" y="7162800"/>
            <a:ext cx="1905000" cy="457200"/>
          </a:xfrm>
          <a:prstGeom prst="rect">
            <a:avLst/>
          </a:prstGeom>
          <a:noFill/>
          <a:ln w="9525">
            <a:noFill/>
            <a:miter lim="800000"/>
            <a:headEnd/>
            <a:tailEnd/>
          </a:ln>
          <a:effectLst/>
        </p:spPr>
        <p:txBody>
          <a:bodyPr wrap="none" anchor="ctr"/>
          <a:lstStyle/>
          <a:p>
            <a:endParaRPr lang="en-US"/>
          </a:p>
        </p:txBody>
      </p:sp>
      <p:sp>
        <p:nvSpPr>
          <p:cNvPr id="919568" name="Rectangle 16"/>
          <p:cNvSpPr>
            <a:spLocks noGrp="1" noChangeArrowheads="1"/>
          </p:cNvSpPr>
          <p:nvPr>
            <p:ph type="title"/>
          </p:nvPr>
        </p:nvSpPr>
        <p:spPr/>
        <p:txBody>
          <a:bodyPr/>
          <a:lstStyle/>
          <a:p>
            <a:r>
              <a:rPr lang="en-US"/>
              <a:t>Choose Development Strategies</a:t>
            </a:r>
          </a:p>
        </p:txBody>
      </p:sp>
      <p:sp>
        <p:nvSpPr>
          <p:cNvPr id="919575" name="Rectangle 23"/>
          <p:cNvSpPr>
            <a:spLocks noGrp="1" noChangeArrowheads="1"/>
          </p:cNvSpPr>
          <p:nvPr>
            <p:ph type="body" idx="1"/>
          </p:nvPr>
        </p:nvSpPr>
        <p:spPr>
          <a:xfrm>
            <a:off x="3248025" y="1760538"/>
            <a:ext cx="4953000" cy="4595812"/>
          </a:xfrm>
        </p:spPr>
        <p:txBody>
          <a:bodyPr/>
          <a:lstStyle/>
          <a:p>
            <a:r>
              <a:rPr lang="en-US" dirty="0"/>
              <a:t>Added scope/responsibility/ authority within current job</a:t>
            </a:r>
          </a:p>
          <a:p>
            <a:r>
              <a:rPr lang="en-US" dirty="0"/>
              <a:t>New job</a:t>
            </a:r>
          </a:p>
          <a:p>
            <a:r>
              <a:rPr lang="en-US" dirty="0"/>
              <a:t>Temporary assignment </a:t>
            </a:r>
          </a:p>
          <a:p>
            <a:r>
              <a:rPr lang="en-US" dirty="0"/>
              <a:t>Developing/Starting something from scratch</a:t>
            </a:r>
          </a:p>
          <a:p>
            <a:r>
              <a:rPr lang="en-US" dirty="0"/>
              <a:t>Fixing an existing problem</a:t>
            </a:r>
          </a:p>
          <a:p>
            <a:r>
              <a:rPr lang="en-US" dirty="0"/>
              <a:t>Line to Staff</a:t>
            </a:r>
          </a:p>
          <a:p>
            <a:r>
              <a:rPr lang="en-US" dirty="0"/>
              <a:t>Projects</a:t>
            </a:r>
          </a:p>
          <a:p>
            <a:r>
              <a:rPr lang="en-US" dirty="0"/>
              <a:t>Task forces</a:t>
            </a:r>
          </a:p>
          <a:p>
            <a:r>
              <a:rPr lang="en-US" dirty="0"/>
              <a:t>High visibility/pressure</a:t>
            </a:r>
          </a:p>
          <a:p>
            <a:endParaRPr lang="en-US" dirty="0"/>
          </a:p>
        </p:txBody>
      </p:sp>
      <p:sp>
        <p:nvSpPr>
          <p:cNvPr id="919570" name="Rectangle 18"/>
          <p:cNvSpPr>
            <a:spLocks noChangeArrowheads="1"/>
          </p:cNvSpPr>
          <p:nvPr/>
        </p:nvSpPr>
        <p:spPr bwMode="auto">
          <a:xfrm>
            <a:off x="1143000" y="381000"/>
            <a:ext cx="7391400" cy="914400"/>
          </a:xfrm>
          <a:prstGeom prst="rect">
            <a:avLst/>
          </a:prstGeom>
          <a:noFill/>
          <a:ln w="9525">
            <a:noFill/>
            <a:miter lim="800000"/>
            <a:headEnd/>
            <a:tailEnd/>
          </a:ln>
          <a:effectLst/>
        </p:spPr>
        <p:txBody>
          <a:bodyPr anchor="b"/>
          <a:lstStyle/>
          <a:p>
            <a:endParaRPr lang="en-US" sz="2400" b="1">
              <a:solidFill>
                <a:srgbClr val="336699"/>
              </a:solidFill>
            </a:endParaRPr>
          </a:p>
        </p:txBody>
      </p:sp>
      <p:sp>
        <p:nvSpPr>
          <p:cNvPr id="919573" name="Rectangle 21"/>
          <p:cNvSpPr>
            <a:spLocks noChangeArrowheads="1"/>
          </p:cNvSpPr>
          <p:nvPr/>
        </p:nvSpPr>
        <p:spPr bwMode="auto">
          <a:xfrm>
            <a:off x="971550" y="1752600"/>
            <a:ext cx="2000250" cy="647700"/>
          </a:xfrm>
          <a:prstGeom prst="rect">
            <a:avLst/>
          </a:prstGeom>
          <a:solidFill>
            <a:srgbClr val="CCFFFF"/>
          </a:solidFill>
          <a:ln w="9525">
            <a:noFill/>
            <a:miter lim="800000"/>
            <a:headEnd/>
            <a:tailEnd/>
          </a:ln>
          <a:effectLst>
            <a:outerShdw dist="107763" dir="2700000" algn="ctr" rotWithShape="0">
              <a:schemeClr val="bg2">
                <a:alpha val="50000"/>
              </a:schemeClr>
            </a:outerShdw>
          </a:effectLst>
        </p:spPr>
        <p:txBody>
          <a:bodyPr wrap="none" anchor="ctr"/>
          <a:lstStyle/>
          <a:p>
            <a:pPr algn="ctr"/>
            <a:r>
              <a:rPr lang="en-US" b="1">
                <a:solidFill>
                  <a:srgbClr val="000099"/>
                </a:solidFill>
              </a:rPr>
              <a:t>Challenging </a:t>
            </a:r>
          </a:p>
          <a:p>
            <a:pPr algn="ctr"/>
            <a:r>
              <a:rPr lang="en-US" b="1">
                <a:solidFill>
                  <a:srgbClr val="000099"/>
                </a:solidFill>
              </a:rPr>
              <a:t>Assignments</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499996463"/>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9573"/>
                                        </p:tgtEl>
                                        <p:attrNameLst>
                                          <p:attrName>style.visibility</p:attrName>
                                        </p:attrNameLst>
                                      </p:cBhvr>
                                      <p:to>
                                        <p:strVal val="visible"/>
                                      </p:to>
                                    </p:set>
                                    <p:animEffect transition="in" filter="dissolve">
                                      <p:cBhvr>
                                        <p:cTn id="7" dur="500"/>
                                        <p:tgtEl>
                                          <p:spTgt spid="91957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19575">
                                            <p:txEl>
                                              <p:pRg st="0" end="0"/>
                                            </p:txEl>
                                          </p:spTgt>
                                        </p:tgtEl>
                                        <p:attrNameLst>
                                          <p:attrName>style.visibility</p:attrName>
                                        </p:attrNameLst>
                                      </p:cBhvr>
                                      <p:to>
                                        <p:strVal val="visible"/>
                                      </p:to>
                                    </p:set>
                                    <p:animEffect transition="in" filter="fade">
                                      <p:cBhvr>
                                        <p:cTn id="11" dur="1000"/>
                                        <p:tgtEl>
                                          <p:spTgt spid="919575">
                                            <p:txEl>
                                              <p:pRg st="0" end="0"/>
                                            </p:txEl>
                                          </p:spTgt>
                                        </p:tgtEl>
                                      </p:cBhvr>
                                    </p:animEffect>
                                    <p:anim calcmode="lin" valueType="num">
                                      <p:cBhvr>
                                        <p:cTn id="12" dur="1000" fill="hold"/>
                                        <p:tgtEl>
                                          <p:spTgt spid="91957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91957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919575">
                                            <p:txEl>
                                              <p:pRg st="1" end="1"/>
                                            </p:txEl>
                                          </p:spTgt>
                                        </p:tgtEl>
                                        <p:attrNameLst>
                                          <p:attrName>style.visibility</p:attrName>
                                        </p:attrNameLst>
                                      </p:cBhvr>
                                      <p:to>
                                        <p:strVal val="visible"/>
                                      </p:to>
                                    </p:set>
                                    <p:animEffect transition="in" filter="fade">
                                      <p:cBhvr>
                                        <p:cTn id="17" dur="1000"/>
                                        <p:tgtEl>
                                          <p:spTgt spid="919575">
                                            <p:txEl>
                                              <p:pRg st="1" end="1"/>
                                            </p:txEl>
                                          </p:spTgt>
                                        </p:tgtEl>
                                      </p:cBhvr>
                                    </p:animEffect>
                                    <p:anim calcmode="lin" valueType="num">
                                      <p:cBhvr>
                                        <p:cTn id="18" dur="1000" fill="hold"/>
                                        <p:tgtEl>
                                          <p:spTgt spid="919575">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919575">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919575">
                                            <p:txEl>
                                              <p:pRg st="2" end="2"/>
                                            </p:txEl>
                                          </p:spTgt>
                                        </p:tgtEl>
                                        <p:attrNameLst>
                                          <p:attrName>style.visibility</p:attrName>
                                        </p:attrNameLst>
                                      </p:cBhvr>
                                      <p:to>
                                        <p:strVal val="visible"/>
                                      </p:to>
                                    </p:set>
                                    <p:animEffect transition="in" filter="fade">
                                      <p:cBhvr>
                                        <p:cTn id="23" dur="1000"/>
                                        <p:tgtEl>
                                          <p:spTgt spid="919575">
                                            <p:txEl>
                                              <p:pRg st="2" end="2"/>
                                            </p:txEl>
                                          </p:spTgt>
                                        </p:tgtEl>
                                      </p:cBhvr>
                                    </p:animEffect>
                                    <p:anim calcmode="lin" valueType="num">
                                      <p:cBhvr>
                                        <p:cTn id="24" dur="1000" fill="hold"/>
                                        <p:tgtEl>
                                          <p:spTgt spid="919575">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919575">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919575">
                                            <p:txEl>
                                              <p:pRg st="3" end="3"/>
                                            </p:txEl>
                                          </p:spTgt>
                                        </p:tgtEl>
                                        <p:attrNameLst>
                                          <p:attrName>style.visibility</p:attrName>
                                        </p:attrNameLst>
                                      </p:cBhvr>
                                      <p:to>
                                        <p:strVal val="visible"/>
                                      </p:to>
                                    </p:set>
                                    <p:animEffect transition="in" filter="fade">
                                      <p:cBhvr>
                                        <p:cTn id="29" dur="1000"/>
                                        <p:tgtEl>
                                          <p:spTgt spid="919575">
                                            <p:txEl>
                                              <p:pRg st="3" end="3"/>
                                            </p:txEl>
                                          </p:spTgt>
                                        </p:tgtEl>
                                      </p:cBhvr>
                                    </p:animEffect>
                                    <p:anim calcmode="lin" valueType="num">
                                      <p:cBhvr>
                                        <p:cTn id="30" dur="1000" fill="hold"/>
                                        <p:tgtEl>
                                          <p:spTgt spid="919575">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919575">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919575">
                                            <p:txEl>
                                              <p:pRg st="4" end="4"/>
                                            </p:txEl>
                                          </p:spTgt>
                                        </p:tgtEl>
                                        <p:attrNameLst>
                                          <p:attrName>style.visibility</p:attrName>
                                        </p:attrNameLst>
                                      </p:cBhvr>
                                      <p:to>
                                        <p:strVal val="visible"/>
                                      </p:to>
                                    </p:set>
                                    <p:animEffect transition="in" filter="fade">
                                      <p:cBhvr>
                                        <p:cTn id="35" dur="1000"/>
                                        <p:tgtEl>
                                          <p:spTgt spid="919575">
                                            <p:txEl>
                                              <p:pRg st="4" end="4"/>
                                            </p:txEl>
                                          </p:spTgt>
                                        </p:tgtEl>
                                      </p:cBhvr>
                                    </p:animEffect>
                                    <p:anim calcmode="lin" valueType="num">
                                      <p:cBhvr>
                                        <p:cTn id="36" dur="1000" fill="hold"/>
                                        <p:tgtEl>
                                          <p:spTgt spid="91957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19575">
                                            <p:txEl>
                                              <p:pRg st="4" end="4"/>
                                            </p:txEl>
                                          </p:spTgt>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919575">
                                            <p:txEl>
                                              <p:pRg st="5" end="5"/>
                                            </p:txEl>
                                          </p:spTgt>
                                        </p:tgtEl>
                                        <p:attrNameLst>
                                          <p:attrName>style.visibility</p:attrName>
                                        </p:attrNameLst>
                                      </p:cBhvr>
                                      <p:to>
                                        <p:strVal val="visible"/>
                                      </p:to>
                                    </p:set>
                                    <p:animEffect transition="in" filter="fade">
                                      <p:cBhvr>
                                        <p:cTn id="41" dur="1000"/>
                                        <p:tgtEl>
                                          <p:spTgt spid="919575">
                                            <p:txEl>
                                              <p:pRg st="5" end="5"/>
                                            </p:txEl>
                                          </p:spTgt>
                                        </p:tgtEl>
                                      </p:cBhvr>
                                    </p:animEffect>
                                    <p:anim calcmode="lin" valueType="num">
                                      <p:cBhvr>
                                        <p:cTn id="42" dur="1000" fill="hold"/>
                                        <p:tgtEl>
                                          <p:spTgt spid="919575">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919575">
                                            <p:txEl>
                                              <p:pRg st="5" end="5"/>
                                            </p:txEl>
                                          </p:spTgt>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grpId="0" nodeType="afterEffect">
                                  <p:stCondLst>
                                    <p:cond delay="0"/>
                                  </p:stCondLst>
                                  <p:childTnLst>
                                    <p:set>
                                      <p:cBhvr>
                                        <p:cTn id="46" dur="1" fill="hold">
                                          <p:stCondLst>
                                            <p:cond delay="0"/>
                                          </p:stCondLst>
                                        </p:cTn>
                                        <p:tgtEl>
                                          <p:spTgt spid="919575">
                                            <p:txEl>
                                              <p:pRg st="6" end="6"/>
                                            </p:txEl>
                                          </p:spTgt>
                                        </p:tgtEl>
                                        <p:attrNameLst>
                                          <p:attrName>style.visibility</p:attrName>
                                        </p:attrNameLst>
                                      </p:cBhvr>
                                      <p:to>
                                        <p:strVal val="visible"/>
                                      </p:to>
                                    </p:set>
                                    <p:animEffect transition="in" filter="fade">
                                      <p:cBhvr>
                                        <p:cTn id="47" dur="1000"/>
                                        <p:tgtEl>
                                          <p:spTgt spid="919575">
                                            <p:txEl>
                                              <p:pRg st="6" end="6"/>
                                            </p:txEl>
                                          </p:spTgt>
                                        </p:tgtEl>
                                      </p:cBhvr>
                                    </p:animEffect>
                                    <p:anim calcmode="lin" valueType="num">
                                      <p:cBhvr>
                                        <p:cTn id="48" dur="1000" fill="hold"/>
                                        <p:tgtEl>
                                          <p:spTgt spid="919575">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919575">
                                            <p:txEl>
                                              <p:pRg st="6" end="6"/>
                                            </p:txEl>
                                          </p:spTgt>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grpId="0" nodeType="afterEffect">
                                  <p:stCondLst>
                                    <p:cond delay="0"/>
                                  </p:stCondLst>
                                  <p:childTnLst>
                                    <p:set>
                                      <p:cBhvr>
                                        <p:cTn id="52" dur="1" fill="hold">
                                          <p:stCondLst>
                                            <p:cond delay="0"/>
                                          </p:stCondLst>
                                        </p:cTn>
                                        <p:tgtEl>
                                          <p:spTgt spid="919575">
                                            <p:txEl>
                                              <p:pRg st="7" end="7"/>
                                            </p:txEl>
                                          </p:spTgt>
                                        </p:tgtEl>
                                        <p:attrNameLst>
                                          <p:attrName>style.visibility</p:attrName>
                                        </p:attrNameLst>
                                      </p:cBhvr>
                                      <p:to>
                                        <p:strVal val="visible"/>
                                      </p:to>
                                    </p:set>
                                    <p:animEffect transition="in" filter="fade">
                                      <p:cBhvr>
                                        <p:cTn id="53" dur="1000"/>
                                        <p:tgtEl>
                                          <p:spTgt spid="919575">
                                            <p:txEl>
                                              <p:pRg st="7" end="7"/>
                                            </p:txEl>
                                          </p:spTgt>
                                        </p:tgtEl>
                                      </p:cBhvr>
                                    </p:animEffect>
                                    <p:anim calcmode="lin" valueType="num">
                                      <p:cBhvr>
                                        <p:cTn id="54" dur="1000" fill="hold"/>
                                        <p:tgtEl>
                                          <p:spTgt spid="919575">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919575">
                                            <p:txEl>
                                              <p:pRg st="7" end="7"/>
                                            </p:txEl>
                                          </p:spTgt>
                                        </p:tgtEl>
                                        <p:attrNameLst>
                                          <p:attrName>ppt_y</p:attrName>
                                        </p:attrNameLst>
                                      </p:cBhvr>
                                      <p:tavLst>
                                        <p:tav tm="0">
                                          <p:val>
                                            <p:strVal val="#ppt_y+.1"/>
                                          </p:val>
                                        </p:tav>
                                        <p:tav tm="100000">
                                          <p:val>
                                            <p:strVal val="#ppt_y"/>
                                          </p:val>
                                        </p:tav>
                                      </p:tavLst>
                                    </p:anim>
                                  </p:childTnLst>
                                </p:cTn>
                              </p:par>
                            </p:childTnLst>
                          </p:cTn>
                        </p:par>
                        <p:par>
                          <p:cTn id="56" fill="hold">
                            <p:stCondLst>
                              <p:cond delay="8500"/>
                            </p:stCondLst>
                            <p:childTnLst>
                              <p:par>
                                <p:cTn id="57" presetID="42" presetClass="entr" presetSubtype="0" fill="hold" grpId="0" nodeType="afterEffect">
                                  <p:stCondLst>
                                    <p:cond delay="0"/>
                                  </p:stCondLst>
                                  <p:childTnLst>
                                    <p:set>
                                      <p:cBhvr>
                                        <p:cTn id="58" dur="1" fill="hold">
                                          <p:stCondLst>
                                            <p:cond delay="0"/>
                                          </p:stCondLst>
                                        </p:cTn>
                                        <p:tgtEl>
                                          <p:spTgt spid="919575">
                                            <p:txEl>
                                              <p:pRg st="8" end="8"/>
                                            </p:txEl>
                                          </p:spTgt>
                                        </p:tgtEl>
                                        <p:attrNameLst>
                                          <p:attrName>style.visibility</p:attrName>
                                        </p:attrNameLst>
                                      </p:cBhvr>
                                      <p:to>
                                        <p:strVal val="visible"/>
                                      </p:to>
                                    </p:set>
                                    <p:animEffect transition="in" filter="fade">
                                      <p:cBhvr>
                                        <p:cTn id="59" dur="1000"/>
                                        <p:tgtEl>
                                          <p:spTgt spid="919575">
                                            <p:txEl>
                                              <p:pRg st="8" end="8"/>
                                            </p:txEl>
                                          </p:spTgt>
                                        </p:tgtEl>
                                      </p:cBhvr>
                                    </p:animEffect>
                                    <p:anim calcmode="lin" valueType="num">
                                      <p:cBhvr>
                                        <p:cTn id="60" dur="1000" fill="hold"/>
                                        <p:tgtEl>
                                          <p:spTgt spid="919575">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91957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9575" grpId="0" build="p"/>
      <p:bldP spid="91957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0" name="Rectangle 2"/>
          <p:cNvSpPr>
            <a:spLocks noGrp="1" noChangeArrowheads="1"/>
          </p:cNvSpPr>
          <p:nvPr>
            <p:ph type="title"/>
          </p:nvPr>
        </p:nvSpPr>
        <p:spPr>
          <a:xfrm>
            <a:off x="261938" y="881063"/>
            <a:ext cx="8229600" cy="928687"/>
          </a:xfrm>
        </p:spPr>
        <p:txBody>
          <a:bodyPr/>
          <a:lstStyle/>
          <a:p>
            <a:r>
              <a:rPr lang="en-US"/>
              <a:t>Choose Development Strategies (cont’d.)</a:t>
            </a:r>
          </a:p>
        </p:txBody>
      </p:sp>
      <p:sp>
        <p:nvSpPr>
          <p:cNvPr id="892931" name="Rectangle 3"/>
          <p:cNvSpPr>
            <a:spLocks noGrp="1" noChangeArrowheads="1"/>
          </p:cNvSpPr>
          <p:nvPr>
            <p:ph type="body" idx="1"/>
          </p:nvPr>
        </p:nvSpPr>
        <p:spPr>
          <a:xfrm>
            <a:off x="2995613" y="1895475"/>
            <a:ext cx="5605462" cy="4305300"/>
          </a:xfrm>
        </p:spPr>
        <p:txBody>
          <a:bodyPr/>
          <a:lstStyle/>
          <a:p>
            <a:pPr>
              <a:lnSpc>
                <a:spcPct val="100000"/>
              </a:lnSpc>
            </a:pPr>
            <a:r>
              <a:rPr lang="en-US" dirty="0"/>
              <a:t>Internal Feedback</a:t>
            </a:r>
          </a:p>
          <a:p>
            <a:pPr lvl="1">
              <a:buSzTx/>
            </a:pPr>
            <a:r>
              <a:rPr lang="en-US" sz="2400" dirty="0"/>
              <a:t>Supervisor</a:t>
            </a:r>
          </a:p>
          <a:p>
            <a:pPr lvl="2"/>
            <a:r>
              <a:rPr lang="en-US" sz="2000" dirty="0"/>
              <a:t>Ongoing throughout year</a:t>
            </a:r>
          </a:p>
          <a:p>
            <a:pPr lvl="2"/>
            <a:r>
              <a:rPr lang="en-US" sz="2000" dirty="0"/>
              <a:t>Employee evaluation</a:t>
            </a:r>
          </a:p>
          <a:p>
            <a:pPr lvl="1">
              <a:buSzTx/>
            </a:pPr>
            <a:r>
              <a:rPr lang="en-US" sz="2400" dirty="0"/>
              <a:t>Technical/Service Line/Industry Leaders</a:t>
            </a:r>
          </a:p>
          <a:p>
            <a:pPr lvl="1">
              <a:buSzTx/>
            </a:pPr>
            <a:r>
              <a:rPr lang="en-US" sz="2400" dirty="0"/>
              <a:t>Peers</a:t>
            </a:r>
          </a:p>
          <a:p>
            <a:pPr lvl="1">
              <a:buSzTx/>
            </a:pPr>
            <a:r>
              <a:rPr lang="en-US" sz="2400" dirty="0"/>
              <a:t>Direct reports</a:t>
            </a:r>
          </a:p>
          <a:p>
            <a:pPr lvl="1">
              <a:buSzTx/>
            </a:pPr>
            <a:r>
              <a:rPr lang="en-US" sz="2400" dirty="0"/>
              <a:t>Mentor</a:t>
            </a:r>
          </a:p>
          <a:p>
            <a:pPr>
              <a:lnSpc>
                <a:spcPct val="70000"/>
              </a:lnSpc>
            </a:pPr>
            <a:r>
              <a:rPr lang="en-US" dirty="0"/>
              <a:t>External feedback</a:t>
            </a:r>
          </a:p>
          <a:p>
            <a:pPr lvl="1">
              <a:buSzTx/>
            </a:pPr>
            <a:r>
              <a:rPr lang="en-US" sz="2400" dirty="0"/>
              <a:t>Clients (can be internal in support services role)</a:t>
            </a:r>
          </a:p>
        </p:txBody>
      </p:sp>
      <p:sp>
        <p:nvSpPr>
          <p:cNvPr id="892932" name="Rectangle 4"/>
          <p:cNvSpPr>
            <a:spLocks noChangeArrowheads="1"/>
          </p:cNvSpPr>
          <p:nvPr/>
        </p:nvSpPr>
        <p:spPr bwMode="auto">
          <a:xfrm>
            <a:off x="733425" y="1847850"/>
            <a:ext cx="2000250" cy="647700"/>
          </a:xfrm>
          <a:prstGeom prst="rect">
            <a:avLst/>
          </a:prstGeom>
          <a:solidFill>
            <a:srgbClr val="CCFFCC"/>
          </a:solidFill>
          <a:ln w="9525">
            <a:noFill/>
            <a:miter lim="800000"/>
            <a:headEnd/>
            <a:tailEnd/>
          </a:ln>
          <a:effectLst>
            <a:outerShdw dist="107763" dir="2700000" algn="ctr" rotWithShape="0">
              <a:schemeClr val="bg2">
                <a:alpha val="50000"/>
              </a:schemeClr>
            </a:outerShdw>
          </a:effectLst>
        </p:spPr>
        <p:txBody>
          <a:bodyPr wrap="none" anchor="ctr"/>
          <a:lstStyle/>
          <a:p>
            <a:pPr algn="ctr"/>
            <a:r>
              <a:rPr lang="en-US" b="1">
                <a:solidFill>
                  <a:srgbClr val="000099"/>
                </a:solidFill>
              </a:rPr>
              <a:t>Learning from </a:t>
            </a:r>
          </a:p>
          <a:p>
            <a:pPr algn="ctr"/>
            <a:r>
              <a:rPr lang="en-US" b="1">
                <a:solidFill>
                  <a:srgbClr val="000099"/>
                </a:solidFill>
              </a:rPr>
              <a:t>Others</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12992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92932"/>
                                        </p:tgtEl>
                                        <p:attrNameLst>
                                          <p:attrName>style.visibility</p:attrName>
                                        </p:attrNameLst>
                                      </p:cBhvr>
                                      <p:to>
                                        <p:strVal val="visible"/>
                                      </p:to>
                                    </p:set>
                                    <p:animEffect transition="in" filter="dissolve">
                                      <p:cBhvr>
                                        <p:cTn id="7" dur="500"/>
                                        <p:tgtEl>
                                          <p:spTgt spid="89293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92931">
                                            <p:txEl>
                                              <p:pRg st="0" end="0"/>
                                            </p:txEl>
                                          </p:spTgt>
                                        </p:tgtEl>
                                        <p:attrNameLst>
                                          <p:attrName>style.visibility</p:attrName>
                                        </p:attrNameLst>
                                      </p:cBhvr>
                                      <p:to>
                                        <p:strVal val="visible"/>
                                      </p:to>
                                    </p:set>
                                    <p:animEffect transition="in" filter="fade">
                                      <p:cBhvr>
                                        <p:cTn id="11" dur="1000"/>
                                        <p:tgtEl>
                                          <p:spTgt spid="892931">
                                            <p:txEl>
                                              <p:pRg st="0" end="0"/>
                                            </p:txEl>
                                          </p:spTgt>
                                        </p:tgtEl>
                                      </p:cBhvr>
                                    </p:animEffect>
                                    <p:anim calcmode="lin" valueType="num">
                                      <p:cBhvr>
                                        <p:cTn id="12" dur="1000" fill="hold"/>
                                        <p:tgtEl>
                                          <p:spTgt spid="892931">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892931">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892931">
                                            <p:txEl>
                                              <p:pRg st="1" end="1"/>
                                            </p:txEl>
                                          </p:spTgt>
                                        </p:tgtEl>
                                        <p:attrNameLst>
                                          <p:attrName>style.visibility</p:attrName>
                                        </p:attrNameLst>
                                      </p:cBhvr>
                                      <p:to>
                                        <p:strVal val="visible"/>
                                      </p:to>
                                    </p:set>
                                    <p:animEffect transition="in" filter="fade">
                                      <p:cBhvr>
                                        <p:cTn id="17" dur="1000"/>
                                        <p:tgtEl>
                                          <p:spTgt spid="892931">
                                            <p:txEl>
                                              <p:pRg st="1" end="1"/>
                                            </p:txEl>
                                          </p:spTgt>
                                        </p:tgtEl>
                                      </p:cBhvr>
                                    </p:animEffect>
                                    <p:anim calcmode="lin" valueType="num">
                                      <p:cBhvr>
                                        <p:cTn id="18" dur="1000" fill="hold"/>
                                        <p:tgtEl>
                                          <p:spTgt spid="892931">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892931">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892931">
                                            <p:txEl>
                                              <p:pRg st="2" end="2"/>
                                            </p:txEl>
                                          </p:spTgt>
                                        </p:tgtEl>
                                        <p:attrNameLst>
                                          <p:attrName>style.visibility</p:attrName>
                                        </p:attrNameLst>
                                      </p:cBhvr>
                                      <p:to>
                                        <p:strVal val="visible"/>
                                      </p:to>
                                    </p:set>
                                    <p:animEffect transition="in" filter="fade">
                                      <p:cBhvr>
                                        <p:cTn id="23" dur="1000"/>
                                        <p:tgtEl>
                                          <p:spTgt spid="892931">
                                            <p:txEl>
                                              <p:pRg st="2" end="2"/>
                                            </p:txEl>
                                          </p:spTgt>
                                        </p:tgtEl>
                                      </p:cBhvr>
                                    </p:animEffect>
                                    <p:anim calcmode="lin" valueType="num">
                                      <p:cBhvr>
                                        <p:cTn id="24" dur="1000" fill="hold"/>
                                        <p:tgtEl>
                                          <p:spTgt spid="892931">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892931">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892931">
                                            <p:txEl>
                                              <p:pRg st="3" end="3"/>
                                            </p:txEl>
                                          </p:spTgt>
                                        </p:tgtEl>
                                        <p:attrNameLst>
                                          <p:attrName>style.visibility</p:attrName>
                                        </p:attrNameLst>
                                      </p:cBhvr>
                                      <p:to>
                                        <p:strVal val="visible"/>
                                      </p:to>
                                    </p:set>
                                    <p:animEffect transition="in" filter="fade">
                                      <p:cBhvr>
                                        <p:cTn id="29" dur="1000"/>
                                        <p:tgtEl>
                                          <p:spTgt spid="892931">
                                            <p:txEl>
                                              <p:pRg st="3" end="3"/>
                                            </p:txEl>
                                          </p:spTgt>
                                        </p:tgtEl>
                                      </p:cBhvr>
                                    </p:animEffect>
                                    <p:anim calcmode="lin" valueType="num">
                                      <p:cBhvr>
                                        <p:cTn id="30" dur="1000" fill="hold"/>
                                        <p:tgtEl>
                                          <p:spTgt spid="892931">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892931">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892931">
                                            <p:txEl>
                                              <p:pRg st="4" end="4"/>
                                            </p:txEl>
                                          </p:spTgt>
                                        </p:tgtEl>
                                        <p:attrNameLst>
                                          <p:attrName>style.visibility</p:attrName>
                                        </p:attrNameLst>
                                      </p:cBhvr>
                                      <p:to>
                                        <p:strVal val="visible"/>
                                      </p:to>
                                    </p:set>
                                    <p:animEffect transition="in" filter="fade">
                                      <p:cBhvr>
                                        <p:cTn id="35" dur="1000"/>
                                        <p:tgtEl>
                                          <p:spTgt spid="892931">
                                            <p:txEl>
                                              <p:pRg st="4" end="4"/>
                                            </p:txEl>
                                          </p:spTgt>
                                        </p:tgtEl>
                                      </p:cBhvr>
                                    </p:animEffect>
                                    <p:anim calcmode="lin" valueType="num">
                                      <p:cBhvr>
                                        <p:cTn id="36" dur="1000" fill="hold"/>
                                        <p:tgtEl>
                                          <p:spTgt spid="89293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92931">
                                            <p:txEl>
                                              <p:pRg st="4" end="4"/>
                                            </p:txEl>
                                          </p:spTgt>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892931">
                                            <p:txEl>
                                              <p:pRg st="5" end="5"/>
                                            </p:txEl>
                                          </p:spTgt>
                                        </p:tgtEl>
                                        <p:attrNameLst>
                                          <p:attrName>style.visibility</p:attrName>
                                        </p:attrNameLst>
                                      </p:cBhvr>
                                      <p:to>
                                        <p:strVal val="visible"/>
                                      </p:to>
                                    </p:set>
                                    <p:animEffect transition="in" filter="fade">
                                      <p:cBhvr>
                                        <p:cTn id="41" dur="1000"/>
                                        <p:tgtEl>
                                          <p:spTgt spid="892931">
                                            <p:txEl>
                                              <p:pRg st="5" end="5"/>
                                            </p:txEl>
                                          </p:spTgt>
                                        </p:tgtEl>
                                      </p:cBhvr>
                                    </p:animEffect>
                                    <p:anim calcmode="lin" valueType="num">
                                      <p:cBhvr>
                                        <p:cTn id="42" dur="1000" fill="hold"/>
                                        <p:tgtEl>
                                          <p:spTgt spid="892931">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892931">
                                            <p:txEl>
                                              <p:pRg st="5" end="5"/>
                                            </p:txEl>
                                          </p:spTgt>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grpId="0" nodeType="afterEffect">
                                  <p:stCondLst>
                                    <p:cond delay="0"/>
                                  </p:stCondLst>
                                  <p:childTnLst>
                                    <p:set>
                                      <p:cBhvr>
                                        <p:cTn id="46" dur="1" fill="hold">
                                          <p:stCondLst>
                                            <p:cond delay="0"/>
                                          </p:stCondLst>
                                        </p:cTn>
                                        <p:tgtEl>
                                          <p:spTgt spid="892931">
                                            <p:txEl>
                                              <p:pRg st="6" end="6"/>
                                            </p:txEl>
                                          </p:spTgt>
                                        </p:tgtEl>
                                        <p:attrNameLst>
                                          <p:attrName>style.visibility</p:attrName>
                                        </p:attrNameLst>
                                      </p:cBhvr>
                                      <p:to>
                                        <p:strVal val="visible"/>
                                      </p:to>
                                    </p:set>
                                    <p:animEffect transition="in" filter="fade">
                                      <p:cBhvr>
                                        <p:cTn id="47" dur="1000"/>
                                        <p:tgtEl>
                                          <p:spTgt spid="892931">
                                            <p:txEl>
                                              <p:pRg st="6" end="6"/>
                                            </p:txEl>
                                          </p:spTgt>
                                        </p:tgtEl>
                                      </p:cBhvr>
                                    </p:animEffect>
                                    <p:anim calcmode="lin" valueType="num">
                                      <p:cBhvr>
                                        <p:cTn id="48" dur="1000" fill="hold"/>
                                        <p:tgtEl>
                                          <p:spTgt spid="892931">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892931">
                                            <p:txEl>
                                              <p:pRg st="6" end="6"/>
                                            </p:txEl>
                                          </p:spTgt>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grpId="0" nodeType="afterEffect">
                                  <p:stCondLst>
                                    <p:cond delay="0"/>
                                  </p:stCondLst>
                                  <p:childTnLst>
                                    <p:set>
                                      <p:cBhvr>
                                        <p:cTn id="52" dur="1" fill="hold">
                                          <p:stCondLst>
                                            <p:cond delay="0"/>
                                          </p:stCondLst>
                                        </p:cTn>
                                        <p:tgtEl>
                                          <p:spTgt spid="892931">
                                            <p:txEl>
                                              <p:pRg st="7" end="7"/>
                                            </p:txEl>
                                          </p:spTgt>
                                        </p:tgtEl>
                                        <p:attrNameLst>
                                          <p:attrName>style.visibility</p:attrName>
                                        </p:attrNameLst>
                                      </p:cBhvr>
                                      <p:to>
                                        <p:strVal val="visible"/>
                                      </p:to>
                                    </p:set>
                                    <p:animEffect transition="in" filter="fade">
                                      <p:cBhvr>
                                        <p:cTn id="53" dur="1000"/>
                                        <p:tgtEl>
                                          <p:spTgt spid="892931">
                                            <p:txEl>
                                              <p:pRg st="7" end="7"/>
                                            </p:txEl>
                                          </p:spTgt>
                                        </p:tgtEl>
                                      </p:cBhvr>
                                    </p:animEffect>
                                    <p:anim calcmode="lin" valueType="num">
                                      <p:cBhvr>
                                        <p:cTn id="54" dur="1000" fill="hold"/>
                                        <p:tgtEl>
                                          <p:spTgt spid="892931">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892931">
                                            <p:txEl>
                                              <p:pRg st="7" end="7"/>
                                            </p:txEl>
                                          </p:spTgt>
                                        </p:tgtEl>
                                        <p:attrNameLst>
                                          <p:attrName>ppt_y</p:attrName>
                                        </p:attrNameLst>
                                      </p:cBhvr>
                                      <p:tavLst>
                                        <p:tav tm="0">
                                          <p:val>
                                            <p:strVal val="#ppt_y+.1"/>
                                          </p:val>
                                        </p:tav>
                                        <p:tav tm="100000">
                                          <p:val>
                                            <p:strVal val="#ppt_y"/>
                                          </p:val>
                                        </p:tav>
                                      </p:tavLst>
                                    </p:anim>
                                  </p:childTnLst>
                                </p:cTn>
                              </p:par>
                            </p:childTnLst>
                          </p:cTn>
                        </p:par>
                        <p:par>
                          <p:cTn id="56" fill="hold">
                            <p:stCondLst>
                              <p:cond delay="8500"/>
                            </p:stCondLst>
                            <p:childTnLst>
                              <p:par>
                                <p:cTn id="57" presetID="42" presetClass="entr" presetSubtype="0" fill="hold" grpId="0" nodeType="afterEffect">
                                  <p:stCondLst>
                                    <p:cond delay="0"/>
                                  </p:stCondLst>
                                  <p:childTnLst>
                                    <p:set>
                                      <p:cBhvr>
                                        <p:cTn id="58" dur="1" fill="hold">
                                          <p:stCondLst>
                                            <p:cond delay="0"/>
                                          </p:stCondLst>
                                        </p:cTn>
                                        <p:tgtEl>
                                          <p:spTgt spid="892931">
                                            <p:txEl>
                                              <p:pRg st="8" end="8"/>
                                            </p:txEl>
                                          </p:spTgt>
                                        </p:tgtEl>
                                        <p:attrNameLst>
                                          <p:attrName>style.visibility</p:attrName>
                                        </p:attrNameLst>
                                      </p:cBhvr>
                                      <p:to>
                                        <p:strVal val="visible"/>
                                      </p:to>
                                    </p:set>
                                    <p:animEffect transition="in" filter="fade">
                                      <p:cBhvr>
                                        <p:cTn id="59" dur="1000"/>
                                        <p:tgtEl>
                                          <p:spTgt spid="892931">
                                            <p:txEl>
                                              <p:pRg st="8" end="8"/>
                                            </p:txEl>
                                          </p:spTgt>
                                        </p:tgtEl>
                                      </p:cBhvr>
                                    </p:animEffect>
                                    <p:anim calcmode="lin" valueType="num">
                                      <p:cBhvr>
                                        <p:cTn id="60" dur="1000" fill="hold"/>
                                        <p:tgtEl>
                                          <p:spTgt spid="892931">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892931">
                                            <p:txEl>
                                              <p:pRg st="8" end="8"/>
                                            </p:txEl>
                                          </p:spTgt>
                                        </p:tgtEl>
                                        <p:attrNameLst>
                                          <p:attrName>ppt_y</p:attrName>
                                        </p:attrNameLst>
                                      </p:cBhvr>
                                      <p:tavLst>
                                        <p:tav tm="0">
                                          <p:val>
                                            <p:strVal val="#ppt_y+.1"/>
                                          </p:val>
                                        </p:tav>
                                        <p:tav tm="100000">
                                          <p:val>
                                            <p:strVal val="#ppt_y"/>
                                          </p:val>
                                        </p:tav>
                                      </p:tavLst>
                                    </p:anim>
                                  </p:childTnLst>
                                </p:cTn>
                              </p:par>
                            </p:childTnLst>
                          </p:cTn>
                        </p:par>
                        <p:par>
                          <p:cTn id="62" fill="hold">
                            <p:stCondLst>
                              <p:cond delay="9500"/>
                            </p:stCondLst>
                            <p:childTnLst>
                              <p:par>
                                <p:cTn id="63" presetID="42" presetClass="entr" presetSubtype="0" fill="hold" grpId="0" nodeType="afterEffect">
                                  <p:stCondLst>
                                    <p:cond delay="0"/>
                                  </p:stCondLst>
                                  <p:childTnLst>
                                    <p:set>
                                      <p:cBhvr>
                                        <p:cTn id="64" dur="1" fill="hold">
                                          <p:stCondLst>
                                            <p:cond delay="0"/>
                                          </p:stCondLst>
                                        </p:cTn>
                                        <p:tgtEl>
                                          <p:spTgt spid="892931">
                                            <p:txEl>
                                              <p:pRg st="9" end="9"/>
                                            </p:txEl>
                                          </p:spTgt>
                                        </p:tgtEl>
                                        <p:attrNameLst>
                                          <p:attrName>style.visibility</p:attrName>
                                        </p:attrNameLst>
                                      </p:cBhvr>
                                      <p:to>
                                        <p:strVal val="visible"/>
                                      </p:to>
                                    </p:set>
                                    <p:animEffect transition="in" filter="fade">
                                      <p:cBhvr>
                                        <p:cTn id="65" dur="1000"/>
                                        <p:tgtEl>
                                          <p:spTgt spid="892931">
                                            <p:txEl>
                                              <p:pRg st="9" end="9"/>
                                            </p:txEl>
                                          </p:spTgt>
                                        </p:tgtEl>
                                      </p:cBhvr>
                                    </p:animEffect>
                                    <p:anim calcmode="lin" valueType="num">
                                      <p:cBhvr>
                                        <p:cTn id="66" dur="1000" fill="hold"/>
                                        <p:tgtEl>
                                          <p:spTgt spid="892931">
                                            <p:txEl>
                                              <p:pRg st="9" end="9"/>
                                            </p:txEl>
                                          </p:spTgt>
                                        </p:tgtEl>
                                        <p:attrNameLst>
                                          <p:attrName>ppt_x</p:attrName>
                                        </p:attrNameLst>
                                      </p:cBhvr>
                                      <p:tavLst>
                                        <p:tav tm="0">
                                          <p:val>
                                            <p:strVal val="#ppt_x"/>
                                          </p:val>
                                        </p:tav>
                                        <p:tav tm="100000">
                                          <p:val>
                                            <p:strVal val="#ppt_x"/>
                                          </p:val>
                                        </p:tav>
                                      </p:tavLst>
                                    </p:anim>
                                    <p:anim calcmode="lin" valueType="num">
                                      <p:cBhvr>
                                        <p:cTn id="67" dur="1000" fill="hold"/>
                                        <p:tgtEl>
                                          <p:spTgt spid="892931">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2931" grpId="0" build="p"/>
      <p:bldP spid="8929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a:xfrm>
            <a:off x="223838" y="719138"/>
            <a:ext cx="8229600" cy="1176337"/>
          </a:xfrm>
        </p:spPr>
        <p:txBody>
          <a:bodyPr/>
          <a:lstStyle/>
          <a:p>
            <a:r>
              <a:rPr lang="en-US" dirty="0"/>
              <a:t>Choose Development Strategies (cont’d.)</a:t>
            </a:r>
          </a:p>
        </p:txBody>
      </p:sp>
      <p:sp>
        <p:nvSpPr>
          <p:cNvPr id="929795" name="Rectangle 3"/>
          <p:cNvSpPr>
            <a:spLocks noGrp="1" noChangeArrowheads="1"/>
          </p:cNvSpPr>
          <p:nvPr>
            <p:ph type="body" idx="1"/>
          </p:nvPr>
        </p:nvSpPr>
        <p:spPr>
          <a:xfrm>
            <a:off x="3024188" y="1828800"/>
            <a:ext cx="4757737" cy="4305300"/>
          </a:xfrm>
        </p:spPr>
        <p:txBody>
          <a:bodyPr/>
          <a:lstStyle/>
          <a:p>
            <a:pPr>
              <a:lnSpc>
                <a:spcPct val="100000"/>
              </a:lnSpc>
            </a:pPr>
            <a:r>
              <a:rPr lang="en-US" dirty="0"/>
              <a:t>Partner with someone more senior on a project</a:t>
            </a:r>
          </a:p>
          <a:p>
            <a:pPr>
              <a:lnSpc>
                <a:spcPct val="100000"/>
              </a:lnSpc>
            </a:pPr>
            <a:r>
              <a:rPr lang="en-US" dirty="0"/>
              <a:t>Observations/mentoring</a:t>
            </a:r>
          </a:p>
          <a:p>
            <a:pPr>
              <a:lnSpc>
                <a:spcPct val="100000"/>
              </a:lnSpc>
            </a:pPr>
            <a:r>
              <a:rPr lang="en-US" dirty="0"/>
              <a:t>New Boss</a:t>
            </a:r>
          </a:p>
          <a:p>
            <a:pPr>
              <a:lnSpc>
                <a:spcPct val="100000"/>
              </a:lnSpc>
            </a:pPr>
            <a:r>
              <a:rPr lang="en-US" dirty="0"/>
              <a:t>Role model/coach</a:t>
            </a:r>
          </a:p>
          <a:p>
            <a:pPr>
              <a:lnSpc>
                <a:spcPct val="100000"/>
              </a:lnSpc>
            </a:pPr>
            <a:r>
              <a:rPr lang="en-US" dirty="0"/>
              <a:t>Professional/Subject Matter Experts </a:t>
            </a:r>
          </a:p>
        </p:txBody>
      </p:sp>
      <p:sp>
        <p:nvSpPr>
          <p:cNvPr id="929796" name="Rectangle 4"/>
          <p:cNvSpPr>
            <a:spLocks noChangeArrowheads="1"/>
          </p:cNvSpPr>
          <p:nvPr/>
        </p:nvSpPr>
        <p:spPr bwMode="auto">
          <a:xfrm>
            <a:off x="762000" y="1781175"/>
            <a:ext cx="2000250" cy="647700"/>
          </a:xfrm>
          <a:prstGeom prst="rect">
            <a:avLst/>
          </a:prstGeom>
          <a:solidFill>
            <a:srgbClr val="CCFFCC"/>
          </a:solidFill>
          <a:ln w="9525">
            <a:noFill/>
            <a:miter lim="800000"/>
            <a:headEnd/>
            <a:tailEnd/>
          </a:ln>
          <a:effectLst>
            <a:outerShdw dist="107763" dir="2700000" algn="ctr" rotWithShape="0">
              <a:schemeClr val="bg2">
                <a:alpha val="50000"/>
              </a:schemeClr>
            </a:outerShdw>
          </a:effectLst>
        </p:spPr>
        <p:txBody>
          <a:bodyPr wrap="none" anchor="ctr"/>
          <a:lstStyle/>
          <a:p>
            <a:pPr algn="ctr"/>
            <a:r>
              <a:rPr lang="en-US" b="1">
                <a:solidFill>
                  <a:srgbClr val="000099"/>
                </a:solidFill>
              </a:rPr>
              <a:t>Learning from </a:t>
            </a:r>
          </a:p>
          <a:p>
            <a:pPr algn="ctr"/>
            <a:r>
              <a:rPr lang="en-US" b="1">
                <a:solidFill>
                  <a:srgbClr val="000099"/>
                </a:solidFill>
              </a:rPr>
              <a:t>Others</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32021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9796"/>
                                        </p:tgtEl>
                                        <p:attrNameLst>
                                          <p:attrName>style.visibility</p:attrName>
                                        </p:attrNameLst>
                                      </p:cBhvr>
                                      <p:to>
                                        <p:strVal val="visible"/>
                                      </p:to>
                                    </p:set>
                                    <p:animEffect transition="in" filter="dissolve">
                                      <p:cBhvr>
                                        <p:cTn id="7" dur="500"/>
                                        <p:tgtEl>
                                          <p:spTgt spid="92979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29795">
                                            <p:txEl>
                                              <p:pRg st="0" end="0"/>
                                            </p:txEl>
                                          </p:spTgt>
                                        </p:tgtEl>
                                        <p:attrNameLst>
                                          <p:attrName>style.visibility</p:attrName>
                                        </p:attrNameLst>
                                      </p:cBhvr>
                                      <p:to>
                                        <p:strVal val="visible"/>
                                      </p:to>
                                    </p:set>
                                    <p:animEffect transition="in" filter="fade">
                                      <p:cBhvr>
                                        <p:cTn id="11" dur="1000"/>
                                        <p:tgtEl>
                                          <p:spTgt spid="929795">
                                            <p:txEl>
                                              <p:pRg st="0" end="0"/>
                                            </p:txEl>
                                          </p:spTgt>
                                        </p:tgtEl>
                                      </p:cBhvr>
                                    </p:animEffect>
                                    <p:anim calcmode="lin" valueType="num">
                                      <p:cBhvr>
                                        <p:cTn id="12" dur="1000" fill="hold"/>
                                        <p:tgtEl>
                                          <p:spTgt spid="92979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92979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929795">
                                            <p:txEl>
                                              <p:pRg st="1" end="1"/>
                                            </p:txEl>
                                          </p:spTgt>
                                        </p:tgtEl>
                                        <p:attrNameLst>
                                          <p:attrName>style.visibility</p:attrName>
                                        </p:attrNameLst>
                                      </p:cBhvr>
                                      <p:to>
                                        <p:strVal val="visible"/>
                                      </p:to>
                                    </p:set>
                                    <p:animEffect transition="in" filter="fade">
                                      <p:cBhvr>
                                        <p:cTn id="17" dur="1000"/>
                                        <p:tgtEl>
                                          <p:spTgt spid="929795">
                                            <p:txEl>
                                              <p:pRg st="1" end="1"/>
                                            </p:txEl>
                                          </p:spTgt>
                                        </p:tgtEl>
                                      </p:cBhvr>
                                    </p:animEffect>
                                    <p:anim calcmode="lin" valueType="num">
                                      <p:cBhvr>
                                        <p:cTn id="18" dur="1000" fill="hold"/>
                                        <p:tgtEl>
                                          <p:spTgt spid="929795">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929795">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929795">
                                            <p:txEl>
                                              <p:pRg st="2" end="2"/>
                                            </p:txEl>
                                          </p:spTgt>
                                        </p:tgtEl>
                                        <p:attrNameLst>
                                          <p:attrName>style.visibility</p:attrName>
                                        </p:attrNameLst>
                                      </p:cBhvr>
                                      <p:to>
                                        <p:strVal val="visible"/>
                                      </p:to>
                                    </p:set>
                                    <p:animEffect transition="in" filter="fade">
                                      <p:cBhvr>
                                        <p:cTn id="23" dur="1000"/>
                                        <p:tgtEl>
                                          <p:spTgt spid="929795">
                                            <p:txEl>
                                              <p:pRg st="2" end="2"/>
                                            </p:txEl>
                                          </p:spTgt>
                                        </p:tgtEl>
                                      </p:cBhvr>
                                    </p:animEffect>
                                    <p:anim calcmode="lin" valueType="num">
                                      <p:cBhvr>
                                        <p:cTn id="24" dur="1000" fill="hold"/>
                                        <p:tgtEl>
                                          <p:spTgt spid="929795">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929795">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929795">
                                            <p:txEl>
                                              <p:pRg st="3" end="3"/>
                                            </p:txEl>
                                          </p:spTgt>
                                        </p:tgtEl>
                                        <p:attrNameLst>
                                          <p:attrName>style.visibility</p:attrName>
                                        </p:attrNameLst>
                                      </p:cBhvr>
                                      <p:to>
                                        <p:strVal val="visible"/>
                                      </p:to>
                                    </p:set>
                                    <p:animEffect transition="in" filter="fade">
                                      <p:cBhvr>
                                        <p:cTn id="29" dur="1000"/>
                                        <p:tgtEl>
                                          <p:spTgt spid="929795">
                                            <p:txEl>
                                              <p:pRg st="3" end="3"/>
                                            </p:txEl>
                                          </p:spTgt>
                                        </p:tgtEl>
                                      </p:cBhvr>
                                    </p:animEffect>
                                    <p:anim calcmode="lin" valueType="num">
                                      <p:cBhvr>
                                        <p:cTn id="30" dur="1000" fill="hold"/>
                                        <p:tgtEl>
                                          <p:spTgt spid="929795">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929795">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929795">
                                            <p:txEl>
                                              <p:pRg st="4" end="4"/>
                                            </p:txEl>
                                          </p:spTgt>
                                        </p:tgtEl>
                                        <p:attrNameLst>
                                          <p:attrName>style.visibility</p:attrName>
                                        </p:attrNameLst>
                                      </p:cBhvr>
                                      <p:to>
                                        <p:strVal val="visible"/>
                                      </p:to>
                                    </p:set>
                                    <p:animEffect transition="in" filter="fade">
                                      <p:cBhvr>
                                        <p:cTn id="35" dur="1000"/>
                                        <p:tgtEl>
                                          <p:spTgt spid="929795">
                                            <p:txEl>
                                              <p:pRg st="4" end="4"/>
                                            </p:txEl>
                                          </p:spTgt>
                                        </p:tgtEl>
                                      </p:cBhvr>
                                    </p:animEffect>
                                    <p:anim calcmode="lin" valueType="num">
                                      <p:cBhvr>
                                        <p:cTn id="36" dur="1000" fill="hold"/>
                                        <p:tgtEl>
                                          <p:spTgt spid="92979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2979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9795" grpId="0" build="p"/>
      <p:bldP spid="92979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4" name="Rectangle 2"/>
          <p:cNvSpPr>
            <a:spLocks noGrp="1" noChangeArrowheads="1"/>
          </p:cNvSpPr>
          <p:nvPr>
            <p:ph type="title"/>
          </p:nvPr>
        </p:nvSpPr>
        <p:spPr>
          <a:xfrm>
            <a:off x="157163" y="719138"/>
            <a:ext cx="8229600" cy="1176337"/>
          </a:xfrm>
        </p:spPr>
        <p:txBody>
          <a:bodyPr/>
          <a:lstStyle/>
          <a:p>
            <a:r>
              <a:rPr lang="en-US" dirty="0"/>
              <a:t>Choose Development Strategies (cont’d)</a:t>
            </a:r>
          </a:p>
        </p:txBody>
      </p:sp>
      <p:sp>
        <p:nvSpPr>
          <p:cNvPr id="893955" name="Rectangle 3"/>
          <p:cNvSpPr>
            <a:spLocks noGrp="1" noChangeArrowheads="1"/>
          </p:cNvSpPr>
          <p:nvPr>
            <p:ph type="body" idx="1"/>
          </p:nvPr>
        </p:nvSpPr>
        <p:spPr>
          <a:xfrm>
            <a:off x="2786063" y="1416219"/>
            <a:ext cx="5934075" cy="4781550"/>
          </a:xfrm>
        </p:spPr>
        <p:txBody>
          <a:bodyPr/>
          <a:lstStyle/>
          <a:p>
            <a:pPr>
              <a:lnSpc>
                <a:spcPct val="100000"/>
              </a:lnSpc>
              <a:spcBef>
                <a:spcPct val="35000"/>
              </a:spcBef>
            </a:pPr>
            <a:r>
              <a:rPr lang="en-US" dirty="0"/>
              <a:t>Internal Training/Development</a:t>
            </a:r>
          </a:p>
          <a:p>
            <a:pPr lvl="1">
              <a:lnSpc>
                <a:spcPct val="90000"/>
              </a:lnSpc>
              <a:spcBef>
                <a:spcPct val="35000"/>
              </a:spcBef>
              <a:buSzTx/>
            </a:pPr>
            <a:r>
              <a:rPr lang="en-US" dirty="0"/>
              <a:t>Corporate training</a:t>
            </a:r>
          </a:p>
          <a:p>
            <a:pPr lvl="1">
              <a:lnSpc>
                <a:spcPct val="90000"/>
              </a:lnSpc>
              <a:spcBef>
                <a:spcPct val="35000"/>
              </a:spcBef>
              <a:buSzTx/>
            </a:pPr>
            <a:r>
              <a:rPr lang="en-US" dirty="0"/>
              <a:t>Brown bag seminars</a:t>
            </a:r>
          </a:p>
          <a:p>
            <a:pPr lvl="1">
              <a:lnSpc>
                <a:spcPct val="90000"/>
              </a:lnSpc>
              <a:spcBef>
                <a:spcPct val="35000"/>
              </a:spcBef>
              <a:buSzTx/>
            </a:pPr>
            <a:r>
              <a:rPr lang="en-US" dirty="0"/>
              <a:t>Company driven (e.g. project management training)</a:t>
            </a:r>
          </a:p>
          <a:p>
            <a:pPr lvl="1">
              <a:lnSpc>
                <a:spcPct val="90000"/>
              </a:lnSpc>
              <a:spcBef>
                <a:spcPct val="35000"/>
              </a:spcBef>
              <a:buSzTx/>
            </a:pPr>
            <a:r>
              <a:rPr lang="en-US" dirty="0"/>
              <a:t>Self-directed learning tools - videos, computer-based training (internet), webinars</a:t>
            </a:r>
          </a:p>
          <a:p>
            <a:pPr lvl="1">
              <a:lnSpc>
                <a:spcPct val="90000"/>
              </a:lnSpc>
              <a:spcBef>
                <a:spcPct val="35000"/>
              </a:spcBef>
              <a:buSzTx/>
            </a:pPr>
            <a:r>
              <a:rPr lang="en-US" dirty="0"/>
              <a:t>Breakfast and lunch </a:t>
            </a:r>
            <a:r>
              <a:rPr lang="en-US" dirty="0" smtClean="0"/>
              <a:t>seminars</a:t>
            </a:r>
            <a:endParaRPr lang="en-US" dirty="0"/>
          </a:p>
          <a:p>
            <a:pPr>
              <a:lnSpc>
                <a:spcPct val="100000"/>
              </a:lnSpc>
              <a:spcBef>
                <a:spcPct val="0"/>
              </a:spcBef>
            </a:pPr>
            <a:r>
              <a:rPr lang="en-US" dirty="0"/>
              <a:t>External Training/Development</a:t>
            </a:r>
          </a:p>
          <a:p>
            <a:pPr lvl="1">
              <a:lnSpc>
                <a:spcPct val="90000"/>
              </a:lnSpc>
              <a:buSzTx/>
            </a:pPr>
            <a:r>
              <a:rPr lang="en-US" dirty="0"/>
              <a:t>Seminars</a:t>
            </a:r>
          </a:p>
          <a:p>
            <a:pPr lvl="1">
              <a:lnSpc>
                <a:spcPct val="90000"/>
              </a:lnSpc>
              <a:buSzTx/>
            </a:pPr>
            <a:r>
              <a:rPr lang="en-US" dirty="0"/>
              <a:t>Conferences</a:t>
            </a:r>
          </a:p>
          <a:p>
            <a:pPr lvl="1">
              <a:lnSpc>
                <a:spcPct val="90000"/>
              </a:lnSpc>
              <a:buSzTx/>
            </a:pPr>
            <a:r>
              <a:rPr lang="en-US" dirty="0"/>
              <a:t>Accredited college/university courses</a:t>
            </a:r>
          </a:p>
          <a:p>
            <a:pPr lvl="1">
              <a:lnSpc>
                <a:spcPct val="90000"/>
              </a:lnSpc>
              <a:buSzTx/>
            </a:pPr>
            <a:r>
              <a:rPr lang="en-US" dirty="0"/>
              <a:t>Professional licensing/certification</a:t>
            </a:r>
          </a:p>
          <a:p>
            <a:pPr lvl="1">
              <a:lnSpc>
                <a:spcPct val="90000"/>
              </a:lnSpc>
              <a:buSzTx/>
            </a:pPr>
            <a:r>
              <a:rPr lang="en-US" dirty="0"/>
              <a:t>Professional associations/networking groups</a:t>
            </a:r>
          </a:p>
          <a:p>
            <a:pPr lvl="1">
              <a:lnSpc>
                <a:spcPct val="90000"/>
              </a:lnSpc>
            </a:pPr>
            <a:endParaRPr lang="en-US" dirty="0"/>
          </a:p>
        </p:txBody>
      </p:sp>
      <p:sp>
        <p:nvSpPr>
          <p:cNvPr id="893956" name="Rectangle 4"/>
          <p:cNvSpPr>
            <a:spLocks noChangeArrowheads="1"/>
          </p:cNvSpPr>
          <p:nvPr/>
        </p:nvSpPr>
        <p:spPr bwMode="auto">
          <a:xfrm>
            <a:off x="504825" y="1676400"/>
            <a:ext cx="2000250" cy="647700"/>
          </a:xfrm>
          <a:prstGeom prst="rect">
            <a:avLst/>
          </a:prstGeom>
          <a:solidFill>
            <a:srgbClr val="00FFFF"/>
          </a:solidFill>
          <a:ln w="9525">
            <a:noFill/>
            <a:miter lim="800000"/>
            <a:headEnd/>
            <a:tailEnd/>
          </a:ln>
          <a:effectLst>
            <a:outerShdw dist="107763" dir="2700000" algn="ctr" rotWithShape="0">
              <a:schemeClr val="bg2">
                <a:alpha val="50000"/>
              </a:schemeClr>
            </a:outerShdw>
          </a:effectLst>
        </p:spPr>
        <p:txBody>
          <a:bodyPr wrap="none" anchor="ctr"/>
          <a:lstStyle/>
          <a:p>
            <a:pPr algn="ctr"/>
            <a:r>
              <a:rPr lang="en-US" b="1">
                <a:solidFill>
                  <a:srgbClr val="000099"/>
                </a:solidFill>
              </a:rPr>
              <a:t>Training &amp; </a:t>
            </a:r>
          </a:p>
          <a:p>
            <a:pPr algn="ctr"/>
            <a:r>
              <a:rPr lang="en-US" b="1">
                <a:solidFill>
                  <a:srgbClr val="000099"/>
                </a:solidFill>
              </a:rPr>
              <a:t>Reading</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148970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93956"/>
                                        </p:tgtEl>
                                        <p:attrNameLst>
                                          <p:attrName>style.visibility</p:attrName>
                                        </p:attrNameLst>
                                      </p:cBhvr>
                                      <p:to>
                                        <p:strVal val="visible"/>
                                      </p:to>
                                    </p:set>
                                    <p:animEffect transition="in" filter="dissolve">
                                      <p:cBhvr>
                                        <p:cTn id="7" dur="500"/>
                                        <p:tgtEl>
                                          <p:spTgt spid="89395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93955">
                                            <p:txEl>
                                              <p:pRg st="0" end="0"/>
                                            </p:txEl>
                                          </p:spTgt>
                                        </p:tgtEl>
                                        <p:attrNameLst>
                                          <p:attrName>style.visibility</p:attrName>
                                        </p:attrNameLst>
                                      </p:cBhvr>
                                      <p:to>
                                        <p:strVal val="visible"/>
                                      </p:to>
                                    </p:set>
                                    <p:animEffect transition="in" filter="fade">
                                      <p:cBhvr>
                                        <p:cTn id="11" dur="1000"/>
                                        <p:tgtEl>
                                          <p:spTgt spid="893955">
                                            <p:txEl>
                                              <p:pRg st="0" end="0"/>
                                            </p:txEl>
                                          </p:spTgt>
                                        </p:tgtEl>
                                      </p:cBhvr>
                                    </p:animEffect>
                                    <p:anim calcmode="lin" valueType="num">
                                      <p:cBhvr>
                                        <p:cTn id="12" dur="1000" fill="hold"/>
                                        <p:tgtEl>
                                          <p:spTgt spid="89395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89395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893955">
                                            <p:txEl>
                                              <p:pRg st="1" end="1"/>
                                            </p:txEl>
                                          </p:spTgt>
                                        </p:tgtEl>
                                        <p:attrNameLst>
                                          <p:attrName>style.visibility</p:attrName>
                                        </p:attrNameLst>
                                      </p:cBhvr>
                                      <p:to>
                                        <p:strVal val="visible"/>
                                      </p:to>
                                    </p:set>
                                    <p:animEffect transition="in" filter="fade">
                                      <p:cBhvr>
                                        <p:cTn id="17" dur="1000"/>
                                        <p:tgtEl>
                                          <p:spTgt spid="893955">
                                            <p:txEl>
                                              <p:pRg st="1" end="1"/>
                                            </p:txEl>
                                          </p:spTgt>
                                        </p:tgtEl>
                                      </p:cBhvr>
                                    </p:animEffect>
                                    <p:anim calcmode="lin" valueType="num">
                                      <p:cBhvr>
                                        <p:cTn id="18" dur="1000" fill="hold"/>
                                        <p:tgtEl>
                                          <p:spTgt spid="893955">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893955">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893955">
                                            <p:txEl>
                                              <p:pRg st="2" end="2"/>
                                            </p:txEl>
                                          </p:spTgt>
                                        </p:tgtEl>
                                        <p:attrNameLst>
                                          <p:attrName>style.visibility</p:attrName>
                                        </p:attrNameLst>
                                      </p:cBhvr>
                                      <p:to>
                                        <p:strVal val="visible"/>
                                      </p:to>
                                    </p:set>
                                    <p:animEffect transition="in" filter="fade">
                                      <p:cBhvr>
                                        <p:cTn id="23" dur="1000"/>
                                        <p:tgtEl>
                                          <p:spTgt spid="893955">
                                            <p:txEl>
                                              <p:pRg st="2" end="2"/>
                                            </p:txEl>
                                          </p:spTgt>
                                        </p:tgtEl>
                                      </p:cBhvr>
                                    </p:animEffect>
                                    <p:anim calcmode="lin" valueType="num">
                                      <p:cBhvr>
                                        <p:cTn id="24" dur="1000" fill="hold"/>
                                        <p:tgtEl>
                                          <p:spTgt spid="893955">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893955">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893955">
                                            <p:txEl>
                                              <p:pRg st="3" end="3"/>
                                            </p:txEl>
                                          </p:spTgt>
                                        </p:tgtEl>
                                        <p:attrNameLst>
                                          <p:attrName>style.visibility</p:attrName>
                                        </p:attrNameLst>
                                      </p:cBhvr>
                                      <p:to>
                                        <p:strVal val="visible"/>
                                      </p:to>
                                    </p:set>
                                    <p:animEffect transition="in" filter="fade">
                                      <p:cBhvr>
                                        <p:cTn id="29" dur="1000"/>
                                        <p:tgtEl>
                                          <p:spTgt spid="893955">
                                            <p:txEl>
                                              <p:pRg st="3" end="3"/>
                                            </p:txEl>
                                          </p:spTgt>
                                        </p:tgtEl>
                                      </p:cBhvr>
                                    </p:animEffect>
                                    <p:anim calcmode="lin" valueType="num">
                                      <p:cBhvr>
                                        <p:cTn id="30" dur="1000" fill="hold"/>
                                        <p:tgtEl>
                                          <p:spTgt spid="893955">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893955">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893955">
                                            <p:txEl>
                                              <p:pRg st="4" end="4"/>
                                            </p:txEl>
                                          </p:spTgt>
                                        </p:tgtEl>
                                        <p:attrNameLst>
                                          <p:attrName>style.visibility</p:attrName>
                                        </p:attrNameLst>
                                      </p:cBhvr>
                                      <p:to>
                                        <p:strVal val="visible"/>
                                      </p:to>
                                    </p:set>
                                    <p:animEffect transition="in" filter="fade">
                                      <p:cBhvr>
                                        <p:cTn id="35" dur="1000"/>
                                        <p:tgtEl>
                                          <p:spTgt spid="893955">
                                            <p:txEl>
                                              <p:pRg st="4" end="4"/>
                                            </p:txEl>
                                          </p:spTgt>
                                        </p:tgtEl>
                                      </p:cBhvr>
                                    </p:animEffect>
                                    <p:anim calcmode="lin" valueType="num">
                                      <p:cBhvr>
                                        <p:cTn id="36" dur="1000" fill="hold"/>
                                        <p:tgtEl>
                                          <p:spTgt spid="89395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93955">
                                            <p:txEl>
                                              <p:pRg st="4" end="4"/>
                                            </p:txEl>
                                          </p:spTgt>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893955">
                                            <p:txEl>
                                              <p:pRg st="5" end="5"/>
                                            </p:txEl>
                                          </p:spTgt>
                                        </p:tgtEl>
                                        <p:attrNameLst>
                                          <p:attrName>style.visibility</p:attrName>
                                        </p:attrNameLst>
                                      </p:cBhvr>
                                      <p:to>
                                        <p:strVal val="visible"/>
                                      </p:to>
                                    </p:set>
                                    <p:animEffect transition="in" filter="fade">
                                      <p:cBhvr>
                                        <p:cTn id="41" dur="1000"/>
                                        <p:tgtEl>
                                          <p:spTgt spid="893955">
                                            <p:txEl>
                                              <p:pRg st="5" end="5"/>
                                            </p:txEl>
                                          </p:spTgt>
                                        </p:tgtEl>
                                      </p:cBhvr>
                                    </p:animEffect>
                                    <p:anim calcmode="lin" valueType="num">
                                      <p:cBhvr>
                                        <p:cTn id="42" dur="1000" fill="hold"/>
                                        <p:tgtEl>
                                          <p:spTgt spid="893955">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893955">
                                            <p:txEl>
                                              <p:pRg st="5" end="5"/>
                                            </p:txEl>
                                          </p:spTgt>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grpId="0" nodeType="afterEffect">
                                  <p:stCondLst>
                                    <p:cond delay="0"/>
                                  </p:stCondLst>
                                  <p:childTnLst>
                                    <p:set>
                                      <p:cBhvr>
                                        <p:cTn id="46" dur="1" fill="hold">
                                          <p:stCondLst>
                                            <p:cond delay="0"/>
                                          </p:stCondLst>
                                        </p:cTn>
                                        <p:tgtEl>
                                          <p:spTgt spid="893955">
                                            <p:txEl>
                                              <p:pRg st="6" end="6"/>
                                            </p:txEl>
                                          </p:spTgt>
                                        </p:tgtEl>
                                        <p:attrNameLst>
                                          <p:attrName>style.visibility</p:attrName>
                                        </p:attrNameLst>
                                      </p:cBhvr>
                                      <p:to>
                                        <p:strVal val="visible"/>
                                      </p:to>
                                    </p:set>
                                    <p:animEffect transition="in" filter="fade">
                                      <p:cBhvr>
                                        <p:cTn id="47" dur="1000"/>
                                        <p:tgtEl>
                                          <p:spTgt spid="893955">
                                            <p:txEl>
                                              <p:pRg st="6" end="6"/>
                                            </p:txEl>
                                          </p:spTgt>
                                        </p:tgtEl>
                                      </p:cBhvr>
                                    </p:animEffect>
                                    <p:anim calcmode="lin" valueType="num">
                                      <p:cBhvr>
                                        <p:cTn id="48" dur="1000" fill="hold"/>
                                        <p:tgtEl>
                                          <p:spTgt spid="893955">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893955">
                                            <p:txEl>
                                              <p:pRg st="6" end="6"/>
                                            </p:txEl>
                                          </p:spTgt>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grpId="0" nodeType="afterEffect">
                                  <p:stCondLst>
                                    <p:cond delay="0"/>
                                  </p:stCondLst>
                                  <p:childTnLst>
                                    <p:set>
                                      <p:cBhvr>
                                        <p:cTn id="52" dur="1" fill="hold">
                                          <p:stCondLst>
                                            <p:cond delay="0"/>
                                          </p:stCondLst>
                                        </p:cTn>
                                        <p:tgtEl>
                                          <p:spTgt spid="893955">
                                            <p:txEl>
                                              <p:pRg st="7" end="7"/>
                                            </p:txEl>
                                          </p:spTgt>
                                        </p:tgtEl>
                                        <p:attrNameLst>
                                          <p:attrName>style.visibility</p:attrName>
                                        </p:attrNameLst>
                                      </p:cBhvr>
                                      <p:to>
                                        <p:strVal val="visible"/>
                                      </p:to>
                                    </p:set>
                                    <p:animEffect transition="in" filter="fade">
                                      <p:cBhvr>
                                        <p:cTn id="53" dur="1000"/>
                                        <p:tgtEl>
                                          <p:spTgt spid="893955">
                                            <p:txEl>
                                              <p:pRg st="7" end="7"/>
                                            </p:txEl>
                                          </p:spTgt>
                                        </p:tgtEl>
                                      </p:cBhvr>
                                    </p:animEffect>
                                    <p:anim calcmode="lin" valueType="num">
                                      <p:cBhvr>
                                        <p:cTn id="54" dur="1000" fill="hold"/>
                                        <p:tgtEl>
                                          <p:spTgt spid="893955">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893955">
                                            <p:txEl>
                                              <p:pRg st="7" end="7"/>
                                            </p:txEl>
                                          </p:spTgt>
                                        </p:tgtEl>
                                        <p:attrNameLst>
                                          <p:attrName>ppt_y</p:attrName>
                                        </p:attrNameLst>
                                      </p:cBhvr>
                                      <p:tavLst>
                                        <p:tav tm="0">
                                          <p:val>
                                            <p:strVal val="#ppt_y+.1"/>
                                          </p:val>
                                        </p:tav>
                                        <p:tav tm="100000">
                                          <p:val>
                                            <p:strVal val="#ppt_y"/>
                                          </p:val>
                                        </p:tav>
                                      </p:tavLst>
                                    </p:anim>
                                  </p:childTnLst>
                                </p:cTn>
                              </p:par>
                            </p:childTnLst>
                          </p:cTn>
                        </p:par>
                        <p:par>
                          <p:cTn id="56" fill="hold">
                            <p:stCondLst>
                              <p:cond delay="8500"/>
                            </p:stCondLst>
                            <p:childTnLst>
                              <p:par>
                                <p:cTn id="57" presetID="42" presetClass="entr" presetSubtype="0" fill="hold" grpId="0" nodeType="afterEffect">
                                  <p:stCondLst>
                                    <p:cond delay="0"/>
                                  </p:stCondLst>
                                  <p:childTnLst>
                                    <p:set>
                                      <p:cBhvr>
                                        <p:cTn id="58" dur="1" fill="hold">
                                          <p:stCondLst>
                                            <p:cond delay="0"/>
                                          </p:stCondLst>
                                        </p:cTn>
                                        <p:tgtEl>
                                          <p:spTgt spid="893955">
                                            <p:txEl>
                                              <p:pRg st="8" end="8"/>
                                            </p:txEl>
                                          </p:spTgt>
                                        </p:tgtEl>
                                        <p:attrNameLst>
                                          <p:attrName>style.visibility</p:attrName>
                                        </p:attrNameLst>
                                      </p:cBhvr>
                                      <p:to>
                                        <p:strVal val="visible"/>
                                      </p:to>
                                    </p:set>
                                    <p:animEffect transition="in" filter="fade">
                                      <p:cBhvr>
                                        <p:cTn id="59" dur="1000"/>
                                        <p:tgtEl>
                                          <p:spTgt spid="893955">
                                            <p:txEl>
                                              <p:pRg st="8" end="8"/>
                                            </p:txEl>
                                          </p:spTgt>
                                        </p:tgtEl>
                                      </p:cBhvr>
                                    </p:animEffect>
                                    <p:anim calcmode="lin" valueType="num">
                                      <p:cBhvr>
                                        <p:cTn id="60" dur="1000" fill="hold"/>
                                        <p:tgtEl>
                                          <p:spTgt spid="893955">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893955">
                                            <p:txEl>
                                              <p:pRg st="8" end="8"/>
                                            </p:txEl>
                                          </p:spTgt>
                                        </p:tgtEl>
                                        <p:attrNameLst>
                                          <p:attrName>ppt_y</p:attrName>
                                        </p:attrNameLst>
                                      </p:cBhvr>
                                      <p:tavLst>
                                        <p:tav tm="0">
                                          <p:val>
                                            <p:strVal val="#ppt_y+.1"/>
                                          </p:val>
                                        </p:tav>
                                        <p:tav tm="100000">
                                          <p:val>
                                            <p:strVal val="#ppt_y"/>
                                          </p:val>
                                        </p:tav>
                                      </p:tavLst>
                                    </p:anim>
                                  </p:childTnLst>
                                </p:cTn>
                              </p:par>
                            </p:childTnLst>
                          </p:cTn>
                        </p:par>
                        <p:par>
                          <p:cTn id="62" fill="hold">
                            <p:stCondLst>
                              <p:cond delay="9500"/>
                            </p:stCondLst>
                            <p:childTnLst>
                              <p:par>
                                <p:cTn id="63" presetID="42" presetClass="entr" presetSubtype="0" fill="hold" grpId="0" nodeType="afterEffect">
                                  <p:stCondLst>
                                    <p:cond delay="0"/>
                                  </p:stCondLst>
                                  <p:childTnLst>
                                    <p:set>
                                      <p:cBhvr>
                                        <p:cTn id="64" dur="1" fill="hold">
                                          <p:stCondLst>
                                            <p:cond delay="0"/>
                                          </p:stCondLst>
                                        </p:cTn>
                                        <p:tgtEl>
                                          <p:spTgt spid="893955">
                                            <p:txEl>
                                              <p:pRg st="9" end="9"/>
                                            </p:txEl>
                                          </p:spTgt>
                                        </p:tgtEl>
                                        <p:attrNameLst>
                                          <p:attrName>style.visibility</p:attrName>
                                        </p:attrNameLst>
                                      </p:cBhvr>
                                      <p:to>
                                        <p:strVal val="visible"/>
                                      </p:to>
                                    </p:set>
                                    <p:animEffect transition="in" filter="fade">
                                      <p:cBhvr>
                                        <p:cTn id="65" dur="1000"/>
                                        <p:tgtEl>
                                          <p:spTgt spid="893955">
                                            <p:txEl>
                                              <p:pRg st="9" end="9"/>
                                            </p:txEl>
                                          </p:spTgt>
                                        </p:tgtEl>
                                      </p:cBhvr>
                                    </p:animEffect>
                                    <p:anim calcmode="lin" valueType="num">
                                      <p:cBhvr>
                                        <p:cTn id="66" dur="1000" fill="hold"/>
                                        <p:tgtEl>
                                          <p:spTgt spid="893955">
                                            <p:txEl>
                                              <p:pRg st="9" end="9"/>
                                            </p:txEl>
                                          </p:spTgt>
                                        </p:tgtEl>
                                        <p:attrNameLst>
                                          <p:attrName>ppt_x</p:attrName>
                                        </p:attrNameLst>
                                      </p:cBhvr>
                                      <p:tavLst>
                                        <p:tav tm="0">
                                          <p:val>
                                            <p:strVal val="#ppt_x"/>
                                          </p:val>
                                        </p:tav>
                                        <p:tav tm="100000">
                                          <p:val>
                                            <p:strVal val="#ppt_x"/>
                                          </p:val>
                                        </p:tav>
                                      </p:tavLst>
                                    </p:anim>
                                    <p:anim calcmode="lin" valueType="num">
                                      <p:cBhvr>
                                        <p:cTn id="67" dur="1000" fill="hold"/>
                                        <p:tgtEl>
                                          <p:spTgt spid="893955">
                                            <p:txEl>
                                              <p:pRg st="9" end="9"/>
                                            </p:txEl>
                                          </p:spTgt>
                                        </p:tgtEl>
                                        <p:attrNameLst>
                                          <p:attrName>ppt_y</p:attrName>
                                        </p:attrNameLst>
                                      </p:cBhvr>
                                      <p:tavLst>
                                        <p:tav tm="0">
                                          <p:val>
                                            <p:strVal val="#ppt_y+.1"/>
                                          </p:val>
                                        </p:tav>
                                        <p:tav tm="100000">
                                          <p:val>
                                            <p:strVal val="#ppt_y"/>
                                          </p:val>
                                        </p:tav>
                                      </p:tavLst>
                                    </p:anim>
                                  </p:childTnLst>
                                </p:cTn>
                              </p:par>
                            </p:childTnLst>
                          </p:cTn>
                        </p:par>
                        <p:par>
                          <p:cTn id="68" fill="hold">
                            <p:stCondLst>
                              <p:cond delay="10500"/>
                            </p:stCondLst>
                            <p:childTnLst>
                              <p:par>
                                <p:cTn id="69" presetID="42" presetClass="entr" presetSubtype="0" fill="hold" grpId="0" nodeType="afterEffect">
                                  <p:stCondLst>
                                    <p:cond delay="0"/>
                                  </p:stCondLst>
                                  <p:childTnLst>
                                    <p:set>
                                      <p:cBhvr>
                                        <p:cTn id="70" dur="1" fill="hold">
                                          <p:stCondLst>
                                            <p:cond delay="0"/>
                                          </p:stCondLst>
                                        </p:cTn>
                                        <p:tgtEl>
                                          <p:spTgt spid="893955">
                                            <p:txEl>
                                              <p:pRg st="10" end="10"/>
                                            </p:txEl>
                                          </p:spTgt>
                                        </p:tgtEl>
                                        <p:attrNameLst>
                                          <p:attrName>style.visibility</p:attrName>
                                        </p:attrNameLst>
                                      </p:cBhvr>
                                      <p:to>
                                        <p:strVal val="visible"/>
                                      </p:to>
                                    </p:set>
                                    <p:animEffect transition="in" filter="fade">
                                      <p:cBhvr>
                                        <p:cTn id="71" dur="1000"/>
                                        <p:tgtEl>
                                          <p:spTgt spid="893955">
                                            <p:txEl>
                                              <p:pRg st="10" end="10"/>
                                            </p:txEl>
                                          </p:spTgt>
                                        </p:tgtEl>
                                      </p:cBhvr>
                                    </p:animEffect>
                                    <p:anim calcmode="lin" valueType="num">
                                      <p:cBhvr>
                                        <p:cTn id="72" dur="1000" fill="hold"/>
                                        <p:tgtEl>
                                          <p:spTgt spid="893955">
                                            <p:txEl>
                                              <p:pRg st="10" end="10"/>
                                            </p:txEl>
                                          </p:spTgt>
                                        </p:tgtEl>
                                        <p:attrNameLst>
                                          <p:attrName>ppt_x</p:attrName>
                                        </p:attrNameLst>
                                      </p:cBhvr>
                                      <p:tavLst>
                                        <p:tav tm="0">
                                          <p:val>
                                            <p:strVal val="#ppt_x"/>
                                          </p:val>
                                        </p:tav>
                                        <p:tav tm="100000">
                                          <p:val>
                                            <p:strVal val="#ppt_x"/>
                                          </p:val>
                                        </p:tav>
                                      </p:tavLst>
                                    </p:anim>
                                    <p:anim calcmode="lin" valueType="num">
                                      <p:cBhvr>
                                        <p:cTn id="73" dur="1000" fill="hold"/>
                                        <p:tgtEl>
                                          <p:spTgt spid="893955">
                                            <p:txEl>
                                              <p:pRg st="10" end="10"/>
                                            </p:txEl>
                                          </p:spTgt>
                                        </p:tgtEl>
                                        <p:attrNameLst>
                                          <p:attrName>ppt_y</p:attrName>
                                        </p:attrNameLst>
                                      </p:cBhvr>
                                      <p:tavLst>
                                        <p:tav tm="0">
                                          <p:val>
                                            <p:strVal val="#ppt_y+.1"/>
                                          </p:val>
                                        </p:tav>
                                        <p:tav tm="100000">
                                          <p:val>
                                            <p:strVal val="#ppt_y"/>
                                          </p:val>
                                        </p:tav>
                                      </p:tavLst>
                                    </p:anim>
                                  </p:childTnLst>
                                </p:cTn>
                              </p:par>
                            </p:childTnLst>
                          </p:cTn>
                        </p:par>
                        <p:par>
                          <p:cTn id="74" fill="hold">
                            <p:stCondLst>
                              <p:cond delay="11500"/>
                            </p:stCondLst>
                            <p:childTnLst>
                              <p:par>
                                <p:cTn id="75" presetID="42" presetClass="entr" presetSubtype="0" fill="hold" grpId="0" nodeType="afterEffect">
                                  <p:stCondLst>
                                    <p:cond delay="0"/>
                                  </p:stCondLst>
                                  <p:childTnLst>
                                    <p:set>
                                      <p:cBhvr>
                                        <p:cTn id="76" dur="1" fill="hold">
                                          <p:stCondLst>
                                            <p:cond delay="0"/>
                                          </p:stCondLst>
                                        </p:cTn>
                                        <p:tgtEl>
                                          <p:spTgt spid="893955">
                                            <p:txEl>
                                              <p:pRg st="11" end="11"/>
                                            </p:txEl>
                                          </p:spTgt>
                                        </p:tgtEl>
                                        <p:attrNameLst>
                                          <p:attrName>style.visibility</p:attrName>
                                        </p:attrNameLst>
                                      </p:cBhvr>
                                      <p:to>
                                        <p:strVal val="visible"/>
                                      </p:to>
                                    </p:set>
                                    <p:animEffect transition="in" filter="fade">
                                      <p:cBhvr>
                                        <p:cTn id="77" dur="1000"/>
                                        <p:tgtEl>
                                          <p:spTgt spid="893955">
                                            <p:txEl>
                                              <p:pRg st="11" end="11"/>
                                            </p:txEl>
                                          </p:spTgt>
                                        </p:tgtEl>
                                      </p:cBhvr>
                                    </p:animEffect>
                                    <p:anim calcmode="lin" valueType="num">
                                      <p:cBhvr>
                                        <p:cTn id="78" dur="1000" fill="hold"/>
                                        <p:tgtEl>
                                          <p:spTgt spid="893955">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89395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3955" grpId="0" build="p"/>
      <p:bldP spid="89395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39" name="Text Box 27"/>
          <p:cNvSpPr txBox="1">
            <a:spLocks noChangeArrowheads="1"/>
          </p:cNvSpPr>
          <p:nvPr/>
        </p:nvSpPr>
        <p:spPr bwMode="auto">
          <a:xfrm>
            <a:off x="3028950" y="5499517"/>
            <a:ext cx="3371850" cy="590935"/>
          </a:xfrm>
          <a:prstGeom prst="rect">
            <a:avLst/>
          </a:prstGeom>
          <a:solidFill>
            <a:schemeClr val="accent1"/>
          </a:solidFill>
          <a:ln w="9525">
            <a:noFill/>
            <a:miter lim="800000"/>
            <a:headEnd/>
            <a:tailEnd/>
          </a:ln>
          <a:effectLst/>
        </p:spPr>
        <p:txBody>
          <a:bodyPr>
            <a:spAutoFit/>
          </a:bodyPr>
          <a:lstStyle/>
          <a:p>
            <a:pPr algn="ctr">
              <a:spcBef>
                <a:spcPct val="50000"/>
              </a:spcBef>
            </a:pPr>
            <a:r>
              <a:rPr lang="en-US" sz="1800" dirty="0"/>
              <a:t>Extract Learning from Experiences </a:t>
            </a:r>
          </a:p>
        </p:txBody>
      </p:sp>
      <p:sp>
        <p:nvSpPr>
          <p:cNvPr id="909316" name="Text Box 4"/>
          <p:cNvSpPr txBox="1">
            <a:spLocks noChangeArrowheads="1"/>
          </p:cNvSpPr>
          <p:nvPr/>
        </p:nvSpPr>
        <p:spPr bwMode="auto">
          <a:xfrm>
            <a:off x="1752600" y="1144507"/>
            <a:ext cx="5514975" cy="341632"/>
          </a:xfrm>
          <a:prstGeom prst="rect">
            <a:avLst/>
          </a:prstGeom>
          <a:solidFill>
            <a:srgbClr val="336699"/>
          </a:solidFill>
          <a:ln w="9525">
            <a:noFill/>
            <a:miter lim="800000"/>
            <a:headEnd/>
            <a:tailEnd/>
          </a:ln>
          <a:effectLst/>
        </p:spPr>
        <p:txBody>
          <a:bodyPr>
            <a:spAutoFit/>
          </a:bodyPr>
          <a:lstStyle/>
          <a:p>
            <a:pPr algn="ctr">
              <a:spcBef>
                <a:spcPct val="50000"/>
              </a:spcBef>
            </a:pPr>
            <a:r>
              <a:rPr lang="en-US" sz="1800" dirty="0"/>
              <a:t>Assess Interests &amp; Competencies: Identify G.A.P.S.  </a:t>
            </a:r>
          </a:p>
        </p:txBody>
      </p:sp>
      <p:sp>
        <p:nvSpPr>
          <p:cNvPr id="909314" name="Rectangle 2"/>
          <p:cNvSpPr>
            <a:spLocks noGrp="1" noChangeArrowheads="1"/>
          </p:cNvSpPr>
          <p:nvPr>
            <p:ph type="title"/>
          </p:nvPr>
        </p:nvSpPr>
        <p:spPr>
          <a:xfrm>
            <a:off x="273050" y="334963"/>
            <a:ext cx="8448675" cy="571500"/>
          </a:xfrm>
        </p:spPr>
        <p:txBody>
          <a:bodyPr/>
          <a:lstStyle/>
          <a:p>
            <a:r>
              <a:rPr lang="en-US" dirty="0"/>
              <a:t>Developmental Planning Process</a:t>
            </a:r>
          </a:p>
        </p:txBody>
      </p:sp>
      <p:sp>
        <p:nvSpPr>
          <p:cNvPr id="909318" name="Rectangle 6"/>
          <p:cNvSpPr>
            <a:spLocks noChangeArrowheads="1"/>
          </p:cNvSpPr>
          <p:nvPr/>
        </p:nvSpPr>
        <p:spPr bwMode="auto">
          <a:xfrm>
            <a:off x="1181100" y="3363832"/>
            <a:ext cx="2000250" cy="647700"/>
          </a:xfrm>
          <a:prstGeom prst="rect">
            <a:avLst/>
          </a:prstGeom>
          <a:solidFill>
            <a:srgbClr val="CCFFFF"/>
          </a:solidFill>
          <a:ln w="9525">
            <a:noFill/>
            <a:miter lim="800000"/>
            <a:headEnd/>
            <a:tailEnd/>
          </a:ln>
          <a:effectLst/>
        </p:spPr>
        <p:txBody>
          <a:bodyPr wrap="none" anchor="ctr"/>
          <a:lstStyle/>
          <a:p>
            <a:pPr algn="ctr"/>
            <a:r>
              <a:rPr lang="en-US" sz="1800" b="1" dirty="0">
                <a:solidFill>
                  <a:srgbClr val="000099"/>
                </a:solidFill>
              </a:rPr>
              <a:t>Challenging </a:t>
            </a:r>
          </a:p>
          <a:p>
            <a:pPr algn="ctr"/>
            <a:r>
              <a:rPr lang="en-US" sz="1800" b="1" dirty="0">
                <a:solidFill>
                  <a:srgbClr val="000099"/>
                </a:solidFill>
              </a:rPr>
              <a:t>Assignments</a:t>
            </a:r>
          </a:p>
        </p:txBody>
      </p:sp>
      <p:sp>
        <p:nvSpPr>
          <p:cNvPr id="909319" name="Rectangle 7"/>
          <p:cNvSpPr>
            <a:spLocks noChangeArrowheads="1"/>
          </p:cNvSpPr>
          <p:nvPr/>
        </p:nvSpPr>
        <p:spPr bwMode="auto">
          <a:xfrm>
            <a:off x="3486150" y="3354307"/>
            <a:ext cx="2000250" cy="647700"/>
          </a:xfrm>
          <a:prstGeom prst="rect">
            <a:avLst/>
          </a:prstGeom>
          <a:solidFill>
            <a:srgbClr val="CCFFCC"/>
          </a:solidFill>
          <a:ln w="9525">
            <a:noFill/>
            <a:miter lim="800000"/>
            <a:headEnd/>
            <a:tailEnd/>
          </a:ln>
          <a:effectLst/>
        </p:spPr>
        <p:txBody>
          <a:bodyPr wrap="none" anchor="ctr"/>
          <a:lstStyle/>
          <a:p>
            <a:pPr algn="ctr"/>
            <a:r>
              <a:rPr lang="en-US" sz="1800" b="1" dirty="0">
                <a:solidFill>
                  <a:srgbClr val="000099"/>
                </a:solidFill>
              </a:rPr>
              <a:t>Learning from </a:t>
            </a:r>
          </a:p>
          <a:p>
            <a:pPr algn="ctr"/>
            <a:r>
              <a:rPr lang="en-US" sz="1800" b="1" dirty="0">
                <a:solidFill>
                  <a:srgbClr val="000099"/>
                </a:solidFill>
              </a:rPr>
              <a:t>Others</a:t>
            </a:r>
          </a:p>
        </p:txBody>
      </p:sp>
      <p:sp>
        <p:nvSpPr>
          <p:cNvPr id="909320" name="Rectangle 8"/>
          <p:cNvSpPr>
            <a:spLocks noChangeArrowheads="1"/>
          </p:cNvSpPr>
          <p:nvPr/>
        </p:nvSpPr>
        <p:spPr bwMode="auto">
          <a:xfrm>
            <a:off x="5924550" y="3392407"/>
            <a:ext cx="2000250" cy="647700"/>
          </a:xfrm>
          <a:prstGeom prst="rect">
            <a:avLst/>
          </a:prstGeom>
          <a:solidFill>
            <a:srgbClr val="00FFFF"/>
          </a:solidFill>
          <a:ln w="9525">
            <a:noFill/>
            <a:miter lim="800000"/>
            <a:headEnd/>
            <a:tailEnd/>
          </a:ln>
          <a:effectLst/>
        </p:spPr>
        <p:txBody>
          <a:bodyPr wrap="none" anchor="ctr"/>
          <a:lstStyle/>
          <a:p>
            <a:pPr algn="ctr"/>
            <a:r>
              <a:rPr lang="en-US" sz="1800" b="1" dirty="0">
                <a:solidFill>
                  <a:srgbClr val="000099"/>
                </a:solidFill>
              </a:rPr>
              <a:t>Training &amp; </a:t>
            </a:r>
          </a:p>
          <a:p>
            <a:pPr algn="ctr"/>
            <a:r>
              <a:rPr lang="en-US" sz="1800" b="1" dirty="0">
                <a:solidFill>
                  <a:srgbClr val="000099"/>
                </a:solidFill>
              </a:rPr>
              <a:t>Reading</a:t>
            </a:r>
          </a:p>
        </p:txBody>
      </p:sp>
      <p:sp>
        <p:nvSpPr>
          <p:cNvPr id="909326" name="Line 14"/>
          <p:cNvSpPr>
            <a:spLocks noChangeShapeType="1"/>
          </p:cNvSpPr>
          <p:nvPr/>
        </p:nvSpPr>
        <p:spPr bwMode="auto">
          <a:xfrm>
            <a:off x="4457700" y="1477882"/>
            <a:ext cx="0" cy="323850"/>
          </a:xfrm>
          <a:prstGeom prst="line">
            <a:avLst/>
          </a:prstGeom>
          <a:noFill/>
          <a:ln w="57150">
            <a:solidFill>
              <a:schemeClr val="tx1"/>
            </a:solidFill>
            <a:round/>
            <a:headEnd/>
            <a:tailEnd type="triangle" w="med" len="med"/>
          </a:ln>
          <a:effectLst/>
        </p:spPr>
        <p:txBody>
          <a:bodyPr/>
          <a:lstStyle/>
          <a:p>
            <a:endParaRPr lang="en-US"/>
          </a:p>
        </p:txBody>
      </p:sp>
      <p:sp>
        <p:nvSpPr>
          <p:cNvPr id="909329" name="Line 17"/>
          <p:cNvSpPr>
            <a:spLocks noChangeShapeType="1"/>
          </p:cNvSpPr>
          <p:nvPr/>
        </p:nvSpPr>
        <p:spPr bwMode="auto">
          <a:xfrm>
            <a:off x="4457700" y="2220832"/>
            <a:ext cx="9525" cy="295275"/>
          </a:xfrm>
          <a:prstGeom prst="line">
            <a:avLst/>
          </a:prstGeom>
          <a:noFill/>
          <a:ln w="57150">
            <a:solidFill>
              <a:schemeClr val="tx1"/>
            </a:solidFill>
            <a:round/>
            <a:headEnd/>
            <a:tailEnd type="triangle" w="med" len="med"/>
          </a:ln>
          <a:effectLst/>
        </p:spPr>
        <p:txBody>
          <a:bodyPr/>
          <a:lstStyle/>
          <a:p>
            <a:endParaRPr lang="en-US"/>
          </a:p>
        </p:txBody>
      </p:sp>
      <p:grpSp>
        <p:nvGrpSpPr>
          <p:cNvPr id="2" name="Group 52"/>
          <p:cNvGrpSpPr>
            <a:grpSpLocks/>
          </p:cNvGrpSpPr>
          <p:nvPr/>
        </p:nvGrpSpPr>
        <p:grpSpPr bwMode="auto">
          <a:xfrm>
            <a:off x="1733550" y="1782682"/>
            <a:ext cx="5514975" cy="390525"/>
            <a:chOff x="1092" y="1416"/>
            <a:chExt cx="3474" cy="246"/>
          </a:xfrm>
          <a:effectLst/>
        </p:grpSpPr>
        <p:sp>
          <p:nvSpPr>
            <p:cNvPr id="909330" name="Rectangle 18"/>
            <p:cNvSpPr>
              <a:spLocks noChangeArrowheads="1"/>
            </p:cNvSpPr>
            <p:nvPr/>
          </p:nvSpPr>
          <p:spPr bwMode="auto">
            <a:xfrm>
              <a:off x="1092" y="1416"/>
              <a:ext cx="3474" cy="246"/>
            </a:xfrm>
            <a:prstGeom prst="rect">
              <a:avLst/>
            </a:prstGeom>
            <a:solidFill>
              <a:schemeClr val="accent2"/>
            </a:solidFill>
            <a:ln w="9525">
              <a:noFill/>
              <a:miter lim="800000"/>
              <a:headEnd/>
              <a:tailEnd/>
            </a:ln>
            <a:effectLst>
              <a:outerShdw dist="107763" dir="2700000" algn="ctr" rotWithShape="0">
                <a:schemeClr val="bg2">
                  <a:alpha val="50000"/>
                </a:schemeClr>
              </a:outerShdw>
            </a:effectLst>
          </p:spPr>
          <p:txBody>
            <a:bodyPr wrap="none" anchor="ctr"/>
            <a:lstStyle/>
            <a:p>
              <a:endParaRPr lang="en-US" sz="1800"/>
            </a:p>
          </p:txBody>
        </p:sp>
        <p:sp>
          <p:nvSpPr>
            <p:cNvPr id="909331" name="Text Box 19"/>
            <p:cNvSpPr txBox="1">
              <a:spLocks noChangeArrowheads="1"/>
            </p:cNvSpPr>
            <p:nvPr/>
          </p:nvSpPr>
          <p:spPr bwMode="auto">
            <a:xfrm>
              <a:off x="1374" y="1429"/>
              <a:ext cx="2988" cy="215"/>
            </a:xfrm>
            <a:prstGeom prst="rect">
              <a:avLst/>
            </a:prstGeom>
            <a:noFill/>
            <a:ln w="9525">
              <a:noFill/>
              <a:miter lim="800000"/>
              <a:headEnd/>
              <a:tailEnd/>
            </a:ln>
            <a:effectLst/>
          </p:spPr>
          <p:txBody>
            <a:bodyPr wrap="square">
              <a:spAutoFit/>
            </a:bodyPr>
            <a:lstStyle/>
            <a:p>
              <a:pPr algn="ctr">
                <a:spcBef>
                  <a:spcPct val="50000"/>
                </a:spcBef>
              </a:pPr>
              <a:r>
                <a:rPr lang="en-US" sz="1800" dirty="0"/>
                <a:t>Select Priority Development Goals</a:t>
              </a:r>
            </a:p>
          </p:txBody>
        </p:sp>
      </p:grpSp>
      <p:sp>
        <p:nvSpPr>
          <p:cNvPr id="909334" name="Line 22"/>
          <p:cNvSpPr>
            <a:spLocks noChangeShapeType="1"/>
          </p:cNvSpPr>
          <p:nvPr/>
        </p:nvSpPr>
        <p:spPr bwMode="auto">
          <a:xfrm>
            <a:off x="4467225" y="3059032"/>
            <a:ext cx="0" cy="352425"/>
          </a:xfrm>
          <a:prstGeom prst="line">
            <a:avLst/>
          </a:prstGeom>
          <a:noFill/>
          <a:ln w="57150">
            <a:solidFill>
              <a:schemeClr val="tx1"/>
            </a:solidFill>
            <a:round/>
            <a:headEnd/>
            <a:tailEnd type="triangle" w="med" len="med"/>
          </a:ln>
          <a:effectLst/>
        </p:spPr>
        <p:txBody>
          <a:bodyPr/>
          <a:lstStyle/>
          <a:p>
            <a:endParaRPr lang="en-US"/>
          </a:p>
        </p:txBody>
      </p:sp>
      <p:grpSp>
        <p:nvGrpSpPr>
          <p:cNvPr id="3" name="Group 54"/>
          <p:cNvGrpSpPr>
            <a:grpSpLocks/>
          </p:cNvGrpSpPr>
          <p:nvPr/>
        </p:nvGrpSpPr>
        <p:grpSpPr bwMode="auto">
          <a:xfrm>
            <a:off x="2895600" y="4726404"/>
            <a:ext cx="3371850" cy="390528"/>
            <a:chOff x="1824" y="3048"/>
            <a:chExt cx="2124" cy="246"/>
          </a:xfrm>
          <a:effectLst/>
        </p:grpSpPr>
        <p:sp>
          <p:nvSpPr>
            <p:cNvPr id="909335" name="Rectangle 23"/>
            <p:cNvSpPr>
              <a:spLocks noChangeArrowheads="1"/>
            </p:cNvSpPr>
            <p:nvPr/>
          </p:nvSpPr>
          <p:spPr bwMode="auto">
            <a:xfrm>
              <a:off x="1878" y="3048"/>
              <a:ext cx="1980" cy="246"/>
            </a:xfrm>
            <a:prstGeom prst="rect">
              <a:avLst/>
            </a:prstGeom>
            <a:solidFill>
              <a:schemeClr val="accent2"/>
            </a:solidFill>
            <a:ln w="9525">
              <a:noFill/>
              <a:miter lim="800000"/>
              <a:headEnd/>
              <a:tailEnd/>
            </a:ln>
            <a:effectLst>
              <a:outerShdw dist="107763" dir="2700000" algn="ctr" rotWithShape="0">
                <a:schemeClr val="bg2">
                  <a:alpha val="50000"/>
                </a:schemeClr>
              </a:outerShdw>
            </a:effectLst>
          </p:spPr>
          <p:txBody>
            <a:bodyPr wrap="none" anchor="ctr"/>
            <a:lstStyle/>
            <a:p>
              <a:endParaRPr lang="en-US"/>
            </a:p>
          </p:txBody>
        </p:sp>
        <p:sp>
          <p:nvSpPr>
            <p:cNvPr id="909336" name="Text Box 24"/>
            <p:cNvSpPr txBox="1">
              <a:spLocks noChangeArrowheads="1"/>
            </p:cNvSpPr>
            <p:nvPr/>
          </p:nvSpPr>
          <p:spPr bwMode="auto">
            <a:xfrm>
              <a:off x="1824" y="3067"/>
              <a:ext cx="2124" cy="212"/>
            </a:xfrm>
            <a:prstGeom prst="rect">
              <a:avLst/>
            </a:prstGeom>
            <a:noFill/>
            <a:ln w="9525">
              <a:noFill/>
              <a:miter lim="800000"/>
              <a:headEnd/>
              <a:tailEnd/>
            </a:ln>
            <a:effectLst/>
          </p:spPr>
          <p:txBody>
            <a:bodyPr>
              <a:spAutoFit/>
            </a:bodyPr>
            <a:lstStyle/>
            <a:p>
              <a:pPr algn="ctr">
                <a:spcBef>
                  <a:spcPct val="50000"/>
                </a:spcBef>
              </a:pPr>
              <a:r>
                <a:rPr lang="en-US" dirty="0"/>
                <a:t>Implement Plan</a:t>
              </a:r>
            </a:p>
          </p:txBody>
        </p:sp>
      </p:grpSp>
      <p:sp>
        <p:nvSpPr>
          <p:cNvPr id="909337" name="Line 25"/>
          <p:cNvSpPr>
            <a:spLocks noChangeShapeType="1"/>
          </p:cNvSpPr>
          <p:nvPr/>
        </p:nvSpPr>
        <p:spPr bwMode="auto">
          <a:xfrm>
            <a:off x="4505325" y="4402552"/>
            <a:ext cx="0" cy="352433"/>
          </a:xfrm>
          <a:prstGeom prst="line">
            <a:avLst/>
          </a:prstGeom>
          <a:noFill/>
          <a:ln w="57150">
            <a:solidFill>
              <a:schemeClr val="tx1"/>
            </a:solidFill>
            <a:round/>
            <a:headEnd/>
            <a:tailEnd type="triangle" w="med" len="med"/>
          </a:ln>
          <a:effectLst/>
        </p:spPr>
        <p:txBody>
          <a:bodyPr/>
          <a:lstStyle/>
          <a:p>
            <a:endParaRPr lang="en-US"/>
          </a:p>
        </p:txBody>
      </p:sp>
      <p:sp>
        <p:nvSpPr>
          <p:cNvPr id="909342" name="Line 30"/>
          <p:cNvSpPr>
            <a:spLocks noChangeShapeType="1"/>
          </p:cNvSpPr>
          <p:nvPr/>
        </p:nvSpPr>
        <p:spPr bwMode="auto">
          <a:xfrm>
            <a:off x="4538662" y="5154532"/>
            <a:ext cx="0" cy="352425"/>
          </a:xfrm>
          <a:prstGeom prst="line">
            <a:avLst/>
          </a:prstGeom>
          <a:noFill/>
          <a:ln w="57150">
            <a:solidFill>
              <a:schemeClr val="tx1"/>
            </a:solidFill>
            <a:round/>
            <a:headEnd/>
            <a:tailEnd type="triangle" w="med" len="med"/>
          </a:ln>
          <a:effectLst/>
        </p:spPr>
        <p:txBody>
          <a:bodyPr/>
          <a:lstStyle/>
          <a:p>
            <a:endParaRPr lang="en-US"/>
          </a:p>
        </p:txBody>
      </p:sp>
      <p:sp>
        <p:nvSpPr>
          <p:cNvPr id="909343" name="Line 31"/>
          <p:cNvSpPr>
            <a:spLocks noChangeShapeType="1"/>
          </p:cNvSpPr>
          <p:nvPr/>
        </p:nvSpPr>
        <p:spPr bwMode="auto">
          <a:xfrm flipH="1" flipV="1">
            <a:off x="590550" y="6464722"/>
            <a:ext cx="3933825" cy="9525"/>
          </a:xfrm>
          <a:prstGeom prst="line">
            <a:avLst/>
          </a:prstGeom>
          <a:noFill/>
          <a:ln w="57150">
            <a:solidFill>
              <a:schemeClr val="tx1"/>
            </a:solidFill>
            <a:round/>
            <a:headEnd/>
            <a:tailEnd/>
          </a:ln>
          <a:effectLst/>
        </p:spPr>
        <p:txBody>
          <a:bodyPr/>
          <a:lstStyle/>
          <a:p>
            <a:endParaRPr lang="en-US"/>
          </a:p>
        </p:txBody>
      </p:sp>
      <p:sp>
        <p:nvSpPr>
          <p:cNvPr id="909345" name="Line 33"/>
          <p:cNvSpPr>
            <a:spLocks noChangeShapeType="1"/>
          </p:cNvSpPr>
          <p:nvPr/>
        </p:nvSpPr>
        <p:spPr bwMode="auto">
          <a:xfrm flipV="1">
            <a:off x="571500" y="1925557"/>
            <a:ext cx="57150" cy="4019550"/>
          </a:xfrm>
          <a:prstGeom prst="line">
            <a:avLst/>
          </a:prstGeom>
          <a:noFill/>
          <a:ln w="9525">
            <a:noFill/>
            <a:round/>
            <a:headEnd/>
            <a:tailEnd/>
          </a:ln>
          <a:effectLst/>
        </p:spPr>
        <p:txBody>
          <a:bodyPr/>
          <a:lstStyle/>
          <a:p>
            <a:endParaRPr lang="en-US"/>
          </a:p>
        </p:txBody>
      </p:sp>
      <p:sp>
        <p:nvSpPr>
          <p:cNvPr id="909346" name="Line 34"/>
          <p:cNvSpPr>
            <a:spLocks noChangeShapeType="1"/>
          </p:cNvSpPr>
          <p:nvPr/>
        </p:nvSpPr>
        <p:spPr bwMode="auto">
          <a:xfrm flipV="1">
            <a:off x="638175" y="1306430"/>
            <a:ext cx="0" cy="5158291"/>
          </a:xfrm>
          <a:prstGeom prst="line">
            <a:avLst/>
          </a:prstGeom>
          <a:noFill/>
          <a:ln w="57150">
            <a:solidFill>
              <a:schemeClr val="tx1"/>
            </a:solidFill>
            <a:round/>
            <a:headEnd/>
            <a:tailEnd/>
          </a:ln>
          <a:effectLst/>
        </p:spPr>
        <p:txBody>
          <a:bodyPr/>
          <a:lstStyle/>
          <a:p>
            <a:endParaRPr lang="en-US"/>
          </a:p>
        </p:txBody>
      </p:sp>
      <p:sp>
        <p:nvSpPr>
          <p:cNvPr id="909347" name="Line 35"/>
          <p:cNvSpPr>
            <a:spLocks noChangeShapeType="1"/>
          </p:cNvSpPr>
          <p:nvPr/>
        </p:nvSpPr>
        <p:spPr bwMode="auto">
          <a:xfrm flipV="1">
            <a:off x="628650" y="1315957"/>
            <a:ext cx="1171575" cy="9525"/>
          </a:xfrm>
          <a:prstGeom prst="line">
            <a:avLst/>
          </a:prstGeom>
          <a:noFill/>
          <a:ln w="57150">
            <a:solidFill>
              <a:schemeClr val="tx1"/>
            </a:solidFill>
            <a:round/>
            <a:headEnd/>
            <a:tailEnd type="triangle" w="med" len="med"/>
          </a:ln>
          <a:effectLst/>
        </p:spPr>
        <p:txBody>
          <a:bodyPr/>
          <a:lstStyle/>
          <a:p>
            <a:endParaRPr lang="en-US"/>
          </a:p>
        </p:txBody>
      </p:sp>
      <p:sp>
        <p:nvSpPr>
          <p:cNvPr id="909352" name="Line 40"/>
          <p:cNvSpPr>
            <a:spLocks noChangeShapeType="1"/>
          </p:cNvSpPr>
          <p:nvPr/>
        </p:nvSpPr>
        <p:spPr bwMode="auto">
          <a:xfrm flipH="1">
            <a:off x="2019300" y="2725657"/>
            <a:ext cx="723900" cy="9525"/>
          </a:xfrm>
          <a:prstGeom prst="line">
            <a:avLst/>
          </a:prstGeom>
          <a:noFill/>
          <a:ln w="57150">
            <a:solidFill>
              <a:schemeClr val="tx1"/>
            </a:solidFill>
            <a:round/>
            <a:headEnd/>
            <a:tailEnd/>
          </a:ln>
          <a:effectLst/>
        </p:spPr>
        <p:txBody>
          <a:bodyPr/>
          <a:lstStyle/>
          <a:p>
            <a:endParaRPr lang="en-US"/>
          </a:p>
        </p:txBody>
      </p:sp>
      <p:sp>
        <p:nvSpPr>
          <p:cNvPr id="909354" name="Line 42"/>
          <p:cNvSpPr>
            <a:spLocks noChangeShapeType="1"/>
          </p:cNvSpPr>
          <p:nvPr/>
        </p:nvSpPr>
        <p:spPr bwMode="auto">
          <a:xfrm flipH="1">
            <a:off x="2038350" y="2735182"/>
            <a:ext cx="9525" cy="647700"/>
          </a:xfrm>
          <a:prstGeom prst="line">
            <a:avLst/>
          </a:prstGeom>
          <a:noFill/>
          <a:ln w="57150">
            <a:solidFill>
              <a:schemeClr val="tx1"/>
            </a:solidFill>
            <a:round/>
            <a:headEnd/>
            <a:tailEnd type="triangle" w="med" len="med"/>
          </a:ln>
          <a:effectLst/>
        </p:spPr>
        <p:txBody>
          <a:bodyPr/>
          <a:lstStyle/>
          <a:p>
            <a:endParaRPr lang="en-US"/>
          </a:p>
        </p:txBody>
      </p:sp>
      <p:sp>
        <p:nvSpPr>
          <p:cNvPr id="909353" name="Line 41"/>
          <p:cNvSpPr>
            <a:spLocks noChangeShapeType="1"/>
          </p:cNvSpPr>
          <p:nvPr/>
        </p:nvSpPr>
        <p:spPr bwMode="auto">
          <a:xfrm flipH="1">
            <a:off x="6238875" y="2754232"/>
            <a:ext cx="733425" cy="0"/>
          </a:xfrm>
          <a:prstGeom prst="line">
            <a:avLst/>
          </a:prstGeom>
          <a:noFill/>
          <a:ln w="57150">
            <a:solidFill>
              <a:schemeClr val="tx1"/>
            </a:solidFill>
            <a:round/>
            <a:headEnd/>
            <a:tailEnd/>
          </a:ln>
          <a:effectLst/>
        </p:spPr>
        <p:txBody>
          <a:bodyPr/>
          <a:lstStyle/>
          <a:p>
            <a:endParaRPr lang="en-US"/>
          </a:p>
        </p:txBody>
      </p:sp>
      <p:sp>
        <p:nvSpPr>
          <p:cNvPr id="909355" name="Line 43"/>
          <p:cNvSpPr>
            <a:spLocks noChangeShapeType="1"/>
          </p:cNvSpPr>
          <p:nvPr/>
        </p:nvSpPr>
        <p:spPr bwMode="auto">
          <a:xfrm flipH="1">
            <a:off x="6943725" y="2754232"/>
            <a:ext cx="9525" cy="647700"/>
          </a:xfrm>
          <a:prstGeom prst="line">
            <a:avLst/>
          </a:prstGeom>
          <a:noFill/>
          <a:ln w="57150">
            <a:solidFill>
              <a:schemeClr val="tx1"/>
            </a:solidFill>
            <a:round/>
            <a:headEnd/>
            <a:tailEnd type="triangle" w="med" len="med"/>
          </a:ln>
          <a:effectLst/>
        </p:spPr>
        <p:txBody>
          <a:bodyPr/>
          <a:lstStyle/>
          <a:p>
            <a:endParaRPr lang="en-US"/>
          </a:p>
        </p:txBody>
      </p:sp>
      <p:sp>
        <p:nvSpPr>
          <p:cNvPr id="31" name="Line 30"/>
          <p:cNvSpPr>
            <a:spLocks noChangeShapeType="1"/>
          </p:cNvSpPr>
          <p:nvPr/>
        </p:nvSpPr>
        <p:spPr bwMode="auto">
          <a:xfrm>
            <a:off x="4491037" y="6121814"/>
            <a:ext cx="0" cy="352433"/>
          </a:xfrm>
          <a:prstGeom prst="line">
            <a:avLst/>
          </a:prstGeom>
          <a:noFill/>
          <a:ln w="57150">
            <a:solidFill>
              <a:schemeClr val="tx1"/>
            </a:solidFill>
            <a:round/>
            <a:headEnd/>
            <a:tailEnd type="triangle" w="med" len="med"/>
          </a:ln>
          <a:effectLst/>
        </p:spPr>
        <p:txBody>
          <a:bodyPr/>
          <a:lstStyle/>
          <a:p>
            <a:endParaRPr lang="en-US"/>
          </a:p>
        </p:txBody>
      </p:sp>
      <p:sp>
        <p:nvSpPr>
          <p:cNvPr id="32" name="Line 40"/>
          <p:cNvSpPr>
            <a:spLocks noChangeShapeType="1"/>
          </p:cNvSpPr>
          <p:nvPr/>
        </p:nvSpPr>
        <p:spPr bwMode="auto">
          <a:xfrm flipH="1">
            <a:off x="2019299" y="4402552"/>
            <a:ext cx="4952999" cy="0"/>
          </a:xfrm>
          <a:prstGeom prst="line">
            <a:avLst/>
          </a:prstGeom>
          <a:noFill/>
          <a:ln w="57150">
            <a:solidFill>
              <a:schemeClr val="tx1"/>
            </a:solidFill>
            <a:round/>
            <a:headEnd/>
            <a:tailEnd/>
          </a:ln>
          <a:effectLst/>
        </p:spPr>
        <p:txBody>
          <a:bodyPr/>
          <a:lstStyle/>
          <a:p>
            <a:endParaRPr lang="en-US"/>
          </a:p>
        </p:txBody>
      </p:sp>
      <p:sp>
        <p:nvSpPr>
          <p:cNvPr id="33" name="Line 22"/>
          <p:cNvSpPr>
            <a:spLocks noChangeShapeType="1"/>
          </p:cNvSpPr>
          <p:nvPr/>
        </p:nvSpPr>
        <p:spPr bwMode="auto">
          <a:xfrm>
            <a:off x="2018798" y="4050127"/>
            <a:ext cx="0" cy="352425"/>
          </a:xfrm>
          <a:prstGeom prst="line">
            <a:avLst/>
          </a:prstGeom>
          <a:noFill/>
          <a:ln w="57150">
            <a:solidFill>
              <a:schemeClr val="tx1"/>
            </a:solidFill>
            <a:round/>
            <a:headEnd/>
            <a:tailEnd type="triangle" w="med" len="med"/>
          </a:ln>
          <a:effectLst/>
        </p:spPr>
        <p:txBody>
          <a:bodyPr/>
          <a:lstStyle/>
          <a:p>
            <a:endParaRPr lang="en-US"/>
          </a:p>
        </p:txBody>
      </p:sp>
      <p:sp>
        <p:nvSpPr>
          <p:cNvPr id="34" name="Line 22"/>
          <p:cNvSpPr>
            <a:spLocks noChangeShapeType="1"/>
          </p:cNvSpPr>
          <p:nvPr/>
        </p:nvSpPr>
        <p:spPr bwMode="auto">
          <a:xfrm>
            <a:off x="6977814" y="4026314"/>
            <a:ext cx="0" cy="352425"/>
          </a:xfrm>
          <a:prstGeom prst="line">
            <a:avLst/>
          </a:prstGeom>
          <a:noFill/>
          <a:ln w="57150">
            <a:solidFill>
              <a:schemeClr val="tx1"/>
            </a:solidFill>
            <a:round/>
            <a:headEnd/>
            <a:tailEnd type="triangle" w="med" len="med"/>
          </a:ln>
          <a:effectLst/>
        </p:spPr>
        <p:txBody>
          <a:bodyPr/>
          <a:lstStyle/>
          <a:p>
            <a:endParaRPr lang="en-US"/>
          </a:p>
        </p:txBody>
      </p:sp>
      <p:sp>
        <p:nvSpPr>
          <p:cNvPr id="35" name="Line 22"/>
          <p:cNvSpPr>
            <a:spLocks noChangeShapeType="1"/>
          </p:cNvSpPr>
          <p:nvPr/>
        </p:nvSpPr>
        <p:spPr bwMode="auto">
          <a:xfrm>
            <a:off x="4510337" y="4040107"/>
            <a:ext cx="0" cy="352425"/>
          </a:xfrm>
          <a:prstGeom prst="line">
            <a:avLst/>
          </a:prstGeom>
          <a:noFill/>
          <a:ln w="57150">
            <a:solidFill>
              <a:schemeClr val="tx1"/>
            </a:solidFill>
            <a:round/>
            <a:headEnd/>
            <a:tailEnd type="triangle" w="med" len="med"/>
          </a:ln>
          <a:effectLst/>
        </p:spPr>
        <p:txBody>
          <a:bodyPr/>
          <a:lstStyle/>
          <a:p>
            <a:endParaRPr lang="en-US"/>
          </a:p>
        </p:txBody>
      </p:sp>
      <p:sp>
        <p:nvSpPr>
          <p:cNvPr id="36" name="Footer Placeholder 4"/>
          <p:cNvSpPr>
            <a:spLocks noGrp="1"/>
          </p:cNvSpPr>
          <p:nvPr>
            <p:ph type="ftr" sz="quarter" idx="10"/>
          </p:nvPr>
        </p:nvSpPr>
        <p:spPr>
          <a:xfrm>
            <a:off x="457200" y="6575341"/>
            <a:ext cx="3028950" cy="188912"/>
          </a:xfrm>
        </p:spPr>
        <p:txBody>
          <a:bodyPr/>
          <a:lstStyle/>
          <a:p>
            <a:pPr>
              <a:defRPr/>
            </a:pPr>
            <a:r>
              <a:rPr lang="en-US" dirty="0" smtClean="0"/>
              <a:t>© The Employee Engagement Group 2011  All Rights Reserved</a:t>
            </a:r>
            <a:endParaRPr lang="en-US" dirty="0"/>
          </a:p>
        </p:txBody>
      </p:sp>
      <p:grpSp>
        <p:nvGrpSpPr>
          <p:cNvPr id="4" name="Group 53"/>
          <p:cNvGrpSpPr>
            <a:grpSpLocks/>
          </p:cNvGrpSpPr>
          <p:nvPr/>
        </p:nvGrpSpPr>
        <p:grpSpPr bwMode="auto">
          <a:xfrm>
            <a:off x="2381250" y="2497057"/>
            <a:ext cx="4382407" cy="476250"/>
            <a:chOff x="1734" y="1866"/>
            <a:chExt cx="2196" cy="300"/>
          </a:xfrm>
          <a:effectLst/>
        </p:grpSpPr>
        <p:sp>
          <p:nvSpPr>
            <p:cNvPr id="909321" name="Rectangle 9"/>
            <p:cNvSpPr>
              <a:spLocks noChangeArrowheads="1"/>
            </p:cNvSpPr>
            <p:nvPr/>
          </p:nvSpPr>
          <p:spPr bwMode="auto">
            <a:xfrm>
              <a:off x="1734" y="1866"/>
              <a:ext cx="2196" cy="300"/>
            </a:xfrm>
            <a:prstGeom prst="rect">
              <a:avLst/>
            </a:prstGeom>
            <a:solidFill>
              <a:srgbClr val="3366FF"/>
            </a:solidFill>
            <a:ln w="9525">
              <a:noFill/>
              <a:miter lim="800000"/>
              <a:headEnd/>
              <a:tailEnd/>
            </a:ln>
            <a:effectLst>
              <a:outerShdw dist="107763" dir="2700000" algn="ctr" rotWithShape="0">
                <a:schemeClr val="bg2">
                  <a:alpha val="50000"/>
                </a:schemeClr>
              </a:outerShdw>
            </a:effectLst>
          </p:spPr>
          <p:txBody>
            <a:bodyPr wrap="none" anchor="ctr"/>
            <a:lstStyle/>
            <a:p>
              <a:pPr algn="ctr"/>
              <a:endParaRPr lang="en-US">
                <a:solidFill>
                  <a:schemeClr val="tx2"/>
                </a:solidFill>
              </a:endParaRPr>
            </a:p>
          </p:txBody>
        </p:sp>
        <p:sp>
          <p:nvSpPr>
            <p:cNvPr id="909338" name="Text Box 26"/>
            <p:cNvSpPr txBox="1">
              <a:spLocks noChangeArrowheads="1"/>
            </p:cNvSpPr>
            <p:nvPr/>
          </p:nvSpPr>
          <p:spPr bwMode="auto">
            <a:xfrm>
              <a:off x="1802" y="1920"/>
              <a:ext cx="2070" cy="215"/>
            </a:xfrm>
            <a:prstGeom prst="rect">
              <a:avLst/>
            </a:prstGeom>
            <a:noFill/>
            <a:ln w="9525">
              <a:noFill/>
              <a:miter lim="800000"/>
              <a:headEnd/>
              <a:tailEnd/>
            </a:ln>
            <a:effectLst/>
          </p:spPr>
          <p:txBody>
            <a:bodyPr>
              <a:spAutoFit/>
            </a:bodyPr>
            <a:lstStyle/>
            <a:p>
              <a:pPr algn="ctr">
                <a:spcBef>
                  <a:spcPct val="50000"/>
                </a:spcBef>
              </a:pPr>
              <a:r>
                <a:rPr lang="en-US" sz="1800" dirty="0">
                  <a:solidFill>
                    <a:schemeClr val="tx2"/>
                  </a:solidFill>
                </a:rPr>
                <a:t>Choose </a:t>
              </a:r>
              <a:r>
                <a:rPr lang="en-US" sz="1800" dirty="0" smtClean="0">
                  <a:solidFill>
                    <a:schemeClr val="tx2"/>
                  </a:solidFill>
                </a:rPr>
                <a:t>3-4 </a:t>
              </a:r>
              <a:r>
                <a:rPr lang="en-US" sz="1800" dirty="0">
                  <a:solidFill>
                    <a:schemeClr val="tx2"/>
                  </a:solidFill>
                </a:rPr>
                <a:t>Development Strategies</a:t>
              </a:r>
            </a:p>
          </p:txBody>
        </p:sp>
      </p:grpSp>
    </p:spTree>
    <p:extLst>
      <p:ext uri="{BB962C8B-B14F-4D97-AF65-F5344CB8AC3E}">
        <p14:creationId xmlns:p14="http://schemas.microsoft.com/office/powerpoint/2010/main" val="373157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09316"/>
                                        </p:tgtEl>
                                        <p:attrNameLst>
                                          <p:attrName>style.visibility</p:attrName>
                                        </p:attrNameLst>
                                      </p:cBhvr>
                                      <p:to>
                                        <p:strVal val="visible"/>
                                      </p:to>
                                    </p:set>
                                    <p:animEffect transition="in" filter="wipe(up)">
                                      <p:cBhvr>
                                        <p:cTn id="7" dur="500"/>
                                        <p:tgtEl>
                                          <p:spTgt spid="9093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09326"/>
                                        </p:tgtEl>
                                        <p:attrNameLst>
                                          <p:attrName>style.visibility</p:attrName>
                                        </p:attrNameLst>
                                      </p:cBhvr>
                                      <p:to>
                                        <p:strVal val="visible"/>
                                      </p:to>
                                    </p:set>
                                    <p:animEffect transition="in" filter="wipe(up)">
                                      <p:cBhvr>
                                        <p:cTn id="12" dur="500"/>
                                        <p:tgtEl>
                                          <p:spTgt spid="9093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909329"/>
                                        </p:tgtEl>
                                        <p:attrNameLst>
                                          <p:attrName>style.visibility</p:attrName>
                                        </p:attrNameLst>
                                      </p:cBhvr>
                                      <p:to>
                                        <p:strVal val="visible"/>
                                      </p:to>
                                    </p:set>
                                    <p:animEffect transition="in" filter="wipe(up)">
                                      <p:cBhvr>
                                        <p:cTn id="21" dur="500"/>
                                        <p:tgtEl>
                                          <p:spTgt spid="909329"/>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909352"/>
                                        </p:tgtEl>
                                        <p:attrNameLst>
                                          <p:attrName>style.visibility</p:attrName>
                                        </p:attrNameLst>
                                      </p:cBhvr>
                                      <p:to>
                                        <p:strVal val="visible"/>
                                      </p:to>
                                    </p:set>
                                    <p:animEffect transition="in" filter="wipe(right)">
                                      <p:cBhvr>
                                        <p:cTn id="30" dur="500"/>
                                        <p:tgtEl>
                                          <p:spTgt spid="909352"/>
                                        </p:tgtEl>
                                      </p:cBhvr>
                                    </p:animEffec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909354"/>
                                        </p:tgtEl>
                                        <p:attrNameLst>
                                          <p:attrName>style.visibility</p:attrName>
                                        </p:attrNameLst>
                                      </p:cBhvr>
                                      <p:to>
                                        <p:strVal val="visible"/>
                                      </p:to>
                                    </p:set>
                                    <p:animEffect transition="in" filter="wipe(up)">
                                      <p:cBhvr>
                                        <p:cTn id="34" dur="500"/>
                                        <p:tgtEl>
                                          <p:spTgt spid="909354"/>
                                        </p:tgtEl>
                                      </p:cBhvr>
                                    </p:animEffect>
                                  </p:childTnLst>
                                </p:cTn>
                              </p:par>
                            </p:childTnLst>
                          </p:cTn>
                        </p:par>
                        <p:par>
                          <p:cTn id="35" fill="hold">
                            <p:stCondLst>
                              <p:cond delay="1000"/>
                            </p:stCondLst>
                            <p:childTnLst>
                              <p:par>
                                <p:cTn id="36" presetID="9" presetClass="entr" presetSubtype="0" fill="hold" grpId="0" nodeType="afterEffect">
                                  <p:stCondLst>
                                    <p:cond delay="0"/>
                                  </p:stCondLst>
                                  <p:childTnLst>
                                    <p:set>
                                      <p:cBhvr>
                                        <p:cTn id="37" dur="1" fill="hold">
                                          <p:stCondLst>
                                            <p:cond delay="0"/>
                                          </p:stCondLst>
                                        </p:cTn>
                                        <p:tgtEl>
                                          <p:spTgt spid="909318"/>
                                        </p:tgtEl>
                                        <p:attrNameLst>
                                          <p:attrName>style.visibility</p:attrName>
                                        </p:attrNameLst>
                                      </p:cBhvr>
                                      <p:to>
                                        <p:strVal val="visible"/>
                                      </p:to>
                                    </p:set>
                                    <p:animEffect transition="in" filter="dissolve">
                                      <p:cBhvr>
                                        <p:cTn id="38" dur="500"/>
                                        <p:tgtEl>
                                          <p:spTgt spid="9093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09334"/>
                                        </p:tgtEl>
                                        <p:attrNameLst>
                                          <p:attrName>style.visibility</p:attrName>
                                        </p:attrNameLst>
                                      </p:cBhvr>
                                      <p:to>
                                        <p:strVal val="visible"/>
                                      </p:to>
                                    </p:set>
                                    <p:animEffect transition="in" filter="wipe(up)">
                                      <p:cBhvr>
                                        <p:cTn id="43" dur="500"/>
                                        <p:tgtEl>
                                          <p:spTgt spid="909334"/>
                                        </p:tgtEl>
                                      </p:cBhvr>
                                    </p:animEffect>
                                  </p:childTnLst>
                                </p:cTn>
                              </p:par>
                            </p:childTnLst>
                          </p:cTn>
                        </p:par>
                        <p:par>
                          <p:cTn id="44" fill="hold">
                            <p:stCondLst>
                              <p:cond delay="500"/>
                            </p:stCondLst>
                            <p:childTnLst>
                              <p:par>
                                <p:cTn id="45" presetID="9" presetClass="entr" presetSubtype="0" fill="hold" grpId="0" nodeType="afterEffect">
                                  <p:stCondLst>
                                    <p:cond delay="0"/>
                                  </p:stCondLst>
                                  <p:childTnLst>
                                    <p:set>
                                      <p:cBhvr>
                                        <p:cTn id="46" dur="1" fill="hold">
                                          <p:stCondLst>
                                            <p:cond delay="0"/>
                                          </p:stCondLst>
                                        </p:cTn>
                                        <p:tgtEl>
                                          <p:spTgt spid="909319"/>
                                        </p:tgtEl>
                                        <p:attrNameLst>
                                          <p:attrName>style.visibility</p:attrName>
                                        </p:attrNameLst>
                                      </p:cBhvr>
                                      <p:to>
                                        <p:strVal val="visible"/>
                                      </p:to>
                                    </p:set>
                                    <p:animEffect transition="in" filter="dissolve">
                                      <p:cBhvr>
                                        <p:cTn id="47" dur="500"/>
                                        <p:tgtEl>
                                          <p:spTgt spid="9093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09353"/>
                                        </p:tgtEl>
                                        <p:attrNameLst>
                                          <p:attrName>style.visibility</p:attrName>
                                        </p:attrNameLst>
                                      </p:cBhvr>
                                      <p:to>
                                        <p:strVal val="visible"/>
                                      </p:to>
                                    </p:set>
                                    <p:animEffect transition="in" filter="wipe(left)">
                                      <p:cBhvr>
                                        <p:cTn id="52" dur="500"/>
                                        <p:tgtEl>
                                          <p:spTgt spid="909353"/>
                                        </p:tgtEl>
                                      </p:cBhvr>
                                    </p:animEffect>
                                  </p:childTnLst>
                                </p:cTn>
                              </p:par>
                            </p:childTnLst>
                          </p:cTn>
                        </p:par>
                        <p:par>
                          <p:cTn id="53" fill="hold">
                            <p:stCondLst>
                              <p:cond delay="500"/>
                            </p:stCondLst>
                            <p:childTnLst>
                              <p:par>
                                <p:cTn id="54" presetID="22" presetClass="entr" presetSubtype="1" fill="hold" grpId="0" nodeType="afterEffect">
                                  <p:stCondLst>
                                    <p:cond delay="0"/>
                                  </p:stCondLst>
                                  <p:childTnLst>
                                    <p:set>
                                      <p:cBhvr>
                                        <p:cTn id="55" dur="1" fill="hold">
                                          <p:stCondLst>
                                            <p:cond delay="0"/>
                                          </p:stCondLst>
                                        </p:cTn>
                                        <p:tgtEl>
                                          <p:spTgt spid="909355"/>
                                        </p:tgtEl>
                                        <p:attrNameLst>
                                          <p:attrName>style.visibility</p:attrName>
                                        </p:attrNameLst>
                                      </p:cBhvr>
                                      <p:to>
                                        <p:strVal val="visible"/>
                                      </p:to>
                                    </p:set>
                                    <p:animEffect transition="in" filter="wipe(up)">
                                      <p:cBhvr>
                                        <p:cTn id="56" dur="500"/>
                                        <p:tgtEl>
                                          <p:spTgt spid="909355"/>
                                        </p:tgtEl>
                                      </p:cBhvr>
                                    </p:animEffect>
                                  </p:childTnLst>
                                </p:cTn>
                              </p:par>
                            </p:childTnLst>
                          </p:cTn>
                        </p:par>
                        <p:par>
                          <p:cTn id="57" fill="hold">
                            <p:stCondLst>
                              <p:cond delay="1000"/>
                            </p:stCondLst>
                            <p:childTnLst>
                              <p:par>
                                <p:cTn id="58" presetID="9" presetClass="entr" presetSubtype="0" fill="hold" grpId="0" nodeType="afterEffect">
                                  <p:stCondLst>
                                    <p:cond delay="0"/>
                                  </p:stCondLst>
                                  <p:childTnLst>
                                    <p:set>
                                      <p:cBhvr>
                                        <p:cTn id="59" dur="1" fill="hold">
                                          <p:stCondLst>
                                            <p:cond delay="0"/>
                                          </p:stCondLst>
                                        </p:cTn>
                                        <p:tgtEl>
                                          <p:spTgt spid="909320"/>
                                        </p:tgtEl>
                                        <p:attrNameLst>
                                          <p:attrName>style.visibility</p:attrName>
                                        </p:attrNameLst>
                                      </p:cBhvr>
                                      <p:to>
                                        <p:strVal val="visible"/>
                                      </p:to>
                                    </p:set>
                                    <p:animEffect transition="in" filter="dissolve">
                                      <p:cBhvr>
                                        <p:cTn id="60" dur="500"/>
                                        <p:tgtEl>
                                          <p:spTgt spid="909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909337"/>
                                        </p:tgtEl>
                                        <p:attrNameLst>
                                          <p:attrName>style.visibility</p:attrName>
                                        </p:attrNameLst>
                                      </p:cBhvr>
                                      <p:to>
                                        <p:strVal val="visible"/>
                                      </p:to>
                                    </p:set>
                                    <p:animEffect transition="in" filter="wipe(up)">
                                      <p:cBhvr>
                                        <p:cTn id="65" dur="500"/>
                                        <p:tgtEl>
                                          <p:spTgt spid="909337"/>
                                        </p:tgtEl>
                                      </p:cBhvr>
                                    </p:animEffect>
                                  </p:childTnLst>
                                </p:cTn>
                              </p:par>
                            </p:childTnLst>
                          </p:cTn>
                        </p:par>
                        <p:par>
                          <p:cTn id="66" fill="hold">
                            <p:stCondLst>
                              <p:cond delay="500"/>
                            </p:stCondLst>
                            <p:childTnLst>
                              <p:par>
                                <p:cTn id="67" presetID="22" presetClass="entr" presetSubtype="1" fill="hold" nodeType="after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wipe(up)">
                                      <p:cBhvr>
                                        <p:cTn id="69" dur="500"/>
                                        <p:tgtEl>
                                          <p:spTgt spid="3"/>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909342"/>
                                        </p:tgtEl>
                                        <p:attrNameLst>
                                          <p:attrName>style.visibility</p:attrName>
                                        </p:attrNameLst>
                                      </p:cBhvr>
                                      <p:to>
                                        <p:strVal val="visible"/>
                                      </p:to>
                                    </p:set>
                                    <p:animEffect transition="in" filter="wipe(up)">
                                      <p:cBhvr>
                                        <p:cTn id="74" dur="500"/>
                                        <p:tgtEl>
                                          <p:spTgt spid="909342"/>
                                        </p:tgtEl>
                                      </p:cBhvr>
                                    </p:animEffect>
                                  </p:childTnLst>
                                </p:cTn>
                              </p:par>
                            </p:childTnLst>
                          </p:cTn>
                        </p:par>
                        <p:par>
                          <p:cTn id="75" fill="hold">
                            <p:stCondLst>
                              <p:cond delay="500"/>
                            </p:stCondLst>
                            <p:childTnLst>
                              <p:par>
                                <p:cTn id="76" presetID="22" presetClass="entr" presetSubtype="1" fill="hold" grpId="0" nodeType="afterEffect">
                                  <p:stCondLst>
                                    <p:cond delay="0"/>
                                  </p:stCondLst>
                                  <p:childTnLst>
                                    <p:set>
                                      <p:cBhvr>
                                        <p:cTn id="77" dur="1" fill="hold">
                                          <p:stCondLst>
                                            <p:cond delay="0"/>
                                          </p:stCondLst>
                                        </p:cTn>
                                        <p:tgtEl>
                                          <p:spTgt spid="909339"/>
                                        </p:tgtEl>
                                        <p:attrNameLst>
                                          <p:attrName>style.visibility</p:attrName>
                                        </p:attrNameLst>
                                      </p:cBhvr>
                                      <p:to>
                                        <p:strVal val="visible"/>
                                      </p:to>
                                    </p:set>
                                    <p:animEffect transition="in" filter="wipe(up)">
                                      <p:cBhvr>
                                        <p:cTn id="78" dur="500"/>
                                        <p:tgtEl>
                                          <p:spTgt spid="909339"/>
                                        </p:tgtEl>
                                      </p:cBhvr>
                                    </p:animEffect>
                                  </p:childTnLst>
                                </p:cTn>
                              </p:par>
                            </p:childTnLst>
                          </p:cTn>
                        </p:par>
                        <p:par>
                          <p:cTn id="79" fill="hold">
                            <p:stCondLst>
                              <p:cond delay="1000"/>
                            </p:stCondLst>
                            <p:childTnLst>
                              <p:par>
                                <p:cTn id="80" presetID="22" presetClass="entr" presetSubtype="2" fill="hold" grpId="0" nodeType="afterEffect">
                                  <p:stCondLst>
                                    <p:cond delay="0"/>
                                  </p:stCondLst>
                                  <p:childTnLst>
                                    <p:set>
                                      <p:cBhvr>
                                        <p:cTn id="81" dur="1" fill="hold">
                                          <p:stCondLst>
                                            <p:cond delay="0"/>
                                          </p:stCondLst>
                                        </p:cTn>
                                        <p:tgtEl>
                                          <p:spTgt spid="909343"/>
                                        </p:tgtEl>
                                        <p:attrNameLst>
                                          <p:attrName>style.visibility</p:attrName>
                                        </p:attrNameLst>
                                      </p:cBhvr>
                                      <p:to>
                                        <p:strVal val="visible"/>
                                      </p:to>
                                    </p:set>
                                    <p:animEffect transition="in" filter="wipe(right)">
                                      <p:cBhvr>
                                        <p:cTn id="82" dur="1000"/>
                                        <p:tgtEl>
                                          <p:spTgt spid="909343"/>
                                        </p:tgtEl>
                                      </p:cBhvr>
                                    </p:animEffect>
                                  </p:childTnLst>
                                </p:cTn>
                              </p:par>
                            </p:childTnLst>
                          </p:cTn>
                        </p:par>
                        <p:par>
                          <p:cTn id="83" fill="hold">
                            <p:stCondLst>
                              <p:cond delay="2000"/>
                            </p:stCondLst>
                            <p:childTnLst>
                              <p:par>
                                <p:cTn id="84" presetID="22" presetClass="entr" presetSubtype="4" fill="hold" grpId="0" nodeType="afterEffect">
                                  <p:stCondLst>
                                    <p:cond delay="0"/>
                                  </p:stCondLst>
                                  <p:childTnLst>
                                    <p:set>
                                      <p:cBhvr>
                                        <p:cTn id="85" dur="1" fill="hold">
                                          <p:stCondLst>
                                            <p:cond delay="0"/>
                                          </p:stCondLst>
                                        </p:cTn>
                                        <p:tgtEl>
                                          <p:spTgt spid="909346"/>
                                        </p:tgtEl>
                                        <p:attrNameLst>
                                          <p:attrName>style.visibility</p:attrName>
                                        </p:attrNameLst>
                                      </p:cBhvr>
                                      <p:to>
                                        <p:strVal val="visible"/>
                                      </p:to>
                                    </p:set>
                                    <p:animEffect transition="in" filter="wipe(down)">
                                      <p:cBhvr>
                                        <p:cTn id="86" dur="1000"/>
                                        <p:tgtEl>
                                          <p:spTgt spid="909346"/>
                                        </p:tgtEl>
                                      </p:cBhvr>
                                    </p:animEffect>
                                  </p:childTnLst>
                                </p:cTn>
                              </p:par>
                            </p:childTnLst>
                          </p:cTn>
                        </p:par>
                        <p:par>
                          <p:cTn id="87" fill="hold">
                            <p:stCondLst>
                              <p:cond delay="3000"/>
                            </p:stCondLst>
                            <p:childTnLst>
                              <p:par>
                                <p:cTn id="88" presetID="22" presetClass="entr" presetSubtype="8" fill="hold" grpId="0" nodeType="afterEffect">
                                  <p:stCondLst>
                                    <p:cond delay="0"/>
                                  </p:stCondLst>
                                  <p:childTnLst>
                                    <p:set>
                                      <p:cBhvr>
                                        <p:cTn id="89" dur="1" fill="hold">
                                          <p:stCondLst>
                                            <p:cond delay="0"/>
                                          </p:stCondLst>
                                        </p:cTn>
                                        <p:tgtEl>
                                          <p:spTgt spid="909347"/>
                                        </p:tgtEl>
                                        <p:attrNameLst>
                                          <p:attrName>style.visibility</p:attrName>
                                        </p:attrNameLst>
                                      </p:cBhvr>
                                      <p:to>
                                        <p:strVal val="visible"/>
                                      </p:to>
                                    </p:set>
                                    <p:animEffect transition="in" filter="wipe(left)">
                                      <p:cBhvr>
                                        <p:cTn id="90" dur="1000"/>
                                        <p:tgtEl>
                                          <p:spTgt spid="909347"/>
                                        </p:tgtEl>
                                      </p:cBhvr>
                                    </p:animEffect>
                                  </p:childTnLst>
                                </p:cTn>
                              </p:par>
                            </p:childTnLst>
                          </p:cTn>
                        </p:par>
                      </p:childTnLst>
                    </p:cTn>
                  </p:par>
                  <p:par>
                    <p:cTn id="91" fill="hold">
                      <p:stCondLst>
                        <p:cond delay="indefinite"/>
                      </p:stCondLst>
                      <p:childTnLst>
                        <p:par>
                          <p:cTn id="92" fill="hold">
                            <p:stCondLst>
                              <p:cond delay="0"/>
                            </p:stCondLst>
                            <p:childTnLst>
                              <p:par>
                                <p:cTn id="93" presetID="6" presetClass="emph" presetSubtype="0" fill="hold" grpId="1" nodeType="clickEffect">
                                  <p:stCondLst>
                                    <p:cond delay="0"/>
                                  </p:stCondLst>
                                  <p:childTnLst>
                                    <p:animScale>
                                      <p:cBhvr>
                                        <p:cTn id="94" dur="2000" fill="hold"/>
                                        <p:tgtEl>
                                          <p:spTgt spid="909316"/>
                                        </p:tgtEl>
                                      </p:cBhvr>
                                      <p:by x="150000" y="150000"/>
                                    </p:animScale>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grpId="0" nodeType="click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wipe(up)">
                                      <p:cBhvr>
                                        <p:cTn id="99" dur="500"/>
                                        <p:tgtEl>
                                          <p:spTgt spid="31"/>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2" fill="hold" grpId="0" nodeType="click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right)">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grpId="0" nodeType="click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wipe(up)">
                                      <p:cBhvr>
                                        <p:cTn id="109" dur="500"/>
                                        <p:tgtEl>
                                          <p:spTgt spid="33"/>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grpId="0" nodeType="clickEffect">
                                  <p:stCondLst>
                                    <p:cond delay="0"/>
                                  </p:stCondLst>
                                  <p:childTnLst>
                                    <p:set>
                                      <p:cBhvr>
                                        <p:cTn id="113" dur="1" fill="hold">
                                          <p:stCondLst>
                                            <p:cond delay="0"/>
                                          </p:stCondLst>
                                        </p:cTn>
                                        <p:tgtEl>
                                          <p:spTgt spid="34"/>
                                        </p:tgtEl>
                                        <p:attrNameLst>
                                          <p:attrName>style.visibility</p:attrName>
                                        </p:attrNameLst>
                                      </p:cBhvr>
                                      <p:to>
                                        <p:strVal val="visible"/>
                                      </p:to>
                                    </p:set>
                                    <p:animEffect transition="in" filter="wipe(up)">
                                      <p:cBhvr>
                                        <p:cTn id="114" dur="500"/>
                                        <p:tgtEl>
                                          <p:spTgt spid="3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wipe(up)">
                                      <p:cBhvr>
                                        <p:cTn id="1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9339" grpId="0" animBg="1"/>
      <p:bldP spid="909316" grpId="0" animBg="1"/>
      <p:bldP spid="909316" grpId="1" animBg="1"/>
      <p:bldP spid="909318" grpId="0" animBg="1"/>
      <p:bldP spid="909319" grpId="0" animBg="1"/>
      <p:bldP spid="909320" grpId="0" animBg="1"/>
      <p:bldP spid="909326" grpId="0" animBg="1"/>
      <p:bldP spid="909329" grpId="0" animBg="1"/>
      <p:bldP spid="909334" grpId="0" animBg="1"/>
      <p:bldP spid="909337" grpId="0" animBg="1"/>
      <p:bldP spid="909342" grpId="0" animBg="1"/>
      <p:bldP spid="909343" grpId="0" animBg="1"/>
      <p:bldP spid="909346" grpId="0" animBg="1"/>
      <p:bldP spid="909347" grpId="0" animBg="1"/>
      <p:bldP spid="909352" grpId="0" animBg="1"/>
      <p:bldP spid="909354" grpId="0" animBg="1"/>
      <p:bldP spid="909353" grpId="0" animBg="1"/>
      <p:bldP spid="909355" grpId="0" animBg="1"/>
      <p:bldP spid="31" grpId="0" animBg="1"/>
      <p:bldP spid="32" grpId="0" animBg="1"/>
      <p:bldP spid="33" grpId="0" animBg="1"/>
      <p:bldP spid="34" grpId="0" animBg="1"/>
      <p:bldP spid="3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674" name="Rectangle 2"/>
          <p:cNvSpPr>
            <a:spLocks noGrp="1" noChangeArrowheads="1"/>
          </p:cNvSpPr>
          <p:nvPr>
            <p:ph type="title"/>
          </p:nvPr>
        </p:nvSpPr>
        <p:spPr>
          <a:xfrm>
            <a:off x="323850" y="777875"/>
            <a:ext cx="8534400" cy="808038"/>
          </a:xfrm>
        </p:spPr>
        <p:txBody>
          <a:bodyPr/>
          <a:lstStyle/>
          <a:p>
            <a:r>
              <a:rPr lang="en-US"/>
              <a:t>Implementing Your Plan</a:t>
            </a:r>
          </a:p>
        </p:txBody>
      </p:sp>
      <p:sp>
        <p:nvSpPr>
          <p:cNvPr id="924675" name="Rectangle 3"/>
          <p:cNvSpPr>
            <a:spLocks noGrp="1" noChangeArrowheads="1"/>
          </p:cNvSpPr>
          <p:nvPr>
            <p:ph type="body" idx="1"/>
          </p:nvPr>
        </p:nvSpPr>
        <p:spPr>
          <a:xfrm>
            <a:off x="447674" y="1684338"/>
            <a:ext cx="5191125" cy="4595812"/>
          </a:xfrm>
        </p:spPr>
        <p:txBody>
          <a:bodyPr/>
          <a:lstStyle/>
          <a:p>
            <a:r>
              <a:rPr lang="en-US" dirty="0"/>
              <a:t>Stretch your comfort zone</a:t>
            </a:r>
          </a:p>
          <a:p>
            <a:r>
              <a:rPr lang="en-US" dirty="0"/>
              <a:t>Chip away at your plan; invest daily in your learning and development </a:t>
            </a:r>
          </a:p>
          <a:p>
            <a:r>
              <a:rPr lang="en-US" dirty="0"/>
              <a:t>Be opportunistic</a:t>
            </a:r>
          </a:p>
          <a:p>
            <a:r>
              <a:rPr lang="en-US" dirty="0"/>
              <a:t>Be optimistic</a:t>
            </a:r>
          </a:p>
          <a:p>
            <a:r>
              <a:rPr lang="en-US" dirty="0"/>
              <a:t>Face your barriers </a:t>
            </a:r>
          </a:p>
          <a:p>
            <a:r>
              <a:rPr lang="en-US" dirty="0"/>
              <a:t>Reflect on learning</a:t>
            </a:r>
          </a:p>
          <a:p>
            <a:pPr lvl="1"/>
            <a:r>
              <a:rPr lang="en-US" dirty="0"/>
              <a:t>What did I do well?</a:t>
            </a:r>
          </a:p>
          <a:p>
            <a:pPr lvl="1"/>
            <a:r>
              <a:rPr lang="en-US" dirty="0"/>
              <a:t>What can I do differently next time?</a:t>
            </a:r>
          </a:p>
          <a:p>
            <a:r>
              <a:rPr lang="en-US" dirty="0"/>
              <a:t>Get feedback and support</a:t>
            </a:r>
          </a:p>
          <a:p>
            <a:endParaRPr lang="en-US" sz="2800" dirty="0"/>
          </a:p>
        </p:txBody>
      </p:sp>
      <p:grpSp>
        <p:nvGrpSpPr>
          <p:cNvPr id="2" name="Group 12"/>
          <p:cNvGrpSpPr>
            <a:grpSpLocks/>
          </p:cNvGrpSpPr>
          <p:nvPr/>
        </p:nvGrpSpPr>
        <p:grpSpPr bwMode="auto">
          <a:xfrm>
            <a:off x="5638800" y="1552136"/>
            <a:ext cx="3070225" cy="3151188"/>
            <a:chOff x="3552" y="960"/>
            <a:chExt cx="1934" cy="1985"/>
          </a:xfrm>
        </p:grpSpPr>
        <p:sp>
          <p:nvSpPr>
            <p:cNvPr id="924678" name="Line 6"/>
            <p:cNvSpPr>
              <a:spLocks noChangeShapeType="1"/>
            </p:cNvSpPr>
            <p:nvPr/>
          </p:nvSpPr>
          <p:spPr bwMode="auto">
            <a:xfrm flipH="1" flipV="1">
              <a:off x="3875" y="1205"/>
              <a:ext cx="324" cy="266"/>
            </a:xfrm>
            <a:prstGeom prst="line">
              <a:avLst/>
            </a:prstGeom>
            <a:noFill/>
            <a:ln w="57150">
              <a:solidFill>
                <a:schemeClr val="tx1"/>
              </a:solidFill>
              <a:round/>
              <a:headEnd/>
              <a:tailEnd type="triangle" w="med" len="med"/>
            </a:ln>
            <a:effectLst/>
          </p:spPr>
          <p:txBody>
            <a:bodyPr wrap="none" anchor="ctr"/>
            <a:lstStyle/>
            <a:p>
              <a:endParaRPr lang="en-US"/>
            </a:p>
          </p:txBody>
        </p:sp>
        <p:sp>
          <p:nvSpPr>
            <p:cNvPr id="924679" name="Line 7"/>
            <p:cNvSpPr>
              <a:spLocks noChangeShapeType="1"/>
            </p:cNvSpPr>
            <p:nvPr/>
          </p:nvSpPr>
          <p:spPr bwMode="auto">
            <a:xfrm>
              <a:off x="4486" y="2424"/>
              <a:ext cx="0" cy="521"/>
            </a:xfrm>
            <a:prstGeom prst="line">
              <a:avLst/>
            </a:prstGeom>
            <a:noFill/>
            <a:ln w="57150">
              <a:solidFill>
                <a:schemeClr val="tx1"/>
              </a:solidFill>
              <a:round/>
              <a:headEnd/>
              <a:tailEnd type="triangle" w="med" len="med"/>
            </a:ln>
            <a:effectLst/>
          </p:spPr>
          <p:txBody>
            <a:bodyPr wrap="none" anchor="ctr"/>
            <a:lstStyle/>
            <a:p>
              <a:endParaRPr lang="en-US"/>
            </a:p>
          </p:txBody>
        </p:sp>
        <p:sp>
          <p:nvSpPr>
            <p:cNvPr id="924680" name="Line 8"/>
            <p:cNvSpPr>
              <a:spLocks noChangeShapeType="1"/>
            </p:cNvSpPr>
            <p:nvPr/>
          </p:nvSpPr>
          <p:spPr bwMode="auto">
            <a:xfrm>
              <a:off x="5011" y="1863"/>
              <a:ext cx="475" cy="0"/>
            </a:xfrm>
            <a:prstGeom prst="line">
              <a:avLst/>
            </a:prstGeom>
            <a:noFill/>
            <a:ln w="57150">
              <a:solidFill>
                <a:schemeClr val="tx1"/>
              </a:solidFill>
              <a:round/>
              <a:headEnd/>
              <a:tailEnd type="triangle" w="med" len="med"/>
            </a:ln>
            <a:effectLst/>
          </p:spPr>
          <p:txBody>
            <a:bodyPr wrap="none" anchor="ctr"/>
            <a:lstStyle/>
            <a:p>
              <a:endParaRPr lang="en-US"/>
            </a:p>
          </p:txBody>
        </p:sp>
        <p:sp>
          <p:nvSpPr>
            <p:cNvPr id="924681" name="Oval 9"/>
            <p:cNvSpPr>
              <a:spLocks noChangeArrowheads="1"/>
            </p:cNvSpPr>
            <p:nvPr/>
          </p:nvSpPr>
          <p:spPr bwMode="auto">
            <a:xfrm>
              <a:off x="3552" y="960"/>
              <a:ext cx="1922" cy="1962"/>
            </a:xfrm>
            <a:prstGeom prst="ellipse">
              <a:avLst/>
            </a:prstGeom>
            <a:noFill/>
            <a:ln w="38100">
              <a:solidFill>
                <a:schemeClr val="tx1"/>
              </a:solidFill>
              <a:prstDash val="dash"/>
              <a:round/>
              <a:headEnd/>
              <a:tailEnd/>
            </a:ln>
            <a:effectLst/>
          </p:spPr>
          <p:txBody>
            <a:bodyPr wrap="none" anchor="ctr"/>
            <a:lstStyle/>
            <a:p>
              <a:endParaRPr lang="en-US"/>
            </a:p>
          </p:txBody>
        </p:sp>
      </p:grpSp>
      <p:grpSp>
        <p:nvGrpSpPr>
          <p:cNvPr id="3" name="Group 11"/>
          <p:cNvGrpSpPr>
            <a:grpSpLocks/>
          </p:cNvGrpSpPr>
          <p:nvPr/>
        </p:nvGrpSpPr>
        <p:grpSpPr bwMode="auto">
          <a:xfrm>
            <a:off x="6343650" y="2165350"/>
            <a:ext cx="1652588" cy="1704975"/>
            <a:chOff x="3966" y="1346"/>
            <a:chExt cx="1041" cy="1074"/>
          </a:xfrm>
        </p:grpSpPr>
        <p:sp>
          <p:nvSpPr>
            <p:cNvPr id="924677" name="Oval 5"/>
            <p:cNvSpPr>
              <a:spLocks noChangeArrowheads="1"/>
            </p:cNvSpPr>
            <p:nvPr/>
          </p:nvSpPr>
          <p:spPr bwMode="auto">
            <a:xfrm>
              <a:off x="3966" y="1346"/>
              <a:ext cx="1041" cy="1074"/>
            </a:xfrm>
            <a:prstGeom prst="ellipse">
              <a:avLst/>
            </a:prstGeom>
            <a:solidFill>
              <a:srgbClr val="FFFF66"/>
            </a:solidFill>
            <a:ln w="9525">
              <a:solidFill>
                <a:schemeClr val="bg1"/>
              </a:solidFill>
              <a:round/>
              <a:headEnd/>
              <a:tailEnd/>
            </a:ln>
            <a:effectLst/>
          </p:spPr>
          <p:txBody>
            <a:bodyPr wrap="none" anchor="ctr"/>
            <a:lstStyle/>
            <a:p>
              <a:endParaRPr lang="en-US"/>
            </a:p>
          </p:txBody>
        </p:sp>
        <p:sp>
          <p:nvSpPr>
            <p:cNvPr id="924682" name="Text Box 10"/>
            <p:cNvSpPr txBox="1">
              <a:spLocks noChangeArrowheads="1"/>
            </p:cNvSpPr>
            <p:nvPr/>
          </p:nvSpPr>
          <p:spPr bwMode="auto">
            <a:xfrm>
              <a:off x="4054" y="1719"/>
              <a:ext cx="848" cy="326"/>
            </a:xfrm>
            <a:prstGeom prst="rect">
              <a:avLst/>
            </a:prstGeom>
            <a:noFill/>
            <a:ln w="9525">
              <a:noFill/>
              <a:miter lim="800000"/>
              <a:headEnd/>
              <a:tailEnd/>
            </a:ln>
            <a:effectLst/>
          </p:spPr>
          <p:txBody>
            <a:bodyPr wrap="none" anchor="ctr">
              <a:spAutoFit/>
            </a:bodyPr>
            <a:lstStyle/>
            <a:p>
              <a:pPr algn="ctr" eaLnBrk="0" hangingPunct="0">
                <a:spcBef>
                  <a:spcPct val="50000"/>
                </a:spcBef>
              </a:pPr>
              <a:r>
                <a:rPr lang="en-US" altLang="en-US" sz="1400" b="1">
                  <a:solidFill>
                    <a:srgbClr val="000099"/>
                  </a:solidFill>
                  <a:effectLst>
                    <a:outerShdw blurRad="38100" dist="38100" dir="2700000" algn="tl">
                      <a:srgbClr val="C0C0C0"/>
                    </a:outerShdw>
                  </a:effectLst>
                </a:rPr>
                <a:t>Expand Your</a:t>
              </a:r>
              <a:br>
                <a:rPr lang="en-US" altLang="en-US" sz="1400" b="1">
                  <a:solidFill>
                    <a:srgbClr val="000099"/>
                  </a:solidFill>
                  <a:effectLst>
                    <a:outerShdw blurRad="38100" dist="38100" dir="2700000" algn="tl">
                      <a:srgbClr val="C0C0C0"/>
                    </a:outerShdw>
                  </a:effectLst>
                </a:rPr>
              </a:br>
              <a:r>
                <a:rPr lang="en-US" altLang="en-US" sz="1400" b="1">
                  <a:solidFill>
                    <a:srgbClr val="000099"/>
                  </a:solidFill>
                  <a:effectLst>
                    <a:outerShdw blurRad="38100" dist="38100" dir="2700000" algn="tl">
                      <a:srgbClr val="C0C0C0"/>
                    </a:outerShdw>
                  </a:effectLst>
                </a:rPr>
                <a:t>Comfort Zone</a:t>
              </a:r>
            </a:p>
          </p:txBody>
        </p:sp>
      </p:grpSp>
      <p:sp>
        <p:nvSpPr>
          <p:cNvPr id="4" name="Footer Placeholder 3"/>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250563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53"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nodeType="clickEffect">
                                  <p:stCondLst>
                                    <p:cond delay="0"/>
                                  </p:stCondLst>
                                  <p:childTnLst>
                                    <p:animScale>
                                      <p:cBhvr>
                                        <p:cTn id="18" dur="2000" fill="hold"/>
                                        <p:tgtEl>
                                          <p:spTgt spid="3"/>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24675">
                                            <p:txEl>
                                              <p:pRg st="0" end="0"/>
                                            </p:txEl>
                                          </p:spTgt>
                                        </p:tgtEl>
                                        <p:attrNameLst>
                                          <p:attrName>style.visibility</p:attrName>
                                        </p:attrNameLst>
                                      </p:cBhvr>
                                      <p:to>
                                        <p:strVal val="visible"/>
                                      </p:to>
                                    </p:set>
                                    <p:animEffect transition="in" filter="fade">
                                      <p:cBhvr>
                                        <p:cTn id="23" dur="1000"/>
                                        <p:tgtEl>
                                          <p:spTgt spid="924675">
                                            <p:txEl>
                                              <p:pRg st="0" end="0"/>
                                            </p:txEl>
                                          </p:spTgt>
                                        </p:tgtEl>
                                      </p:cBhvr>
                                    </p:animEffect>
                                    <p:anim calcmode="lin" valueType="num">
                                      <p:cBhvr>
                                        <p:cTn id="24" dur="1000" fill="hold"/>
                                        <p:tgtEl>
                                          <p:spTgt spid="924675">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9246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924675">
                                            <p:txEl>
                                              <p:pRg st="1" end="1"/>
                                            </p:txEl>
                                          </p:spTgt>
                                        </p:tgtEl>
                                        <p:attrNameLst>
                                          <p:attrName>style.visibility</p:attrName>
                                        </p:attrNameLst>
                                      </p:cBhvr>
                                      <p:to>
                                        <p:strVal val="visible"/>
                                      </p:to>
                                    </p:set>
                                    <p:animEffect transition="in" filter="fade">
                                      <p:cBhvr>
                                        <p:cTn id="30" dur="1000"/>
                                        <p:tgtEl>
                                          <p:spTgt spid="924675">
                                            <p:txEl>
                                              <p:pRg st="1" end="1"/>
                                            </p:txEl>
                                          </p:spTgt>
                                        </p:tgtEl>
                                      </p:cBhvr>
                                    </p:animEffect>
                                    <p:anim calcmode="lin" valueType="num">
                                      <p:cBhvr>
                                        <p:cTn id="31" dur="1000" fill="hold"/>
                                        <p:tgtEl>
                                          <p:spTgt spid="924675">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9246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924675">
                                            <p:txEl>
                                              <p:pRg st="2" end="2"/>
                                            </p:txEl>
                                          </p:spTgt>
                                        </p:tgtEl>
                                        <p:attrNameLst>
                                          <p:attrName>style.visibility</p:attrName>
                                        </p:attrNameLst>
                                      </p:cBhvr>
                                      <p:to>
                                        <p:strVal val="visible"/>
                                      </p:to>
                                    </p:set>
                                    <p:animEffect transition="in" filter="fade">
                                      <p:cBhvr>
                                        <p:cTn id="37" dur="1000"/>
                                        <p:tgtEl>
                                          <p:spTgt spid="924675">
                                            <p:txEl>
                                              <p:pRg st="2" end="2"/>
                                            </p:txEl>
                                          </p:spTgt>
                                        </p:tgtEl>
                                      </p:cBhvr>
                                    </p:animEffect>
                                    <p:anim calcmode="lin" valueType="num">
                                      <p:cBhvr>
                                        <p:cTn id="38" dur="1000" fill="hold"/>
                                        <p:tgtEl>
                                          <p:spTgt spid="924675">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9246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924675">
                                            <p:txEl>
                                              <p:pRg st="3" end="3"/>
                                            </p:txEl>
                                          </p:spTgt>
                                        </p:tgtEl>
                                        <p:attrNameLst>
                                          <p:attrName>style.visibility</p:attrName>
                                        </p:attrNameLst>
                                      </p:cBhvr>
                                      <p:to>
                                        <p:strVal val="visible"/>
                                      </p:to>
                                    </p:set>
                                    <p:animEffect transition="in" filter="fade">
                                      <p:cBhvr>
                                        <p:cTn id="44" dur="1000"/>
                                        <p:tgtEl>
                                          <p:spTgt spid="924675">
                                            <p:txEl>
                                              <p:pRg st="3" end="3"/>
                                            </p:txEl>
                                          </p:spTgt>
                                        </p:tgtEl>
                                      </p:cBhvr>
                                    </p:animEffect>
                                    <p:anim calcmode="lin" valueType="num">
                                      <p:cBhvr>
                                        <p:cTn id="45" dur="1000" fill="hold"/>
                                        <p:tgtEl>
                                          <p:spTgt spid="924675">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92467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924675">
                                            <p:txEl>
                                              <p:pRg st="4" end="4"/>
                                            </p:txEl>
                                          </p:spTgt>
                                        </p:tgtEl>
                                        <p:attrNameLst>
                                          <p:attrName>style.visibility</p:attrName>
                                        </p:attrNameLst>
                                      </p:cBhvr>
                                      <p:to>
                                        <p:strVal val="visible"/>
                                      </p:to>
                                    </p:set>
                                    <p:animEffect transition="in" filter="fade">
                                      <p:cBhvr>
                                        <p:cTn id="51" dur="1000"/>
                                        <p:tgtEl>
                                          <p:spTgt spid="924675">
                                            <p:txEl>
                                              <p:pRg st="4" end="4"/>
                                            </p:txEl>
                                          </p:spTgt>
                                        </p:tgtEl>
                                      </p:cBhvr>
                                    </p:animEffect>
                                    <p:anim calcmode="lin" valueType="num">
                                      <p:cBhvr>
                                        <p:cTn id="52" dur="1000" fill="hold"/>
                                        <p:tgtEl>
                                          <p:spTgt spid="924675">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92467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924675">
                                            <p:txEl>
                                              <p:pRg st="5" end="5"/>
                                            </p:txEl>
                                          </p:spTgt>
                                        </p:tgtEl>
                                        <p:attrNameLst>
                                          <p:attrName>style.visibility</p:attrName>
                                        </p:attrNameLst>
                                      </p:cBhvr>
                                      <p:to>
                                        <p:strVal val="visible"/>
                                      </p:to>
                                    </p:set>
                                    <p:animEffect transition="in" filter="fade">
                                      <p:cBhvr>
                                        <p:cTn id="58" dur="1000"/>
                                        <p:tgtEl>
                                          <p:spTgt spid="924675">
                                            <p:txEl>
                                              <p:pRg st="5" end="5"/>
                                            </p:txEl>
                                          </p:spTgt>
                                        </p:tgtEl>
                                      </p:cBhvr>
                                    </p:animEffect>
                                    <p:anim calcmode="lin" valueType="num">
                                      <p:cBhvr>
                                        <p:cTn id="59" dur="1000" fill="hold"/>
                                        <p:tgtEl>
                                          <p:spTgt spid="924675">
                                            <p:txEl>
                                              <p:pRg st="5" end="5"/>
                                            </p:txEl>
                                          </p:spTgt>
                                        </p:tgtEl>
                                        <p:attrNameLst>
                                          <p:attrName>ppt_x</p:attrName>
                                        </p:attrNameLst>
                                      </p:cBhvr>
                                      <p:tavLst>
                                        <p:tav tm="0">
                                          <p:val>
                                            <p:strVal val="#ppt_x"/>
                                          </p:val>
                                        </p:tav>
                                        <p:tav tm="100000">
                                          <p:val>
                                            <p:strVal val="#ppt_x"/>
                                          </p:val>
                                        </p:tav>
                                      </p:tavLst>
                                    </p:anim>
                                    <p:anim calcmode="lin" valueType="num">
                                      <p:cBhvr>
                                        <p:cTn id="60" dur="1000" fill="hold"/>
                                        <p:tgtEl>
                                          <p:spTgt spid="924675">
                                            <p:txEl>
                                              <p:pRg st="5" end="5"/>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924675">
                                            <p:txEl>
                                              <p:pRg st="6" end="6"/>
                                            </p:txEl>
                                          </p:spTgt>
                                        </p:tgtEl>
                                        <p:attrNameLst>
                                          <p:attrName>style.visibility</p:attrName>
                                        </p:attrNameLst>
                                      </p:cBhvr>
                                      <p:to>
                                        <p:strVal val="visible"/>
                                      </p:to>
                                    </p:set>
                                    <p:animEffect transition="in" filter="fade">
                                      <p:cBhvr>
                                        <p:cTn id="63" dur="1000"/>
                                        <p:tgtEl>
                                          <p:spTgt spid="924675">
                                            <p:txEl>
                                              <p:pRg st="6" end="6"/>
                                            </p:txEl>
                                          </p:spTgt>
                                        </p:tgtEl>
                                      </p:cBhvr>
                                    </p:animEffect>
                                    <p:anim calcmode="lin" valueType="num">
                                      <p:cBhvr>
                                        <p:cTn id="64" dur="1000" fill="hold"/>
                                        <p:tgtEl>
                                          <p:spTgt spid="924675">
                                            <p:txEl>
                                              <p:pRg st="6" end="6"/>
                                            </p:txEl>
                                          </p:spTgt>
                                        </p:tgtEl>
                                        <p:attrNameLst>
                                          <p:attrName>ppt_x</p:attrName>
                                        </p:attrNameLst>
                                      </p:cBhvr>
                                      <p:tavLst>
                                        <p:tav tm="0">
                                          <p:val>
                                            <p:strVal val="#ppt_x"/>
                                          </p:val>
                                        </p:tav>
                                        <p:tav tm="100000">
                                          <p:val>
                                            <p:strVal val="#ppt_x"/>
                                          </p:val>
                                        </p:tav>
                                      </p:tavLst>
                                    </p:anim>
                                    <p:anim calcmode="lin" valueType="num">
                                      <p:cBhvr>
                                        <p:cTn id="65" dur="1000" fill="hold"/>
                                        <p:tgtEl>
                                          <p:spTgt spid="924675">
                                            <p:txEl>
                                              <p:pRg st="6" end="6"/>
                                            </p:txEl>
                                          </p:spTgt>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924675">
                                            <p:txEl>
                                              <p:pRg st="7" end="7"/>
                                            </p:txEl>
                                          </p:spTgt>
                                        </p:tgtEl>
                                        <p:attrNameLst>
                                          <p:attrName>style.visibility</p:attrName>
                                        </p:attrNameLst>
                                      </p:cBhvr>
                                      <p:to>
                                        <p:strVal val="visible"/>
                                      </p:to>
                                    </p:set>
                                    <p:animEffect transition="in" filter="fade">
                                      <p:cBhvr>
                                        <p:cTn id="68" dur="1000"/>
                                        <p:tgtEl>
                                          <p:spTgt spid="924675">
                                            <p:txEl>
                                              <p:pRg st="7" end="7"/>
                                            </p:txEl>
                                          </p:spTgt>
                                        </p:tgtEl>
                                      </p:cBhvr>
                                    </p:animEffect>
                                    <p:anim calcmode="lin" valueType="num">
                                      <p:cBhvr>
                                        <p:cTn id="69" dur="1000" fill="hold"/>
                                        <p:tgtEl>
                                          <p:spTgt spid="924675">
                                            <p:txEl>
                                              <p:pRg st="7" end="7"/>
                                            </p:txEl>
                                          </p:spTgt>
                                        </p:tgtEl>
                                        <p:attrNameLst>
                                          <p:attrName>ppt_x</p:attrName>
                                        </p:attrNameLst>
                                      </p:cBhvr>
                                      <p:tavLst>
                                        <p:tav tm="0">
                                          <p:val>
                                            <p:strVal val="#ppt_x"/>
                                          </p:val>
                                        </p:tav>
                                        <p:tav tm="100000">
                                          <p:val>
                                            <p:strVal val="#ppt_x"/>
                                          </p:val>
                                        </p:tav>
                                      </p:tavLst>
                                    </p:anim>
                                    <p:anim calcmode="lin" valueType="num">
                                      <p:cBhvr>
                                        <p:cTn id="70" dur="1000" fill="hold"/>
                                        <p:tgtEl>
                                          <p:spTgt spid="92467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924675">
                                            <p:txEl>
                                              <p:pRg st="8" end="8"/>
                                            </p:txEl>
                                          </p:spTgt>
                                        </p:tgtEl>
                                        <p:attrNameLst>
                                          <p:attrName>style.visibility</p:attrName>
                                        </p:attrNameLst>
                                      </p:cBhvr>
                                      <p:to>
                                        <p:strVal val="visible"/>
                                      </p:to>
                                    </p:set>
                                    <p:animEffect transition="in" filter="fade">
                                      <p:cBhvr>
                                        <p:cTn id="75" dur="1000"/>
                                        <p:tgtEl>
                                          <p:spTgt spid="924675">
                                            <p:txEl>
                                              <p:pRg st="8" end="8"/>
                                            </p:txEl>
                                          </p:spTgt>
                                        </p:tgtEl>
                                      </p:cBhvr>
                                    </p:animEffect>
                                    <p:anim calcmode="lin" valueType="num">
                                      <p:cBhvr>
                                        <p:cTn id="76" dur="1000" fill="hold"/>
                                        <p:tgtEl>
                                          <p:spTgt spid="924675">
                                            <p:txEl>
                                              <p:pRg st="8" end="8"/>
                                            </p:txEl>
                                          </p:spTgt>
                                        </p:tgtEl>
                                        <p:attrNameLst>
                                          <p:attrName>ppt_x</p:attrName>
                                        </p:attrNameLst>
                                      </p:cBhvr>
                                      <p:tavLst>
                                        <p:tav tm="0">
                                          <p:val>
                                            <p:strVal val="#ppt_x"/>
                                          </p:val>
                                        </p:tav>
                                        <p:tav tm="100000">
                                          <p:val>
                                            <p:strVal val="#ppt_x"/>
                                          </p:val>
                                        </p:tav>
                                      </p:tavLst>
                                    </p:anim>
                                    <p:anim calcmode="lin" valueType="num">
                                      <p:cBhvr>
                                        <p:cTn id="77" dur="1000" fill="hold"/>
                                        <p:tgtEl>
                                          <p:spTgt spid="92467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67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Grp="1" noChangeArrowheads="1"/>
          </p:cNvSpPr>
          <p:nvPr>
            <p:ph type="title"/>
          </p:nvPr>
        </p:nvSpPr>
        <p:spPr/>
        <p:txBody>
          <a:bodyPr/>
          <a:lstStyle/>
          <a:p>
            <a:r>
              <a:rPr lang="en-US"/>
              <a:t>Your Manager’s Role</a:t>
            </a:r>
          </a:p>
        </p:txBody>
      </p:sp>
      <p:sp>
        <p:nvSpPr>
          <p:cNvPr id="926723" name="Rectangle 3"/>
          <p:cNvSpPr>
            <a:spLocks noGrp="1" noChangeArrowheads="1"/>
          </p:cNvSpPr>
          <p:nvPr>
            <p:ph type="body" sz="half" idx="1"/>
          </p:nvPr>
        </p:nvSpPr>
        <p:spPr>
          <a:xfrm>
            <a:off x="228599" y="1779588"/>
            <a:ext cx="6653463" cy="4861844"/>
          </a:xfrm>
        </p:spPr>
        <p:txBody>
          <a:bodyPr/>
          <a:lstStyle/>
          <a:p>
            <a:pPr marL="457200" indent="-457200">
              <a:lnSpc>
                <a:spcPct val="70000"/>
              </a:lnSpc>
              <a:buFont typeface="Arial" charset="0"/>
              <a:buNone/>
            </a:pPr>
            <a:r>
              <a:rPr lang="en-US" b="1" i="1" u="sng" dirty="0"/>
              <a:t>At an individual level</a:t>
            </a:r>
            <a:r>
              <a:rPr lang="en-US" sz="2800" b="1" i="1" u="sng" dirty="0"/>
              <a:t> </a:t>
            </a:r>
          </a:p>
          <a:p>
            <a:pPr marL="457200" indent="-457200">
              <a:lnSpc>
                <a:spcPct val="70000"/>
              </a:lnSpc>
            </a:pPr>
            <a:r>
              <a:rPr lang="en-US" dirty="0"/>
              <a:t>Cultivate insight into G.A.P.S.</a:t>
            </a:r>
          </a:p>
          <a:p>
            <a:pPr marL="839788" lvl="1" indent="-381000">
              <a:lnSpc>
                <a:spcPct val="80000"/>
              </a:lnSpc>
            </a:pPr>
            <a:r>
              <a:rPr lang="en-US" dirty="0"/>
              <a:t>Feedback on strengths and weaknesses</a:t>
            </a:r>
          </a:p>
          <a:p>
            <a:pPr marL="839788" lvl="1" indent="-381000">
              <a:lnSpc>
                <a:spcPct val="80000"/>
              </a:lnSpc>
            </a:pPr>
            <a:r>
              <a:rPr lang="en-US" dirty="0"/>
              <a:t>Current and emerging company needs, success factors</a:t>
            </a:r>
          </a:p>
          <a:p>
            <a:pPr marL="457200" indent="-457200">
              <a:lnSpc>
                <a:spcPct val="70000"/>
              </a:lnSpc>
            </a:pPr>
            <a:r>
              <a:rPr lang="en-US" dirty="0"/>
              <a:t>Share ideas about competencies that are most important</a:t>
            </a:r>
          </a:p>
          <a:p>
            <a:pPr marL="839788" lvl="1" indent="-381000">
              <a:lnSpc>
                <a:spcPct val="80000"/>
              </a:lnSpc>
            </a:pPr>
            <a:r>
              <a:rPr lang="en-US" dirty="0"/>
              <a:t>For different positions and career paths</a:t>
            </a:r>
          </a:p>
          <a:p>
            <a:pPr marL="839788" lvl="1" indent="-381000">
              <a:lnSpc>
                <a:spcPct val="80000"/>
              </a:lnSpc>
            </a:pPr>
            <a:r>
              <a:rPr lang="en-US" dirty="0"/>
              <a:t>Today &amp; in the future</a:t>
            </a:r>
          </a:p>
          <a:p>
            <a:pPr marL="457200" indent="-457200">
              <a:lnSpc>
                <a:spcPct val="70000"/>
              </a:lnSpc>
            </a:pPr>
            <a:r>
              <a:rPr lang="en-US" dirty="0"/>
              <a:t>Encourage commitment to 1-2 focused priority goals</a:t>
            </a:r>
          </a:p>
          <a:p>
            <a:pPr marL="457200" indent="-457200">
              <a:lnSpc>
                <a:spcPct val="70000"/>
              </a:lnSpc>
            </a:pPr>
            <a:r>
              <a:rPr lang="en-US" dirty="0"/>
              <a:t>Set realistic expectations about available development support</a:t>
            </a:r>
          </a:p>
          <a:p>
            <a:pPr marL="457200" indent="-457200">
              <a:lnSpc>
                <a:spcPct val="70000"/>
              </a:lnSpc>
            </a:pPr>
            <a:r>
              <a:rPr lang="en-US" dirty="0"/>
              <a:t>Create new ways for people to “stretch” and develop skills</a:t>
            </a:r>
          </a:p>
          <a:p>
            <a:pPr marL="457200" indent="-457200">
              <a:lnSpc>
                <a:spcPct val="70000"/>
              </a:lnSpc>
            </a:pPr>
            <a:r>
              <a:rPr lang="en-US" dirty="0"/>
              <a:t>Link people with resources and support </a:t>
            </a:r>
          </a:p>
          <a:p>
            <a:pPr marL="457200" indent="-457200">
              <a:lnSpc>
                <a:spcPct val="70000"/>
              </a:lnSpc>
            </a:pPr>
            <a:endParaRPr lang="en-US" dirty="0"/>
          </a:p>
        </p:txBody>
      </p:sp>
      <p:pic>
        <p:nvPicPr>
          <p:cNvPr id="926725" name="Picture 5" descr="jtt2004a"/>
          <p:cNvPicPr>
            <a:picLocks noChangeAspect="1" noChangeArrowheads="1"/>
          </p:cNvPicPr>
          <p:nvPr/>
        </p:nvPicPr>
        <p:blipFill>
          <a:blip r:embed="rId3" cstate="print"/>
          <a:srcRect/>
          <a:stretch>
            <a:fillRect/>
          </a:stretch>
        </p:blipFill>
        <p:spPr bwMode="auto">
          <a:xfrm>
            <a:off x="5838824" y="163930"/>
            <a:ext cx="2803525" cy="2400300"/>
          </a:xfrm>
          <a:prstGeom prst="rect">
            <a:avLst/>
          </a:prstGeom>
          <a:noFill/>
        </p:spPr>
      </p:pic>
      <p:sp>
        <p:nvSpPr>
          <p:cNvPr id="5" name="Footer Placeholder 4"/>
          <p:cNvSpPr txBox="1">
            <a:spLocks/>
          </p:cNvSpPr>
          <p:nvPr/>
        </p:nvSpPr>
        <p:spPr>
          <a:xfrm>
            <a:off x="7029450" y="6488070"/>
            <a:ext cx="2114550" cy="306723"/>
          </a:xfrm>
          <a:prstGeom prst="rect">
            <a:avLst/>
          </a:prstGeom>
        </p:spPr>
        <p:txBody>
          <a:bodyPr/>
          <a:lstStyle>
            <a:defPPr>
              <a:defRPr lang="en-US"/>
            </a:defPPr>
            <a:lvl1pPr algn="ctr" rtl="0" fontAlgn="base">
              <a:lnSpc>
                <a:spcPct val="90000"/>
              </a:lnSpc>
              <a:spcBef>
                <a:spcPct val="0"/>
              </a:spcBef>
              <a:spcAft>
                <a:spcPct val="0"/>
              </a:spcAft>
              <a:defRPr sz="2000" kern="1200">
                <a:solidFill>
                  <a:schemeClr val="tx2"/>
                </a:solidFill>
                <a:latin typeface="Arial" charset="0"/>
                <a:ea typeface="+mn-ea"/>
                <a:cs typeface="+mn-cs"/>
              </a:defRPr>
            </a:lvl1pPr>
            <a:lvl2pPr marL="457200" algn="ctr" rtl="0" fontAlgn="base">
              <a:lnSpc>
                <a:spcPct val="90000"/>
              </a:lnSpc>
              <a:spcBef>
                <a:spcPct val="0"/>
              </a:spcBef>
              <a:spcAft>
                <a:spcPct val="0"/>
              </a:spcAft>
              <a:defRPr sz="2000" kern="1200">
                <a:solidFill>
                  <a:schemeClr val="tx2"/>
                </a:solidFill>
                <a:latin typeface="Arial" charset="0"/>
                <a:ea typeface="+mn-ea"/>
                <a:cs typeface="+mn-cs"/>
              </a:defRPr>
            </a:lvl2pPr>
            <a:lvl3pPr marL="914400" algn="ctr" rtl="0" fontAlgn="base">
              <a:lnSpc>
                <a:spcPct val="90000"/>
              </a:lnSpc>
              <a:spcBef>
                <a:spcPct val="0"/>
              </a:spcBef>
              <a:spcAft>
                <a:spcPct val="0"/>
              </a:spcAft>
              <a:defRPr sz="2000" kern="1200">
                <a:solidFill>
                  <a:schemeClr val="tx2"/>
                </a:solidFill>
                <a:latin typeface="Arial" charset="0"/>
                <a:ea typeface="+mn-ea"/>
                <a:cs typeface="+mn-cs"/>
              </a:defRPr>
            </a:lvl3pPr>
            <a:lvl4pPr marL="1371600" algn="ctr" rtl="0" fontAlgn="base">
              <a:lnSpc>
                <a:spcPct val="90000"/>
              </a:lnSpc>
              <a:spcBef>
                <a:spcPct val="0"/>
              </a:spcBef>
              <a:spcAft>
                <a:spcPct val="0"/>
              </a:spcAft>
              <a:defRPr sz="2000" kern="1200">
                <a:solidFill>
                  <a:schemeClr val="tx2"/>
                </a:solidFill>
                <a:latin typeface="Arial" charset="0"/>
                <a:ea typeface="+mn-ea"/>
                <a:cs typeface="+mn-cs"/>
              </a:defRPr>
            </a:lvl4pPr>
            <a:lvl5pPr marL="1828800" algn="ctr" rtl="0" fontAlgn="base">
              <a:lnSpc>
                <a:spcPct val="90000"/>
              </a:lnSpc>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l">
              <a:defRPr/>
            </a:pPr>
            <a:r>
              <a:rPr lang="en-US" sz="800" smtClean="0"/>
              <a:t>© The Employee Engagement Group 2011  All Rights Reserved</a:t>
            </a:r>
            <a:endParaRPr lang="en-US" sz="800" dirty="0"/>
          </a:p>
        </p:txBody>
      </p:sp>
    </p:spTree>
    <p:extLst>
      <p:ext uri="{BB962C8B-B14F-4D97-AF65-F5344CB8AC3E}">
        <p14:creationId xmlns:p14="http://schemas.microsoft.com/office/powerpoint/2010/main" val="26160353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p:txBody>
          <a:bodyPr/>
          <a:lstStyle/>
          <a:p>
            <a:r>
              <a:rPr lang="en-US"/>
              <a:t>Your Manager’s Role</a:t>
            </a:r>
          </a:p>
        </p:txBody>
      </p:sp>
      <p:sp>
        <p:nvSpPr>
          <p:cNvPr id="932867" name="Rectangle 3"/>
          <p:cNvSpPr>
            <a:spLocks noGrp="1" noChangeArrowheads="1"/>
          </p:cNvSpPr>
          <p:nvPr>
            <p:ph type="body" sz="half" idx="2"/>
          </p:nvPr>
        </p:nvSpPr>
        <p:spPr>
          <a:xfrm>
            <a:off x="465222" y="1779588"/>
            <a:ext cx="8678778" cy="4595812"/>
          </a:xfrm>
        </p:spPr>
        <p:txBody>
          <a:bodyPr/>
          <a:lstStyle/>
          <a:p>
            <a:pPr marL="457200" indent="-457200">
              <a:buFont typeface="Arial" charset="0"/>
              <a:buNone/>
            </a:pPr>
            <a:r>
              <a:rPr lang="en-US" b="1" i="1" u="sng" dirty="0"/>
              <a:t>At a company level</a:t>
            </a:r>
          </a:p>
          <a:p>
            <a:pPr marL="457200" indent="-457200"/>
            <a:r>
              <a:rPr lang="en-US" dirty="0"/>
              <a:t>Examine current and future </a:t>
            </a:r>
            <a:r>
              <a:rPr lang="en-US" dirty="0" smtClean="0"/>
              <a:t>                                          staffing </a:t>
            </a:r>
            <a:r>
              <a:rPr lang="en-US" dirty="0"/>
              <a:t>requirements – identify voids</a:t>
            </a:r>
          </a:p>
          <a:p>
            <a:pPr marL="457200" indent="-457200"/>
            <a:r>
              <a:rPr lang="en-US" dirty="0"/>
              <a:t>Inventory current employees’ strengths and developmental needs (in relationship to above position requirements)</a:t>
            </a:r>
          </a:p>
          <a:p>
            <a:pPr marL="457200" indent="-457200"/>
            <a:r>
              <a:rPr lang="en-US" dirty="0"/>
              <a:t>Identify appropriate developmental opportunities (training, assignments, etc.) to “groom” successor candidates</a:t>
            </a:r>
          </a:p>
          <a:p>
            <a:pPr marL="457200" indent="-457200"/>
            <a:r>
              <a:rPr lang="en-US" dirty="0"/>
              <a:t>Emphasize development in business planning and evaluation process</a:t>
            </a:r>
          </a:p>
          <a:p>
            <a:pPr marL="457200" indent="-457200"/>
            <a:r>
              <a:rPr lang="en-US" dirty="0"/>
              <a:t>Recognize people who develop themselves and others </a:t>
            </a:r>
          </a:p>
        </p:txBody>
      </p:sp>
      <p:pic>
        <p:nvPicPr>
          <p:cNvPr id="6" name="Picture 5" descr="jtt2004a"/>
          <p:cNvPicPr>
            <a:picLocks noChangeAspect="1" noChangeArrowheads="1"/>
          </p:cNvPicPr>
          <p:nvPr/>
        </p:nvPicPr>
        <p:blipFill>
          <a:blip r:embed="rId3" cstate="print"/>
          <a:srcRect/>
          <a:stretch>
            <a:fillRect/>
          </a:stretch>
        </p:blipFill>
        <p:spPr bwMode="auto">
          <a:xfrm>
            <a:off x="5838824" y="163930"/>
            <a:ext cx="2803525" cy="2400300"/>
          </a:xfrm>
          <a:prstGeom prst="rect">
            <a:avLst/>
          </a:prstGeom>
          <a:noFill/>
        </p:spPr>
      </p:pic>
      <p:sp>
        <p:nvSpPr>
          <p:cNvPr id="5" name="Footer Placeholder 1"/>
          <p:cNvSpPr txBox="1">
            <a:spLocks/>
          </p:cNvSpPr>
          <p:nvPr/>
        </p:nvSpPr>
        <p:spPr>
          <a:xfrm>
            <a:off x="457200" y="6430963"/>
            <a:ext cx="1793875" cy="188912"/>
          </a:xfrm>
          <a:prstGeom prst="rect">
            <a:avLst/>
          </a:prstGeom>
        </p:spPr>
        <p:txBody>
          <a:bodyPr/>
          <a:lstStyle>
            <a:defPPr>
              <a:defRPr lang="en-US"/>
            </a:defPPr>
            <a:lvl1pPr algn="ctr" rtl="0" fontAlgn="base">
              <a:lnSpc>
                <a:spcPct val="90000"/>
              </a:lnSpc>
              <a:spcBef>
                <a:spcPct val="0"/>
              </a:spcBef>
              <a:spcAft>
                <a:spcPct val="0"/>
              </a:spcAft>
              <a:defRPr sz="2000" kern="1200">
                <a:solidFill>
                  <a:schemeClr val="tx2"/>
                </a:solidFill>
                <a:latin typeface="Arial" charset="0"/>
                <a:ea typeface="+mn-ea"/>
                <a:cs typeface="+mn-cs"/>
              </a:defRPr>
            </a:lvl1pPr>
            <a:lvl2pPr marL="457200" algn="ctr" rtl="0" fontAlgn="base">
              <a:lnSpc>
                <a:spcPct val="90000"/>
              </a:lnSpc>
              <a:spcBef>
                <a:spcPct val="0"/>
              </a:spcBef>
              <a:spcAft>
                <a:spcPct val="0"/>
              </a:spcAft>
              <a:defRPr sz="2000" kern="1200">
                <a:solidFill>
                  <a:schemeClr val="tx2"/>
                </a:solidFill>
                <a:latin typeface="Arial" charset="0"/>
                <a:ea typeface="+mn-ea"/>
                <a:cs typeface="+mn-cs"/>
              </a:defRPr>
            </a:lvl2pPr>
            <a:lvl3pPr marL="914400" algn="ctr" rtl="0" fontAlgn="base">
              <a:lnSpc>
                <a:spcPct val="90000"/>
              </a:lnSpc>
              <a:spcBef>
                <a:spcPct val="0"/>
              </a:spcBef>
              <a:spcAft>
                <a:spcPct val="0"/>
              </a:spcAft>
              <a:defRPr sz="2000" kern="1200">
                <a:solidFill>
                  <a:schemeClr val="tx2"/>
                </a:solidFill>
                <a:latin typeface="Arial" charset="0"/>
                <a:ea typeface="+mn-ea"/>
                <a:cs typeface="+mn-cs"/>
              </a:defRPr>
            </a:lvl3pPr>
            <a:lvl4pPr marL="1371600" algn="ctr" rtl="0" fontAlgn="base">
              <a:lnSpc>
                <a:spcPct val="90000"/>
              </a:lnSpc>
              <a:spcBef>
                <a:spcPct val="0"/>
              </a:spcBef>
              <a:spcAft>
                <a:spcPct val="0"/>
              </a:spcAft>
              <a:defRPr sz="2000" kern="1200">
                <a:solidFill>
                  <a:schemeClr val="tx2"/>
                </a:solidFill>
                <a:latin typeface="Arial" charset="0"/>
                <a:ea typeface="+mn-ea"/>
                <a:cs typeface="+mn-cs"/>
              </a:defRPr>
            </a:lvl4pPr>
            <a:lvl5pPr marL="1828800" algn="ctr" rtl="0" fontAlgn="base">
              <a:lnSpc>
                <a:spcPct val="90000"/>
              </a:lnSpc>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l">
              <a:defRPr/>
            </a:pPr>
            <a:r>
              <a:rPr lang="en-US" sz="800" smtClean="0"/>
              <a:t>© The Employee Engagement Group 2011  All Rights Reserved</a:t>
            </a:r>
            <a:endParaRPr lang="en-US" sz="800" dirty="0"/>
          </a:p>
        </p:txBody>
      </p:sp>
    </p:spTree>
    <p:extLst>
      <p:ext uri="{BB962C8B-B14F-4D97-AF65-F5344CB8AC3E}">
        <p14:creationId xmlns:p14="http://schemas.microsoft.com/office/powerpoint/2010/main" val="34797414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026" name="Rectangle 2"/>
          <p:cNvSpPr>
            <a:spLocks noGrp="1" noChangeArrowheads="1"/>
          </p:cNvSpPr>
          <p:nvPr>
            <p:ph type="title"/>
          </p:nvPr>
        </p:nvSpPr>
        <p:spPr>
          <a:xfrm>
            <a:off x="433388" y="728663"/>
            <a:ext cx="8229600" cy="1176337"/>
          </a:xfrm>
        </p:spPr>
        <p:txBody>
          <a:bodyPr/>
          <a:lstStyle/>
          <a:p>
            <a:r>
              <a:rPr lang="en-US"/>
              <a:t>Conclusion</a:t>
            </a:r>
          </a:p>
        </p:txBody>
      </p:sp>
      <p:sp>
        <p:nvSpPr>
          <p:cNvPr id="897027" name="Rectangle 3"/>
          <p:cNvSpPr>
            <a:spLocks noGrp="1" noChangeArrowheads="1"/>
          </p:cNvSpPr>
          <p:nvPr>
            <p:ph type="body" idx="1"/>
          </p:nvPr>
        </p:nvSpPr>
        <p:spPr>
          <a:xfrm>
            <a:off x="795338" y="1828800"/>
            <a:ext cx="7886700" cy="4305300"/>
          </a:xfrm>
        </p:spPr>
        <p:txBody>
          <a:bodyPr/>
          <a:lstStyle/>
          <a:p>
            <a:r>
              <a:rPr lang="en-US" dirty="0"/>
              <a:t>Your career path is a choice, not a given</a:t>
            </a:r>
          </a:p>
          <a:p>
            <a:r>
              <a:rPr lang="en-US" dirty="0"/>
              <a:t>This is a road map - you choose the route and destination</a:t>
            </a:r>
          </a:p>
          <a:p>
            <a:r>
              <a:rPr lang="en-US" dirty="0"/>
              <a:t>Take every opportunity to ensure your supervisor is aware of your career intentions so you can jointly chart an appropriate path – it is a mutual responsibility</a:t>
            </a:r>
          </a:p>
          <a:p>
            <a:pPr algn="ctr">
              <a:buFont typeface="Arial" charset="0"/>
              <a:buNone/>
            </a:pPr>
            <a:endParaRPr lang="en-US" dirty="0">
              <a:solidFill>
                <a:srgbClr val="FF0000"/>
              </a:solidFill>
            </a:endParaRPr>
          </a:p>
          <a:p>
            <a:pPr algn="ctr">
              <a:buFont typeface="Arial" charset="0"/>
              <a:buNone/>
            </a:pPr>
            <a:r>
              <a:rPr lang="en-US" dirty="0">
                <a:solidFill>
                  <a:schemeClr val="bg1"/>
                </a:solidFill>
              </a:rPr>
              <a:t>Charge # for this Webinar: 99895-031-802</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39037498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p:txBody>
          <a:bodyPr/>
          <a:lstStyle/>
          <a:p>
            <a:pPr eaLnBrk="1" hangingPunct="1"/>
            <a:r>
              <a:rPr lang="en-US" dirty="0" smtClean="0"/>
              <a:t>Questions?</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5428096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p:txBody>
          <a:bodyPr/>
          <a:lstStyle/>
          <a:p>
            <a:pPr eaLnBrk="1" hangingPunct="1"/>
            <a:r>
              <a:rPr lang="en-US" smtClean="0"/>
              <a:t>Thank You</a:t>
            </a:r>
          </a:p>
        </p:txBody>
      </p:sp>
      <p:sp>
        <p:nvSpPr>
          <p:cNvPr id="2" name="Footer Placeholder 1"/>
          <p:cNvSpPr>
            <a:spLocks noGrp="1"/>
          </p:cNvSpPr>
          <p:nvPr>
            <p:ph type="ftr" sz="quarter" idx="10"/>
          </p:nvPr>
        </p:nvSpPr>
        <p:spPr/>
        <p:txBody>
          <a:bodyPr/>
          <a:lstStyle/>
          <a:p>
            <a:pPr>
              <a:defRPr/>
            </a:pPr>
            <a:r>
              <a:rPr lang="en-US" smtClean="0"/>
              <a:t>© The Employee Engagement Group 2011  All Rights Reserved</a:t>
            </a:r>
            <a:endParaRPr lang="en-US" dirty="0"/>
          </a:p>
        </p:txBody>
      </p:sp>
    </p:spTree>
    <p:extLst>
      <p:ext uri="{BB962C8B-B14F-4D97-AF65-F5344CB8AC3E}">
        <p14:creationId xmlns:p14="http://schemas.microsoft.com/office/powerpoint/2010/main" val="113068731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White Title Slide">
  <a:themeElements>
    <a:clrScheme name="White Title Slide 1">
      <a:dk1>
        <a:srgbClr val="000000"/>
      </a:dk1>
      <a:lt1>
        <a:srgbClr val="FFFFFF"/>
      </a:lt1>
      <a:dk2>
        <a:srgbClr val="000000"/>
      </a:dk2>
      <a:lt2>
        <a:srgbClr val="988F86"/>
      </a:lt2>
      <a:accent1>
        <a:srgbClr val="63C1DF"/>
      </a:accent1>
      <a:accent2>
        <a:srgbClr val="7DDC1E"/>
      </a:accent2>
      <a:accent3>
        <a:srgbClr val="FFFFFF"/>
      </a:accent3>
      <a:accent4>
        <a:srgbClr val="000000"/>
      </a:accent4>
      <a:accent5>
        <a:srgbClr val="B7DDEC"/>
      </a:accent5>
      <a:accent6>
        <a:srgbClr val="71C71A"/>
      </a:accent6>
      <a:hlink>
        <a:srgbClr val="FC9F1A"/>
      </a:hlink>
      <a:folHlink>
        <a:srgbClr val="9C0880"/>
      </a:folHlink>
    </a:clrScheme>
    <a:fontScheme name="White Title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90000"/>
          </a:lnSpc>
          <a:spcBef>
            <a:spcPct val="0"/>
          </a:spcBef>
          <a:spcAft>
            <a:spcPct val="0"/>
          </a:spcAft>
          <a:buClrTx/>
          <a:buSzTx/>
          <a:buFontTx/>
          <a:buNone/>
          <a:tabLst/>
          <a:defRPr kumimoji="0" lang="en-US" sz="20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90000"/>
          </a:lnSpc>
          <a:spcBef>
            <a:spcPct val="0"/>
          </a:spcBef>
          <a:spcAft>
            <a:spcPct val="0"/>
          </a:spcAft>
          <a:buClrTx/>
          <a:buSzTx/>
          <a:buFontTx/>
          <a:buNone/>
          <a:tabLst/>
          <a:defRPr kumimoji="0" lang="en-US" sz="2000" b="0" i="0" u="none" strike="noStrike" cap="none" normalizeH="0" baseline="0" smtClean="0">
            <a:ln>
              <a:noFill/>
            </a:ln>
            <a:solidFill>
              <a:schemeClr val="tx2"/>
            </a:solidFill>
            <a:effectLst/>
            <a:latin typeface="Arial" charset="0"/>
          </a:defRPr>
        </a:defPPr>
      </a:lstStyle>
    </a:lnDef>
  </a:objectDefaults>
  <a:extraClrSchemeLst>
    <a:extraClrScheme>
      <a:clrScheme name="White Title Slide 1">
        <a:dk1>
          <a:srgbClr val="000000"/>
        </a:dk1>
        <a:lt1>
          <a:srgbClr val="FFFFFF"/>
        </a:lt1>
        <a:dk2>
          <a:srgbClr val="000000"/>
        </a:dk2>
        <a:lt2>
          <a:srgbClr val="988F86"/>
        </a:lt2>
        <a:accent1>
          <a:srgbClr val="63C1DF"/>
        </a:accent1>
        <a:accent2>
          <a:srgbClr val="7DDC1E"/>
        </a:accent2>
        <a:accent3>
          <a:srgbClr val="FFFFFF"/>
        </a:accent3>
        <a:accent4>
          <a:srgbClr val="000000"/>
        </a:accent4>
        <a:accent5>
          <a:srgbClr val="B7DDEC"/>
        </a:accent5>
        <a:accent6>
          <a:srgbClr val="71C71A"/>
        </a:accent6>
        <a:hlink>
          <a:srgbClr val="FC9F1A"/>
        </a:hlink>
        <a:folHlink>
          <a:srgbClr val="9C0880"/>
        </a:folHlink>
      </a:clrScheme>
      <a:clrMap bg1="lt1" tx1="dk1" bg2="lt2" tx2="dk2" accent1="accent1" accent2="accent2" accent3="accent3" accent4="accent4" accent5="accent5" accent6="accent6" hlink="hlink" folHlink="folHlink"/>
    </a:extraClrScheme>
    <a:extraClrScheme>
      <a:clrScheme name="White Title Slide 2">
        <a:dk1>
          <a:srgbClr val="988F86"/>
        </a:dk1>
        <a:lt1>
          <a:srgbClr val="FFFFFF"/>
        </a:lt1>
        <a:dk2>
          <a:srgbClr val="000000"/>
        </a:dk2>
        <a:lt2>
          <a:srgbClr val="FFFFFF"/>
        </a:lt2>
        <a:accent1>
          <a:srgbClr val="63C1DF"/>
        </a:accent1>
        <a:accent2>
          <a:srgbClr val="7DDC1E"/>
        </a:accent2>
        <a:accent3>
          <a:srgbClr val="AAAAAA"/>
        </a:accent3>
        <a:accent4>
          <a:srgbClr val="DADADA"/>
        </a:accent4>
        <a:accent5>
          <a:srgbClr val="B7DDEC"/>
        </a:accent5>
        <a:accent6>
          <a:srgbClr val="71C71A"/>
        </a:accent6>
        <a:hlink>
          <a:srgbClr val="FC9F1A"/>
        </a:hlink>
        <a:folHlink>
          <a:srgbClr val="9C08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ibraryStandardTheme">
  <a:themeElements>
    <a:clrScheme name="White Title Slide 1">
      <a:dk1>
        <a:srgbClr val="000000"/>
      </a:dk1>
      <a:lt1>
        <a:srgbClr val="FFFFFF"/>
      </a:lt1>
      <a:dk2>
        <a:srgbClr val="000000"/>
      </a:dk2>
      <a:lt2>
        <a:srgbClr val="988F86"/>
      </a:lt2>
      <a:accent1>
        <a:srgbClr val="63C1DF"/>
      </a:accent1>
      <a:accent2>
        <a:srgbClr val="7DDC1E"/>
      </a:accent2>
      <a:accent3>
        <a:srgbClr val="FFFFFF"/>
      </a:accent3>
      <a:accent4>
        <a:srgbClr val="000000"/>
      </a:accent4>
      <a:accent5>
        <a:srgbClr val="B7DDEC"/>
      </a:accent5>
      <a:accent6>
        <a:srgbClr val="71C71A"/>
      </a:accent6>
      <a:hlink>
        <a:srgbClr val="FC9F1A"/>
      </a:hlink>
      <a:folHlink>
        <a:srgbClr val="9C0880"/>
      </a:folHlink>
    </a:clrScheme>
    <a:fontScheme name="White Title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90000"/>
          </a:lnSpc>
          <a:spcBef>
            <a:spcPct val="0"/>
          </a:spcBef>
          <a:spcAft>
            <a:spcPct val="0"/>
          </a:spcAft>
          <a:buClrTx/>
          <a:buSzTx/>
          <a:buFontTx/>
          <a:buNone/>
          <a:tabLst/>
          <a:defRPr kumimoji="0" lang="en-US" sz="20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90000"/>
          </a:lnSpc>
          <a:spcBef>
            <a:spcPct val="0"/>
          </a:spcBef>
          <a:spcAft>
            <a:spcPct val="0"/>
          </a:spcAft>
          <a:buClrTx/>
          <a:buSzTx/>
          <a:buFontTx/>
          <a:buNone/>
          <a:tabLst/>
          <a:defRPr kumimoji="0" lang="en-US" sz="2000" b="0" i="0" u="none" strike="noStrike" cap="none" normalizeH="0" baseline="0" smtClean="0">
            <a:ln>
              <a:noFill/>
            </a:ln>
            <a:solidFill>
              <a:schemeClr val="tx2"/>
            </a:solidFill>
            <a:effectLst/>
            <a:latin typeface="Arial" charset="0"/>
          </a:defRPr>
        </a:defPPr>
      </a:lstStyle>
    </a:lnDef>
  </a:objectDefaults>
  <a:extraClrSchemeLst>
    <a:extraClrScheme>
      <a:clrScheme name="White Title Slide 1">
        <a:dk1>
          <a:srgbClr val="000000"/>
        </a:dk1>
        <a:lt1>
          <a:srgbClr val="FFFFFF"/>
        </a:lt1>
        <a:dk2>
          <a:srgbClr val="000000"/>
        </a:dk2>
        <a:lt2>
          <a:srgbClr val="988F86"/>
        </a:lt2>
        <a:accent1>
          <a:srgbClr val="63C1DF"/>
        </a:accent1>
        <a:accent2>
          <a:srgbClr val="7DDC1E"/>
        </a:accent2>
        <a:accent3>
          <a:srgbClr val="FFFFFF"/>
        </a:accent3>
        <a:accent4>
          <a:srgbClr val="000000"/>
        </a:accent4>
        <a:accent5>
          <a:srgbClr val="B7DDEC"/>
        </a:accent5>
        <a:accent6>
          <a:srgbClr val="71C71A"/>
        </a:accent6>
        <a:hlink>
          <a:srgbClr val="FC9F1A"/>
        </a:hlink>
        <a:folHlink>
          <a:srgbClr val="9C0880"/>
        </a:folHlink>
      </a:clrScheme>
      <a:clrMap bg1="lt1" tx1="dk1" bg2="lt2" tx2="dk2" accent1="accent1" accent2="accent2" accent3="accent3" accent4="accent4" accent5="accent5" accent6="accent6" hlink="hlink" folHlink="folHlink"/>
    </a:extraClrScheme>
    <a:extraClrScheme>
      <a:clrScheme name="White Title Slide 2">
        <a:dk1>
          <a:srgbClr val="988F86"/>
        </a:dk1>
        <a:lt1>
          <a:srgbClr val="FFFFFF"/>
        </a:lt1>
        <a:dk2>
          <a:srgbClr val="000000"/>
        </a:dk2>
        <a:lt2>
          <a:srgbClr val="FFFFFF"/>
        </a:lt2>
        <a:accent1>
          <a:srgbClr val="63C1DF"/>
        </a:accent1>
        <a:accent2>
          <a:srgbClr val="7DDC1E"/>
        </a:accent2>
        <a:accent3>
          <a:srgbClr val="AAAAAA"/>
        </a:accent3>
        <a:accent4>
          <a:srgbClr val="DADADA"/>
        </a:accent4>
        <a:accent5>
          <a:srgbClr val="B7DDEC"/>
        </a:accent5>
        <a:accent6>
          <a:srgbClr val="71C71A"/>
        </a:accent6>
        <a:hlink>
          <a:srgbClr val="FC9F1A"/>
        </a:hlink>
        <a:folHlink>
          <a:srgbClr val="9C088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962</TotalTime>
  <Words>3923</Words>
  <Application>Microsoft Office PowerPoint</Application>
  <PresentationFormat>On-screen Show (4:3)</PresentationFormat>
  <Paragraphs>610</Paragraphs>
  <Slides>37</Slides>
  <Notes>37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37</vt:i4>
      </vt:variant>
    </vt:vector>
  </HeadingPairs>
  <TitlesOfParts>
    <vt:vector size="42" baseType="lpstr">
      <vt:lpstr>Arial</vt:lpstr>
      <vt:lpstr>Geneva</vt:lpstr>
      <vt:lpstr>Times New Roman</vt:lpstr>
      <vt:lpstr>1_White Title Slide</vt:lpstr>
      <vt:lpstr>LibraryStandardTheme</vt:lpstr>
      <vt:lpstr>Career Development Awareness</vt:lpstr>
      <vt:lpstr>Agenda</vt:lpstr>
      <vt:lpstr>Workshop Objectives</vt:lpstr>
      <vt:lpstr>Career Development Awareness Training</vt:lpstr>
      <vt:lpstr>Overview</vt:lpstr>
      <vt:lpstr>Employee B.E.S.T. Profile</vt:lpstr>
      <vt:lpstr>Option 1 - Vertical Movement</vt:lpstr>
      <vt:lpstr>Option 2 – Lattice Career Track</vt:lpstr>
      <vt:lpstr>Career Lattice Model</vt:lpstr>
      <vt:lpstr>Career Lattice Model</vt:lpstr>
      <vt:lpstr>Option 3 - Job Realignment</vt:lpstr>
      <vt:lpstr>Option 4 - Job Enrichment</vt:lpstr>
      <vt:lpstr>Job Movement</vt:lpstr>
      <vt:lpstr>Which bucket do you fall into?</vt:lpstr>
      <vt:lpstr>Developmental Planning Process</vt:lpstr>
      <vt:lpstr>Assess Interests and Competencies</vt:lpstr>
      <vt:lpstr>Know Thyself</vt:lpstr>
      <vt:lpstr>G.A.P.S. Example</vt:lpstr>
      <vt:lpstr>PowerPoint Presentation</vt:lpstr>
      <vt:lpstr>Values and Work</vt:lpstr>
      <vt:lpstr>Work Values Worksheet</vt:lpstr>
      <vt:lpstr>Success Factors </vt:lpstr>
      <vt:lpstr>Abilities &amp; Perceptions</vt:lpstr>
      <vt:lpstr>Developmental Planning Process</vt:lpstr>
      <vt:lpstr>Select Priority Development Goals</vt:lpstr>
      <vt:lpstr>Developmental Planning Process</vt:lpstr>
      <vt:lpstr>Choose Development Strategies</vt:lpstr>
      <vt:lpstr>Choose Development Strategies (cont’d.)</vt:lpstr>
      <vt:lpstr>Choose Development Strategies (cont’d.)</vt:lpstr>
      <vt:lpstr>Choose Development Strategies (cont’d)</vt:lpstr>
      <vt:lpstr>Developmental Planning Process</vt:lpstr>
      <vt:lpstr>Implementing Your Plan</vt:lpstr>
      <vt:lpstr>Your Manager’s Role</vt:lpstr>
      <vt:lpstr>Your Manager’s Role</vt:lpstr>
      <vt:lpstr>Conclusion</vt:lpstr>
      <vt:lpstr>Questions?</vt:lpstr>
      <vt:lpstr>Thank You</vt:lpstr>
    </vt:vector>
  </TitlesOfParts>
  <Company>Landor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Employee Engagement Group</dc:creator>
  <cp:lastModifiedBy>John Konselman</cp:lastModifiedBy>
  <cp:revision>140</cp:revision>
  <dcterms:created xsi:type="dcterms:W3CDTF">2009-09-01T17:33:33Z</dcterms:created>
  <dcterms:modified xsi:type="dcterms:W3CDTF">2014-07-18T19:06:13Z</dcterms:modified>
</cp:coreProperties>
</file>